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0" r:id="rId5"/>
    <p:sldId id="261" r:id="rId6"/>
    <p:sldId id="264" r:id="rId7"/>
    <p:sldId id="265" r:id="rId8"/>
    <p:sldId id="266" r:id="rId9"/>
    <p:sldId id="267" r:id="rId10"/>
    <p:sldId id="268" r:id="rId11"/>
    <p:sldId id="269" r:id="rId12"/>
    <p:sldId id="271" r:id="rId13"/>
    <p:sldId id="270" r:id="rId14"/>
    <p:sldId id="272" r:id="rId15"/>
    <p:sldId id="275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23" autoAdjust="0"/>
  </p:normalViewPr>
  <p:slideViewPr>
    <p:cSldViewPr>
      <p:cViewPr varScale="1">
        <p:scale>
          <a:sx n="63" d="100"/>
          <a:sy n="63" d="100"/>
        </p:scale>
        <p:origin x="-159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Лист1!$B$6</c:f>
              <c:strCache>
                <c:ptCount val="1"/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Лист1!$A$7:$A$11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Лист1!$B$7:$B$11</c:f>
              <c:numCache>
                <c:formatCode>General</c:formatCode>
                <c:ptCount val="5"/>
                <c:pt idx="0">
                  <c:v>3839</c:v>
                </c:pt>
                <c:pt idx="1">
                  <c:v>1409</c:v>
                </c:pt>
                <c:pt idx="2">
                  <c:v>1474</c:v>
                </c:pt>
                <c:pt idx="3">
                  <c:v>1539</c:v>
                </c:pt>
              </c:numCache>
            </c:numRef>
          </c:val>
        </c:ser>
        <c:ser>
          <c:idx val="1"/>
          <c:order val="1"/>
          <c:tx>
            <c:strRef>
              <c:f>Лист1!$C$6</c:f>
              <c:strCache>
                <c:ptCount val="1"/>
              </c:strCache>
            </c:strRef>
          </c:tx>
          <c:invertIfNegative val="0"/>
          <c:cat>
            <c:strRef>
              <c:f>Лист1!$A$7:$A$11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Лист1!$C$7:$C$11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5958656"/>
        <c:axId val="45960192"/>
        <c:axId val="0"/>
      </c:bar3DChart>
      <c:catAx>
        <c:axId val="45958656"/>
        <c:scaling>
          <c:orientation val="minMax"/>
        </c:scaling>
        <c:delete val="0"/>
        <c:axPos val="b"/>
        <c:majorTickMark val="none"/>
        <c:minorTickMark val="none"/>
        <c:tickLblPos val="nextTo"/>
        <c:crossAx val="45960192"/>
        <c:crosses val="autoZero"/>
        <c:auto val="1"/>
        <c:lblAlgn val="ctr"/>
        <c:lblOffset val="100"/>
        <c:noMultiLvlLbl val="0"/>
      </c:catAx>
      <c:valAx>
        <c:axId val="459601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5958656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6012-C6CA-49FB-8C97-9AD4EC964CF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710114-BAA4-40B3-BFB9-7CF0C0FB7F1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6012-C6CA-49FB-8C97-9AD4EC964CF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10114-BAA4-40B3-BFB9-7CF0C0FB7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6012-C6CA-49FB-8C97-9AD4EC964CF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10114-BAA4-40B3-BFB9-7CF0C0FB7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6012-C6CA-49FB-8C97-9AD4EC964CF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10114-BAA4-40B3-BFB9-7CF0C0FB7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6012-C6CA-49FB-8C97-9AD4EC964CF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10114-BAA4-40B3-BFB9-7CF0C0FB7F1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6012-C6CA-49FB-8C97-9AD4EC964CF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10114-BAA4-40B3-BFB9-7CF0C0FB7F1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6012-C6CA-49FB-8C97-9AD4EC964CF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10114-BAA4-40B3-BFB9-7CF0C0FB7F1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6012-C6CA-49FB-8C97-9AD4EC964CF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10114-BAA4-40B3-BFB9-7CF0C0FB7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6012-C6CA-49FB-8C97-9AD4EC964CF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10114-BAA4-40B3-BFB9-7CF0C0FB7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6012-C6CA-49FB-8C97-9AD4EC964CF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10114-BAA4-40B3-BFB9-7CF0C0FB7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6012-C6CA-49FB-8C97-9AD4EC964CF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10114-BAA4-40B3-BFB9-7CF0C0FB7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0B6012-C6CA-49FB-8C97-9AD4EC964CF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8710114-BAA4-40B3-BFB9-7CF0C0FB7F1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8136904" cy="432048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3500" b="1" dirty="0" smtClean="0"/>
              <a:t>Об итогах реализации «Комплексной программы профилактики правонарушений в </a:t>
            </a:r>
            <a:r>
              <a:rPr lang="ru-RU" sz="3500" b="1" dirty="0" err="1" smtClean="0"/>
              <a:t>Верхнеуслонском</a:t>
            </a:r>
            <a:r>
              <a:rPr lang="ru-RU" sz="3500" b="1" dirty="0" smtClean="0"/>
              <a:t> </a:t>
            </a:r>
            <a:br>
              <a:rPr lang="ru-RU" sz="3500" b="1" dirty="0" smtClean="0"/>
            </a:br>
            <a:r>
              <a:rPr lang="ru-RU" sz="3500" b="1" dirty="0" smtClean="0"/>
              <a:t>муниципальном районе </a:t>
            </a:r>
            <a:br>
              <a:rPr lang="ru-RU" sz="3500" b="1" dirty="0" smtClean="0"/>
            </a:br>
            <a:r>
              <a:rPr lang="ru-RU" sz="3500" b="1" dirty="0" smtClean="0"/>
              <a:t>на 2013 – 2016гг.»</a:t>
            </a:r>
            <a:r>
              <a:rPr lang="ru-RU" sz="4800" b="1" dirty="0"/>
              <a:t/>
            </a:r>
            <a:br>
              <a:rPr lang="ru-RU" sz="4800" b="1" dirty="0"/>
            </a:br>
            <a:endParaRPr lang="ru-RU" sz="45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09120"/>
            <a:ext cx="6400800" cy="1219200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Осянин</a:t>
            </a:r>
            <a:r>
              <a:rPr lang="ru-RU" b="1" dirty="0" smtClean="0"/>
              <a:t> С.В., заместитель главы </a:t>
            </a:r>
            <a:r>
              <a:rPr lang="ru-RU" b="1" dirty="0" err="1" smtClean="0"/>
              <a:t>Верхнеуслонского</a:t>
            </a:r>
            <a:r>
              <a:rPr lang="ru-RU" b="1" dirty="0" smtClean="0"/>
              <a:t> муниципального района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586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Работа технических кружков.</a:t>
            </a:r>
            <a:endParaRPr lang="ru-RU" dirty="0"/>
          </a:p>
        </p:txBody>
      </p:sp>
      <p:pic>
        <p:nvPicPr>
          <p:cNvPr id="6146" name="Picture 2" descr="F:\ОТЧЕТНАЯ ИНФОРМАЦИЯ МКПП\РОНО\DSC019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0" y="908720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ОТЧЕТНАЯ ИНФОРМАЦИЯ МКПП\РОНО\DSCN08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263" y="31374"/>
            <a:ext cx="5010220" cy="3757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ОТЧЕТНАЯ ИНФОРМАЦИЯ МКПП\РОНО\VK_Saved_Photo_ 63605935059867916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60" y="4293096"/>
            <a:ext cx="4559202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F:\ОТЧЕТНАЯ ИНФОРМАЦИЯ МКПП\РОНО\WIN_20141114_1502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227" y="3799316"/>
            <a:ext cx="4432256" cy="3058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270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61991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Патриотическое воспитание молодого поколения.</a:t>
            </a:r>
            <a:endParaRPr lang="ru-RU" dirty="0"/>
          </a:p>
        </p:txBody>
      </p:sp>
      <p:pic>
        <p:nvPicPr>
          <p:cNvPr id="7170" name="Picture 2" descr="F:\ОТЧЕТНАЯ ИНФОРМАЦИЯ МКПП\РОНО\IMG_85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37337"/>
            <a:ext cx="428396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ОТЧЕТНАЯ ИНФОРМАЦИЯ МКПП\РОНО\IMG_94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83" y="3950313"/>
            <a:ext cx="3931001" cy="262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:\ОТЧЕТНАЯ ИНФОРМАЦИЯ МКПП\РОНО\print_741047_1215254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846" y="3356084"/>
            <a:ext cx="4824536" cy="321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&amp;Vcy; &amp;Kcy;&amp;ocy;&amp;rcy;&amp;gcy;&amp;ucy;&amp;zcy;&amp;icy;&amp;ncy;&amp;scy;&amp;kcy;&amp;ocy;&amp;mcy; &amp;scy;&amp;iecy;&amp;lcy;&amp;softcy;&amp;scy;&amp;kcy;&amp;ocy;&amp;mcy; &amp;pcy;&amp;ocy;&amp;scy;&amp;iecy;&amp;lcy;&amp;iecy;&amp;ncy;&amp;icy;&amp;icy; &amp;scy;&amp;ocy;&amp;scy;&amp;tcy;&amp;ocy;&amp;yacy;&amp;lcy;&amp;scy;&amp;yacy; &amp;tcy;&amp;ocy;&amp;rcy;&amp;zhcy;&amp;iecy;&amp;scy;&amp;tcy;&amp;vcy;&amp;iecy;&amp;ncy;&amp;ncy;&amp;ycy;&amp;jcy; &amp;mcy;&amp;icy;&amp;tcy;&amp;icy;&amp;ncy;&amp;gcy;, &amp;pcy;&amp;ocy;&amp;scy;&amp;vcy;&amp;yacy;&amp;shchcy;&amp;iecy;&amp;ncy;&amp;ncy;&amp;ycy;&amp;jcy; 71-&amp;jcy; &amp;gcy;&amp;ocy;&amp;dcy;&amp;ocy;&amp;vcy;&amp;shchcy;&amp;icy;&amp;ncy;&amp;iecy; &amp;Pcy;&amp;ocy;&amp;bcy;&amp;iecy;&amp;dcy;&amp;ycy; &amp;vcy; &amp;Vcy;&amp;iecy;&amp;lcy;&amp;icy;&amp;kcy;&amp;ocy;&amp;jcy; &amp;Ocy;&amp;tcy;&amp;iecy;&amp;chcy;&amp;iecy;&amp;scy;&amp;tcy;&amp;vcy;&amp;iecy;&amp;ncy;&amp;ncy;&amp;ocy;&amp;jcy; &amp;vcy;&amp;ocy;&amp;jcy;&amp;ncy;&amp;iecy;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04" y="726721"/>
            <a:ext cx="4083092" cy="306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937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22605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День призывника</a:t>
            </a:r>
            <a:endParaRPr lang="ru-RU" dirty="0"/>
          </a:p>
        </p:txBody>
      </p:sp>
      <p:pic>
        <p:nvPicPr>
          <p:cNvPr id="9222" name="Picture 6" descr="&amp;Dcy;&amp;iecy;&amp;ncy;&amp;softcy; &amp;pcy;&amp;rcy;&amp;icy;&amp;zcy;&amp;ycy;&amp;vcy;&amp;ncy;&amp;icy;&amp;k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34" y="980728"/>
            <a:ext cx="4306542" cy="287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&amp;Dcy;&amp;iecy;&amp;ncy;&amp;softcy; &amp;pcy;&amp;rcy;&amp;icy;&amp;zcy;&amp;ycy;&amp;vcy;&amp;ncy;&amp;icy;&amp;kcy;&amp;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400" y="980728"/>
            <a:ext cx="3976128" cy="396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&amp;Dcy;&amp;iecy;&amp;ncy;&amp;softcy; &amp;pcy;&amp;rcy;&amp;icy;&amp;zcy;&amp;ycy;&amp;vcy;&amp;ncy;&amp;icy;&amp;kcy;&amp;a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34" y="3501009"/>
            <a:ext cx="4306542" cy="287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&amp;Dcy;&amp;iecy;&amp;ncy;&amp;softcy; &amp;pcy;&amp;rcy;&amp;icy;&amp;zcy;&amp;ycy;&amp;vcy;&amp;ncy;&amp;icy;&amp;kcy;&amp;a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176" y="3717032"/>
            <a:ext cx="3982508" cy="2655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89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332656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Психолого – педагогическая служба Верхнеуслонского района.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632794"/>
              </p:ext>
            </p:extLst>
          </p:nvPr>
        </p:nvGraphicFramePr>
        <p:xfrm>
          <a:off x="395533" y="1293912"/>
          <a:ext cx="8496950" cy="170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2896"/>
                <a:gridCol w="842672"/>
                <a:gridCol w="742150"/>
                <a:gridCol w="749904"/>
                <a:gridCol w="749904"/>
                <a:gridCol w="749904"/>
                <a:gridCol w="749904"/>
                <a:gridCol w="749904"/>
                <a:gridCol w="749904"/>
                <a:gridCol w="749904"/>
                <a:gridCol w="749904"/>
              </a:tblGrid>
              <a:tr h="486583"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 семей, обратившихся в ППМС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Количество выездов психологического десанта, охват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Проведенные мероприятия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3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педагоги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родители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учащиеся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семинары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Круглые столы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Мастер-классы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65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педагоги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родители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педагоги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родители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педагоги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родители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65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411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76486" y="83671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Проведение психолого-педагогической работы за период 2015-2016 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C:\Users\OtdelObraz\Desktop\Папка Аксаны\WWaAbw4_mE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06" y="249824"/>
            <a:ext cx="962025" cy="96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OtdelObraz\Desktop\Психологический десант\IMG-20150903-WA000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73" b="9114"/>
          <a:stretch/>
        </p:blipFill>
        <p:spPr bwMode="auto">
          <a:xfrm>
            <a:off x="376486" y="3429000"/>
            <a:ext cx="3259410" cy="28803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C:\Users\OtdelObraz\Desktop\IMG_20160704_11221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429000"/>
            <a:ext cx="2160240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OtdelObraz\Desktop\Психологический десант\тренинг макулово\SAM_662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429000"/>
            <a:ext cx="3240360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5423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Взаимодействие муниципальных органов власти и полиции</a:t>
            </a:r>
            <a:r>
              <a:rPr lang="ru-RU" dirty="0"/>
              <a:t>.</a:t>
            </a:r>
          </a:p>
        </p:txBody>
      </p:sp>
      <p:pic>
        <p:nvPicPr>
          <p:cNvPr id="10242" name="Picture 2" descr="C:\Users\Управляющий делами\Desktop\МКПП (МВК)\Фото по опорным пунктам полиции\SAM_76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3317"/>
            <a:ext cx="4535996" cy="309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&amp;Tcy;&amp;ocy;&amp;rcy;&amp;zhcy;&amp;iecy;&amp;scy;&amp;tcy;&amp;vcy;&amp;iecy;&amp;ncy;&amp;ncy;&amp;ocy;&amp;iecy; &amp;ocy;&amp;tcy;&amp;kcy;&amp;rcy;&amp;ycy;&amp;tcy;&amp;icy;&amp;iecy; &amp;icy;&amp;ncy;&amp;dcy;&amp;icy;&amp;vcy;&amp;icy;&amp;dcy;&amp;ucy;&amp;acy;&amp;lcy;&amp;softcy;&amp;ncy;&amp;ocy;&amp;gcy;&amp;ocy; &amp;zhcy;&amp;icy;&amp;lcy;&amp;ocy;&amp;gcy;&amp;ocy; &amp;dcy;&amp;ocy;&amp;mcy;&amp;acy;, &amp;scy;&amp;ocy;&amp;vcy;&amp;mcy;&amp;iecy;&amp;shchcy;&amp;acy;&amp;yucy;&amp;shchcy;&amp;iecy;&amp;gcy;&amp;ocy; &amp;ocy;&amp;pcy;&amp;ocy;&amp;rcy;&amp;ncy;&amp;ycy;&amp;jcy; &amp;pcy;&amp;ucy;&amp;ncy;&amp;kcy;&amp;tcy; &amp;ucy;&amp;chcy;&amp;acy;&amp;scy;&amp;tcy;&amp;kcy;&amp;ocy;&amp;vcy;&amp;ocy;&amp;gcy;&amp;ocy; &amp;ucy;&amp;pcy;&amp;ocy;&amp;lcy;&amp;ncy;&amp;ocy;&amp;mcy;&amp;ocy;&amp;chcy;&amp;iecy;&amp;ncy;&amp;ncy;&amp;ocy;&amp;gcy;&amp;ocy; &amp;pcy;&amp;ocy;&amp;lcy;&amp;icy;&amp;tscy;&amp;icy;&amp;i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75530"/>
            <a:ext cx="4032448" cy="604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&amp;Ocy;&amp;scy;&amp;mcy;&amp;ocy;&amp;tcy;&amp;rcy; &amp;icy;&amp;ncy;&amp;dcy;&amp;icy;&amp;vcy;&amp;icy;&amp;dcy;&amp;ucy;&amp;acy;&amp;lcy;&amp;softcy;&amp;ncy;&amp;ocy;&amp;gcy;&amp;ocy; &amp;zhcy;&amp;icy;&amp;lcy;&amp;ocy;&amp;gcy;&amp;ocy; &amp;dcy;&amp;ocy;&amp;mcy;&amp;acy;, &amp;scy;&amp;ocy;&amp;vcy;&amp;mcy;&amp;iecy;&amp;shchcy;&amp;acy;&amp;yucy;&amp;shchcy;&amp;iecy;&amp;gcy;&amp;ocy; &amp;ocy;&amp;pcy;&amp;ocy;&amp;rcy;&amp;ncy;&amp;ycy;&amp;jcy; &amp;pcy;&amp;ucy;&amp;ncy;&amp;kcy;&amp;tcy; &amp;ucy;&amp;chcy;&amp;acy;&amp;scy;&amp;tcy;&amp;kcy;&amp;ocy;&amp;vcy;&amp;ocy;&amp;gcy;&amp;ocy; &amp;ucy;&amp;pcy;&amp;ocy;&amp;lcy;&amp;ncy;&amp;ocy;&amp;mcy;&amp;ocy;&amp;chcy;&amp;iecy;&amp;ncy;&amp;ncy;&amp;ocy;&amp;gcy;&amp;ocy; &amp;pcy;&amp;ocy;&amp;lcy;&amp;icy;&amp;tscy;&amp;icy;&amp;i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" y="3573015"/>
            <a:ext cx="4536504" cy="315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241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363272" cy="691480"/>
          </a:xfrm>
        </p:spPr>
        <p:txBody>
          <a:bodyPr/>
          <a:lstStyle/>
          <a:p>
            <a:r>
              <a:rPr lang="ru-RU" sz="2400" b="1" dirty="0">
                <a:solidFill>
                  <a:srgbClr val="2F5897"/>
                </a:solidFill>
                <a:effectLst/>
              </a:rPr>
              <a:t>Ф</a:t>
            </a:r>
            <a:r>
              <a:rPr lang="ru-RU" sz="2400" b="1" dirty="0" smtClean="0">
                <a:solidFill>
                  <a:srgbClr val="2F5897"/>
                </a:solidFill>
                <a:effectLst/>
              </a:rPr>
              <a:t>инансирования Программы, </a:t>
            </a:r>
            <a:r>
              <a:rPr lang="ru-RU" sz="2400" b="1" dirty="0" err="1" smtClean="0">
                <a:solidFill>
                  <a:srgbClr val="2F5897"/>
                </a:solidFill>
                <a:effectLst/>
              </a:rPr>
              <a:t>т.руб</a:t>
            </a:r>
            <a:r>
              <a:rPr lang="ru-RU" sz="2400" b="1" dirty="0" smtClean="0">
                <a:solidFill>
                  <a:srgbClr val="2F5897"/>
                </a:solidFill>
                <a:effectLst/>
              </a:rPr>
              <a:t>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5411404"/>
              </p:ext>
            </p:extLst>
          </p:nvPr>
        </p:nvGraphicFramePr>
        <p:xfrm>
          <a:off x="611560" y="1268760"/>
          <a:ext cx="8291264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457330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643192" cy="112009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500" b="1" dirty="0" smtClean="0"/>
              <a:t/>
            </a:r>
            <a:br>
              <a:rPr lang="ru-RU" sz="2500" b="1" dirty="0" smtClean="0"/>
            </a:br>
            <a:r>
              <a:rPr lang="ru-RU" sz="2500" b="1" dirty="0"/>
              <a:t/>
            </a:r>
            <a:br>
              <a:rPr lang="ru-RU" sz="2500" b="1" dirty="0"/>
            </a:br>
            <a:r>
              <a:rPr lang="ru-RU" sz="2500" b="1" dirty="0" smtClean="0"/>
              <a:t/>
            </a:r>
            <a:br>
              <a:rPr lang="ru-RU" sz="2500" b="1" dirty="0" smtClean="0"/>
            </a:br>
            <a:r>
              <a:rPr lang="ru-RU" sz="2500" b="1" dirty="0"/>
              <a:t/>
            </a:r>
            <a:br>
              <a:rPr lang="ru-RU" sz="2500" b="1" dirty="0"/>
            </a:br>
            <a:r>
              <a:rPr lang="ru-RU" sz="2500" b="1" dirty="0" smtClean="0"/>
              <a:t>Программа профилактики правонарушений в </a:t>
            </a:r>
            <a:r>
              <a:rPr lang="ru-RU" sz="2500" b="1" dirty="0" err="1" smtClean="0"/>
              <a:t>Верхнеуслонском</a:t>
            </a:r>
            <a:r>
              <a:rPr lang="ru-RU" sz="2500" b="1" dirty="0" smtClean="0"/>
              <a:t> муниципальном районе </a:t>
            </a:r>
            <a:br>
              <a:rPr lang="ru-RU" sz="2500" b="1" dirty="0" smtClean="0"/>
            </a:br>
            <a:r>
              <a:rPr lang="ru-RU" sz="2500" b="1" dirty="0" smtClean="0"/>
              <a:t>на 2017-2020 годы</a:t>
            </a:r>
            <a:endParaRPr lang="ru-RU" sz="25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Управляющий делами\Desktop\img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282" y="1120093"/>
            <a:ext cx="4328582" cy="573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Управляющий делами\Desktop\img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20092"/>
            <a:ext cx="3960440" cy="544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07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628800"/>
            <a:ext cx="2952328" cy="345638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500" dirty="0" smtClean="0"/>
              <a:t>Принятие Комплексной программы по профилактике правонарушений </a:t>
            </a:r>
            <a:br>
              <a:rPr lang="ru-RU" sz="2500" dirty="0" smtClean="0"/>
            </a:br>
            <a:r>
              <a:rPr lang="ru-RU" sz="2500" dirty="0" smtClean="0"/>
              <a:t>на 2013-2016 годы </a:t>
            </a:r>
            <a:endParaRPr lang="ru-RU" sz="25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632"/>
            <a:ext cx="8301608" cy="596612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Управляющий делами\Desktop\img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488" y="23695"/>
            <a:ext cx="4966511" cy="683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70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87208" cy="979512"/>
          </a:xfrm>
        </p:spPr>
        <p:txBody>
          <a:bodyPr/>
          <a:lstStyle/>
          <a:p>
            <a:r>
              <a:rPr lang="ru-RU" sz="4500" dirty="0" smtClean="0"/>
              <a:t>Цели Программы:</a:t>
            </a:r>
            <a:endParaRPr lang="ru-RU" sz="45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499992" y="1340768"/>
            <a:ext cx="4186808" cy="5040560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Укрепление общественного порядка и общественной безопасности </a:t>
            </a:r>
          </a:p>
          <a:p>
            <a:endParaRPr lang="ru-RU" b="1" dirty="0" smtClean="0"/>
          </a:p>
          <a:p>
            <a:r>
              <a:rPr lang="ru-RU" b="1" dirty="0" smtClean="0"/>
              <a:t>Повышение роли и ответственности органов местного самоуправления в профилактике правонарушений и борьбе с преступностью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65760" y="1340768"/>
            <a:ext cx="4041648" cy="5040560"/>
          </a:xfrm>
        </p:spPr>
        <p:txBody>
          <a:bodyPr>
            <a:normAutofit/>
          </a:bodyPr>
          <a:lstStyle/>
          <a:p>
            <a:r>
              <a:rPr lang="ru-RU" b="1" dirty="0" smtClean="0"/>
              <a:t>Формирование и создание системы профилактики правонарушений</a:t>
            </a:r>
          </a:p>
          <a:p>
            <a:endParaRPr lang="ru-RU" b="1" dirty="0" smtClean="0"/>
          </a:p>
          <a:p>
            <a:r>
              <a:rPr lang="ru-RU" b="1" dirty="0"/>
              <a:t>Вовлечение органов местного самоуправления, общественных формирований и населения в профилактику правонарушений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3022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2048"/>
            <a:ext cx="8147248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200" b="1" dirty="0" smtClean="0"/>
              <a:t>Ожидаемые конечные результаты </a:t>
            </a:r>
            <a:br>
              <a:rPr lang="ru-RU" sz="2200" b="1" dirty="0" smtClean="0"/>
            </a:br>
            <a:r>
              <a:rPr lang="ru-RU" sz="2200" b="1" dirty="0" smtClean="0"/>
              <a:t>реализации Программы</a:t>
            </a:r>
            <a:endParaRPr lang="ru-RU" sz="22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642534"/>
              </p:ext>
            </p:extLst>
          </p:nvPr>
        </p:nvGraphicFramePr>
        <p:xfrm>
          <a:off x="251520" y="764704"/>
          <a:ext cx="8640959" cy="5900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0560"/>
                <a:gridCol w="1512168"/>
                <a:gridCol w="1008112"/>
                <a:gridCol w="1080119"/>
              </a:tblGrid>
              <a:tr h="2578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критерия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2012 год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2016 год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63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Привлечение органов местного самоуправления, предприятий, организаций, учреждений всех видов собственности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effectLst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Создание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ДНД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r>
                        <a:rPr lang="ru-RU" sz="1800" b="1" dirty="0" smtClean="0">
                          <a:effectLst/>
                        </a:rPr>
                        <a:t>135 </a:t>
                      </a:r>
                      <a:r>
                        <a:rPr lang="ru-RU" sz="1400" b="1" dirty="0" smtClean="0">
                          <a:effectLst/>
                        </a:rPr>
                        <a:t>членов ДНД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4748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Уменьшение общего числа совершенных преступлений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345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323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53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Уменьшение числа преступлений в общественных местах, в т.ч. на улицах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59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45</a:t>
                      </a:r>
                      <a:r>
                        <a:rPr lang="ru-RU" sz="2400" b="1" dirty="0">
                          <a:effectLst/>
                        </a:rPr>
                        <a:t> 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35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38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</a:rPr>
                        <a:t>22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53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Не допустить рост преступлений, совершаемых несовершеннолетними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</a:rPr>
                        <a:t>31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31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</a:rPr>
                        <a:t>1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4748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Снизить уровень рецидивной преступности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</a:rPr>
                        <a:t>28,7%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23,9%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</a:rPr>
                        <a:t>11%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53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Сократить количество имущественных и экономических преступлений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</a:rPr>
                        <a:t>254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249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184</a:t>
                      </a:r>
                      <a:r>
                        <a:rPr lang="ru-RU" sz="2400" b="1" dirty="0">
                          <a:effectLst/>
                        </a:rPr>
                        <a:t> 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2578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Снизить уровень «бытовой» преступности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4%</a:t>
                      </a:r>
                      <a:r>
                        <a:rPr lang="ru-RU" sz="2400" b="1" dirty="0">
                          <a:effectLst/>
                        </a:rPr>
                        <a:t> 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3%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1%</a:t>
                      </a:r>
                      <a:r>
                        <a:rPr lang="ru-RU" sz="2400" b="1" dirty="0">
                          <a:effectLst/>
                        </a:rPr>
                        <a:t> 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531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Уменьшить удельный вес преступлений, совершаемых в алкогольном опьянении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14,3%</a:t>
                      </a:r>
                      <a:r>
                        <a:rPr lang="ru-RU" sz="2400" b="1" dirty="0">
                          <a:effectLst/>
                        </a:rPr>
                        <a:t> 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12,6%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</a:rPr>
                        <a:t>38,2%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804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Не допустить рост </a:t>
                      </a:r>
                      <a:r>
                        <a:rPr lang="ru-RU" sz="1600" dirty="0" smtClean="0">
                          <a:effectLst/>
                        </a:rPr>
                        <a:t>преступлений</a:t>
                      </a:r>
                      <a:r>
                        <a:rPr lang="ru-RU" sz="1600" baseline="0" dirty="0" smtClean="0">
                          <a:effectLst/>
                        </a:rPr>
                        <a:t> (</a:t>
                      </a:r>
                      <a:r>
                        <a:rPr lang="ru-RU" sz="160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оборотом наркотических и психотропных </a:t>
                      </a:r>
                      <a:r>
                        <a:rPr lang="ru-RU" sz="1600" dirty="0" smtClean="0">
                          <a:effectLst/>
                        </a:rPr>
                        <a:t>веществ)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</a:rPr>
                        <a:t>5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</a:rPr>
                        <a:t>0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208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15200" cy="691480"/>
          </a:xfrm>
        </p:spPr>
        <p:txBody>
          <a:bodyPr/>
          <a:lstStyle/>
          <a:p>
            <a:r>
              <a:rPr lang="ru-RU" sz="2500" dirty="0" smtClean="0"/>
              <a:t>Реализация Комплексной Программы</a:t>
            </a:r>
            <a:endParaRPr lang="ru-RU" sz="25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150773"/>
              </p:ext>
            </p:extLst>
          </p:nvPr>
        </p:nvGraphicFramePr>
        <p:xfrm>
          <a:off x="457200" y="980729"/>
          <a:ext cx="8435279" cy="54497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3222"/>
                <a:gridCol w="2423495"/>
                <a:gridCol w="811884"/>
                <a:gridCol w="664269"/>
                <a:gridCol w="664269"/>
                <a:gridCol w="695109"/>
                <a:gridCol w="707237"/>
                <a:gridCol w="1855794"/>
              </a:tblGrid>
              <a:tr h="291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2012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2013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2014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2015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2016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Примечание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</a:tr>
              <a:tr h="35682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1.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Преступления в общественных местах, в том числе на улицах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54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58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60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55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38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По </a:t>
                      </a:r>
                      <a:r>
                        <a:rPr lang="ru-RU" sz="1200" b="1" dirty="0" err="1" smtClean="0">
                          <a:effectLst/>
                        </a:rPr>
                        <a:t>зарегистр</a:t>
                      </a:r>
                      <a:r>
                        <a:rPr lang="ru-RU" sz="1200" b="1" dirty="0" smtClean="0">
                          <a:effectLst/>
                        </a:rPr>
                        <a:t>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</a:tr>
              <a:tr h="2119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45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48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46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37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22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По </a:t>
                      </a:r>
                      <a:r>
                        <a:rPr lang="ru-RU" sz="1200" b="1" dirty="0" err="1" smtClean="0">
                          <a:effectLst/>
                        </a:rPr>
                        <a:t>зарегистр</a:t>
                      </a:r>
                      <a:r>
                        <a:rPr lang="ru-RU" sz="1200" b="1" dirty="0" smtClean="0">
                          <a:effectLst/>
                        </a:rPr>
                        <a:t>.</a:t>
                      </a:r>
                      <a:endParaRPr lang="ru-RU" sz="12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0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Общее количество совершенных преступлений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345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323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308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344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323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Преступления, совершенные несовершеннолетними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31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13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1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10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1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Учитывается по расследованным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</a:tr>
              <a:tr h="864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Рецедивная преступность (из общего числа расследованных)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18(10.1%)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4(2.8%)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8(6.5%)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14(8.4%)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14(11%)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Учитывается по количеству лиц совершивших от общего числа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5.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Имущественные и экономические преступления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220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186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209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238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184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Учитываются все преступления против собственности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6.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Преступления, совершенные на бытовой почве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12/1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17/4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16/6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14/1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26/1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Учитывается по числу расследованных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Преступления, совершенные в состоянии алкогольного опьянения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43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30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41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76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66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Учитывается по числу расследованных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</a:tr>
              <a:tr h="648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8.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Преступления в сфере незаконного оборота наркотических средств и психотропных веществ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5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4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11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2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</a:rPr>
                        <a:t>0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</a:rPr>
                        <a:t>Учитывается по числу выявленных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76" marR="5227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402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</a:rPr>
              <a:t>Важные вехи реализации </a:t>
            </a:r>
            <a:r>
              <a:rPr lang="ru-RU" sz="2400" b="1" dirty="0" smtClean="0">
                <a:solidFill>
                  <a:srgbClr val="0070C0"/>
                </a:solidFill>
              </a:rPr>
              <a:t>Программы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908720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Опыт начальной профессиональной подготовки.</a:t>
            </a:r>
            <a:endParaRPr lang="ru-RU" dirty="0"/>
          </a:p>
        </p:txBody>
      </p:sp>
      <p:pic>
        <p:nvPicPr>
          <p:cNvPr id="2050" name="Picture 2" descr="F:\ОТЧЕТНАЯ ИНФОРМАЦИЯ МКПП\НПП На деловой понедельник\IMG_1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9" y="1319074"/>
            <a:ext cx="4288267" cy="321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ОТЧЕТНАЯ ИНФОРМАЦИЯ МКПП\НПП На деловой понедельник\IMG_20160523_1728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551" y="2194441"/>
            <a:ext cx="4680520" cy="347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ОТЧЕТНАЯ ИНФОРМАЦИЯ МКПП\НПП На деловой понедельник\IMG_11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9" y="4506569"/>
            <a:ext cx="3088584" cy="231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986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Мероприятия, направленные на профилактику дорожно-транспортного травматизма.</a:t>
            </a:r>
            <a:endParaRPr lang="ru-RU" dirty="0"/>
          </a:p>
        </p:txBody>
      </p:sp>
      <p:pic>
        <p:nvPicPr>
          <p:cNvPr id="6" name="Содержимое 4" descr="DSCN921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888" y="2996943"/>
            <a:ext cx="5548421" cy="3821065"/>
          </a:xfrm>
          <a:prstGeom prst="rect">
            <a:avLst/>
          </a:prstGeom>
        </p:spPr>
      </p:pic>
      <p:pic>
        <p:nvPicPr>
          <p:cNvPr id="7" name="Содержимое 4" descr="DSCN921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031682"/>
            <a:ext cx="4064737" cy="278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306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6689" y="147990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Развитие молодежного правоохранительного движения.</a:t>
            </a:r>
            <a:endParaRPr lang="ru-RU" dirty="0"/>
          </a:p>
        </p:txBody>
      </p:sp>
      <p:pic>
        <p:nvPicPr>
          <p:cNvPr id="3076" name="Picture 4" descr="&amp;Acy;&amp;jcy;&amp;dcy;&amp;icy;&amp;ncy;&amp;ocy;&amp;vcy;&amp;scy;&amp;kcy;&amp;icy;&amp;jcy; &amp;scy;&amp;iecy;&amp;mcy;&amp;icy;&amp;ncy;&amp;acy;&amp;rcy; «&amp;Fcy;&amp;ocy;&amp;rcy;&amp;pcy;&amp;ocy;&amp;scy;&amp;tcy;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161" y="670087"/>
            <a:ext cx="4469652" cy="335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&amp;Acy;&amp;jcy;&amp;dcy;&amp;icy;&amp;ncy;&amp;ocy;&amp;vcy;&amp;scy;&amp;kcy;&amp;icy;&amp;jcy; &amp;scy;&amp;iecy;&amp;mcy;&amp;icy;&amp;ncy;&amp;acy;&amp;rcy; «&amp;Fcy;&amp;ocy;&amp;rcy;&amp;pcy;&amp;ocy;&amp;scy;&amp;tcy;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7" y="2996952"/>
            <a:ext cx="5148064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&amp;Rcy;&amp;iecy;&amp;scy;&amp;pcy;&amp;ucy;&amp;bcy;&amp;lcy;&amp;icy;&amp;kcy;&amp;acy;&amp;ncy;&amp;scy;&amp;kcy;&amp;icy;&amp;jcy; &amp;fcy;&amp;iecy;&amp;scy;&amp;tcy;&amp;icy;&amp;vcy;&amp;acy;&amp;lcy;&amp;softcy; &amp;khcy;&amp;ucy;&amp;dcy;&amp;ocy;&amp;zhcy;&amp;iecy;&amp;scy;&amp;tcy;&amp;vcy;&amp;iecy;&amp;ncy;&amp;ncy;&amp;ocy;&amp;jcy; &amp;scy;&amp;acy;&amp;mcy;&amp;ocy;&amp;dcy;&amp;iecy;&amp;yacy;&amp;tcy;&amp;iecy;&amp;lcy;&amp;softcy;&amp;ncy;&amp;ocy;&amp;scy;&amp;tcy;&amp;icy; «&amp;Fcy;&amp;ocy;&amp;rcy;&amp;pcy;&amp;ocy;&amp;scy;&amp;tcy;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01988"/>
            <a:ext cx="3684240" cy="245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63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Трудоустройство несовершеннолетних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405526"/>
              </p:ext>
            </p:extLst>
          </p:nvPr>
        </p:nvGraphicFramePr>
        <p:xfrm>
          <a:off x="435790" y="908720"/>
          <a:ext cx="8168659" cy="18928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9930"/>
                <a:gridCol w="2314869"/>
                <a:gridCol w="2193667"/>
                <a:gridCol w="268019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Профессия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Количество трудоустроенных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несовершеннолетних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Источников финансирования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2013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Разнорабочий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168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Бюджет 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2014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Разнорабочий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103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Бюджет РТ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2015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Разнорабочий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123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Бюджет 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2016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Разнорабочий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85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Бюджет РТ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 ВСЕГО                                                      479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4" name="Picture 4" descr="&amp;Acy;&amp;kcy;&amp;tscy;&amp;icy;&amp;yacy; “&amp;CHcy;&amp;icy;&amp;scy;&amp;tcy;&amp;ycy;&amp;jcy; &amp;bcy;&amp;iecy;&amp;rcy;&amp;iecy;&amp;gcy;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60" y="2996952"/>
            <a:ext cx="4248472" cy="318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&amp;Acy;&amp;kcy;&amp;tscy;&amp;icy;&amp;yacy; “&amp;CHcy;&amp;icy;&amp;scy;&amp;tcy;&amp;ycy;&amp;jcy; &amp;bcy;&amp;iecy;&amp;rcy;&amp;iecy;&amp;gcy;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732" y="2995139"/>
            <a:ext cx="4235699" cy="317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5863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523</TotalTime>
  <Words>466</Words>
  <Application>Microsoft Office PowerPoint</Application>
  <PresentationFormat>Экран (4:3)</PresentationFormat>
  <Paragraphs>194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Исполнительная</vt:lpstr>
      <vt:lpstr>Об итогах реализации «Комплексной программы профилактики правонарушений в Верхнеуслонском  муниципальном районе  на 2013 – 2016гг.» </vt:lpstr>
      <vt:lpstr>Принятие Комплексной программы по профилактике правонарушений  на 2013-2016 годы </vt:lpstr>
      <vt:lpstr>Цели Программы:</vt:lpstr>
      <vt:lpstr>Ожидаемые конечные результаты  реализации Программы</vt:lpstr>
      <vt:lpstr>Реализация Комплексной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Финансирования Программы, т.руб.</vt:lpstr>
      <vt:lpstr>    Программа профилактики правонарушений в Верхнеуслонском муниципальном районе  на 2017-2020 годы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реализации «Комплексной программы профилактики правонарушений в Верхнеуслонском  муниципальном районе  на 2013 – 2016гг.»</dc:title>
  <dc:creator>Управляющий делами</dc:creator>
  <cp:lastModifiedBy>Сергей Осянин</cp:lastModifiedBy>
  <cp:revision>36</cp:revision>
  <cp:lastPrinted>2016-12-14T06:28:43Z</cp:lastPrinted>
  <dcterms:created xsi:type="dcterms:W3CDTF">2016-11-22T07:20:41Z</dcterms:created>
  <dcterms:modified xsi:type="dcterms:W3CDTF">2016-12-14T06:34:25Z</dcterms:modified>
</cp:coreProperties>
</file>