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drawings/drawing3.xml" ContentType="application/vnd.openxmlformats-officedocument.drawingml.chartshapes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drawings/drawing4.xml" ContentType="application/vnd.openxmlformats-officedocument.drawingml.chartshapes+xml"/>
  <Override PartName="/ppt/charts/chart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sldIdLst>
    <p:sldId id="274" r:id="rId2"/>
    <p:sldId id="265" r:id="rId3"/>
    <p:sldId id="266" r:id="rId4"/>
    <p:sldId id="262" r:id="rId5"/>
    <p:sldId id="271" r:id="rId6"/>
    <p:sldId id="264" r:id="rId7"/>
    <p:sldId id="275" r:id="rId8"/>
    <p:sldId id="493" r:id="rId9"/>
    <p:sldId id="277" r:id="rId10"/>
    <p:sldId id="494" r:id="rId11"/>
    <p:sldId id="495" r:id="rId12"/>
    <p:sldId id="279" r:id="rId13"/>
    <p:sldId id="268" r:id="rId14"/>
    <p:sldId id="269" r:id="rId15"/>
    <p:sldId id="496" r:id="rId16"/>
    <p:sldId id="498" r:id="rId17"/>
    <p:sldId id="499" r:id="rId18"/>
    <p:sldId id="500" r:id="rId19"/>
    <p:sldId id="501" r:id="rId20"/>
    <p:sldId id="280" r:id="rId21"/>
    <p:sldId id="272" r:id="rId22"/>
    <p:sldId id="282" r:id="rId23"/>
    <p:sldId id="340" r:id="rId24"/>
    <p:sldId id="523" r:id="rId25"/>
    <p:sldId id="524" r:id="rId26"/>
    <p:sldId id="525" r:id="rId27"/>
    <p:sldId id="386" r:id="rId28"/>
    <p:sldId id="360" r:id="rId29"/>
    <p:sldId id="389" r:id="rId30"/>
    <p:sldId id="520" r:id="rId31"/>
    <p:sldId id="521" r:id="rId32"/>
    <p:sldId id="522" r:id="rId33"/>
    <p:sldId id="526" r:id="rId34"/>
    <p:sldId id="527" r:id="rId35"/>
    <p:sldId id="528" r:id="rId36"/>
    <p:sldId id="529" r:id="rId37"/>
    <p:sldId id="417" r:id="rId38"/>
    <p:sldId id="419" r:id="rId39"/>
    <p:sldId id="504" r:id="rId40"/>
    <p:sldId id="505" r:id="rId41"/>
    <p:sldId id="506" r:id="rId42"/>
    <p:sldId id="507" r:id="rId43"/>
    <p:sldId id="508" r:id="rId44"/>
    <p:sldId id="509" r:id="rId45"/>
    <p:sldId id="510" r:id="rId46"/>
    <p:sldId id="511" r:id="rId47"/>
    <p:sldId id="512" r:id="rId48"/>
    <p:sldId id="513" r:id="rId49"/>
    <p:sldId id="287" r:id="rId50"/>
    <p:sldId id="445" r:id="rId51"/>
    <p:sldId id="448" r:id="rId52"/>
    <p:sldId id="446" r:id="rId53"/>
    <p:sldId id="449" r:id="rId54"/>
    <p:sldId id="514" r:id="rId55"/>
    <p:sldId id="515" r:id="rId56"/>
    <p:sldId id="516" r:id="rId57"/>
    <p:sldId id="517" r:id="rId58"/>
    <p:sldId id="502" r:id="rId59"/>
    <p:sldId id="503" r:id="rId60"/>
    <p:sldId id="455" r:id="rId61"/>
    <p:sldId id="456" r:id="rId62"/>
    <p:sldId id="460" r:id="rId63"/>
    <p:sldId id="518" r:id="rId64"/>
    <p:sldId id="519" r:id="rId65"/>
    <p:sldId id="462" r:id="rId66"/>
    <p:sldId id="489" r:id="rId6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2" autoAdjust="0"/>
    <p:restoredTop sz="94725" autoAdjust="0"/>
  </p:normalViewPr>
  <p:slideViewPr>
    <p:cSldViewPr>
      <p:cViewPr>
        <p:scale>
          <a:sx n="91" d="100"/>
          <a:sy n="91" d="100"/>
        </p:scale>
        <p:origin x="-2214" y="-5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&#1074;%20Microsoft%20PowerPoint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&#1074;%20Microsoft%20PowerPoint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5120</c:v>
                </c:pt>
                <c:pt idx="1">
                  <c:v>5107</c:v>
                </c:pt>
                <c:pt idx="2">
                  <c:v>5009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4808817165958843"/>
          <c:y val="0.16787284078501641"/>
          <c:w val="0.32384184936711236"/>
          <c:h val="0.7482043481371569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4336819118823685E-2"/>
          <c:y val="5.0378713646162344E-2"/>
          <c:w val="0.57912074904358235"/>
          <c:h val="0.927525203036835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2"/>
            <c:bubble3D val="0"/>
            <c:spPr>
              <a:solidFill>
                <a:schemeClr val="tx1"/>
              </a:solidFill>
            </c:spPr>
          </c:dPt>
          <c:dLbls>
            <c:dLbl>
              <c:idx val="2"/>
              <c:layout>
                <c:manualLayout>
                  <c:x val="5.2472933221937509E-2"/>
                  <c:y val="-6.85654948092306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Верхний Услон</c:v>
                </c:pt>
                <c:pt idx="1">
                  <c:v>пос. им.Кирова</c:v>
                </c:pt>
                <c:pt idx="2">
                  <c:v>д.Студенец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4683</c:v>
                </c:pt>
                <c:pt idx="1">
                  <c:v>311</c:v>
                </c:pt>
                <c:pt idx="2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3561262544923014"/>
          <c:y val="0.11154682127413727"/>
          <c:w val="0.28542036515721636"/>
          <c:h val="0.45592113885282071"/>
        </c:manualLayout>
      </c:layout>
      <c:overlay val="0"/>
      <c:txPr>
        <a:bodyPr/>
        <a:lstStyle/>
        <a:p>
          <a:pPr>
            <a:defRPr baseline="0">
              <a:latin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2010</c:v>
                </c:pt>
              </c:strCache>
            </c:strRef>
          </c:tx>
          <c:explosion val="7"/>
          <c:cat>
            <c:strRef>
              <c:f>Лист1!$A$2:$A$3</c:f>
              <c:strCache>
                <c:ptCount val="2"/>
                <c:pt idx="0">
                  <c:v>собственные доходы</c:v>
                </c:pt>
                <c:pt idx="1">
                  <c:v>дотации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253</c:v>
                </c:pt>
                <c:pt idx="1">
                  <c:v>1383.1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3803598125495657"/>
          <c:y val="0.13871742091078521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2586112020575339"/>
          <c:y val="9.5686933661553217E-2"/>
          <c:w val="0.55510469360688508"/>
          <c:h val="0.7405786821407307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2011</c:v>
                </c:pt>
              </c:strCache>
            </c:strRef>
          </c:tx>
          <c:explosion val="25"/>
          <c:cat>
            <c:strRef>
              <c:f>Лист1!$A$2:$A$3</c:f>
              <c:strCache>
                <c:ptCount val="2"/>
                <c:pt idx="0">
                  <c:v>собственные доходы</c:v>
                </c:pt>
                <c:pt idx="1">
                  <c:v>дотации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294.3</c:v>
                </c:pt>
                <c:pt idx="1">
                  <c:v>1613.9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2012</c:v>
                </c:pt>
              </c:strCache>
            </c:strRef>
          </c:tx>
          <c:explosion val="25"/>
          <c:cat>
            <c:strRef>
              <c:f>Лист1!$A$2:$A$3</c:f>
              <c:strCache>
                <c:ptCount val="2"/>
                <c:pt idx="0">
                  <c:v>собственные доходы</c:v>
                </c:pt>
                <c:pt idx="1">
                  <c:v>дотации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10137</c:v>
                </c:pt>
                <c:pt idx="1">
                  <c:v>10815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3744959223904762"/>
          <c:y val="0"/>
          <c:w val="0.35713644009776935"/>
          <c:h val="0.25923181915917975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dLbl>
              <c:idx val="0"/>
              <c:layout>
                <c:manualLayout>
                  <c:x val="-9.1147481197741312E-2"/>
                  <c:y val="-0.24152971098449377"/>
                </c:manualLayout>
              </c:layout>
              <c:spPr/>
              <c:txPr>
                <a:bodyPr/>
                <a:lstStyle/>
                <a:p>
                  <a:pPr>
                    <a:defRPr sz="28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0985766074300923"/>
                  <c:y val="0.17572948243845921"/>
                </c:manualLayout>
              </c:layout>
              <c:spPr/>
              <c:txPr>
                <a:bodyPr/>
                <a:lstStyle/>
                <a:p>
                  <a:pPr>
                    <a:defRPr sz="28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'[Диаграмма в Microsoft PowerPoint]Лист1'!$A$2:$A$3</c:f>
              <c:strCache>
                <c:ptCount val="2"/>
                <c:pt idx="0">
                  <c:v>Общая площадь поселения</c:v>
                </c:pt>
                <c:pt idx="1">
                  <c:v>земли населенных пунктов</c:v>
                </c:pt>
              </c:strCache>
            </c:strRef>
          </c:cat>
          <c:val>
            <c:numRef>
              <c:f>'[Диаграмма в Microsoft PowerPoint]Лист1'!$B$2:$B$3</c:f>
              <c:numCache>
                <c:formatCode>General</c:formatCode>
                <c:ptCount val="2"/>
                <c:pt idx="0">
                  <c:v>6858</c:v>
                </c:pt>
                <c:pt idx="1">
                  <c:v>1367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8726793525809271"/>
          <c:y val="0.34063575386410033"/>
          <c:w val="0.29904859604971429"/>
          <c:h val="0.13360817052073579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7038197286271201E-2"/>
          <c:y val="0.13522663331429444"/>
          <c:w val="0.54420631112867168"/>
          <c:h val="0.8157414345606407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земель</c:v>
                </c:pt>
              </c:strCache>
            </c:strRef>
          </c:tx>
          <c:explosion val="35"/>
          <c:dPt>
            <c:idx val="2"/>
            <c:bubble3D val="0"/>
            <c:explosion val="40"/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532га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303 га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5491 га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406 га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пашни</c:v>
                </c:pt>
                <c:pt idx="1">
                  <c:v>пастбища и луга</c:v>
                </c:pt>
                <c:pt idx="2">
                  <c:v>земли сельхозназначения</c:v>
                </c:pt>
                <c:pt idx="3">
                  <c:v>земли личного подсобного хозяйства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532</c:v>
                </c:pt>
                <c:pt idx="1">
                  <c:v>303</c:v>
                </c:pt>
                <c:pt idx="2">
                  <c:v>5491</c:v>
                </c:pt>
                <c:pt idx="3">
                  <c:v>406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142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пенсионеры</c:v>
                </c:pt>
                <c:pt idx="1">
                  <c:v>трудоспособное</c:v>
                </c:pt>
                <c:pt idx="2">
                  <c:v>студенты</c:v>
                </c:pt>
                <c:pt idx="3">
                  <c:v>инвалиды 1, 2, 3 группы</c:v>
                </c:pt>
                <c:pt idx="4">
                  <c:v>неработающие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1576</c:v>
                </c:pt>
                <c:pt idx="1">
                  <c:v>2660</c:v>
                </c:pt>
                <c:pt idx="2">
                  <c:v>656</c:v>
                </c:pt>
                <c:pt idx="3">
                  <c:v>650</c:v>
                </c:pt>
                <c:pt idx="4">
                  <c:v>252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explosion val="25"/>
          <c:dLbls>
            <c:txPr>
              <a:bodyPr/>
              <a:lstStyle/>
              <a:p>
                <a:pPr>
                  <a:defRPr sz="3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'[Диаграмма в Microsoft PowerPoint]Лист1'!$A$2:$A$4</c:f>
              <c:strCache>
                <c:ptCount val="3"/>
                <c:pt idx="0">
                  <c:v>Верхний Услон</c:v>
                </c:pt>
                <c:pt idx="1">
                  <c:v>пос. им. Кирова</c:v>
                </c:pt>
                <c:pt idx="2">
                  <c:v>Студенец</c:v>
                </c:pt>
              </c:strCache>
            </c:strRef>
          </c:cat>
          <c:val>
            <c:numRef>
              <c:f>'[Диаграмма в Microsoft PowerPoint]Лист1'!$B$2:$B$4</c:f>
              <c:numCache>
                <c:formatCode>General</c:formatCode>
                <c:ptCount val="3"/>
                <c:pt idx="0">
                  <c:v>4683</c:v>
                </c:pt>
                <c:pt idx="1">
                  <c:v>311</c:v>
                </c:pt>
                <c:pt idx="2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344F24-611F-4FE9-9C98-535901FFC397}" type="doc">
      <dgm:prSet loTypeId="urn:microsoft.com/office/officeart/2005/8/layout/pyramid2" loCatId="pyramid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69805D17-99E4-4363-BA9D-4A08121119D1}">
      <dgm:prSet/>
      <dgm:spPr>
        <a:solidFill>
          <a:srgbClr val="FF00FF">
            <a:alpha val="90000"/>
          </a:srgbClr>
        </a:solidFill>
      </dgm:spPr>
      <dgm:t>
        <a:bodyPr/>
        <a:lstStyle/>
        <a:p>
          <a:pPr rtl="0"/>
          <a:r>
            <a:rPr lang="ru-RU" dirty="0" smtClean="0"/>
            <a:t>БЮДЖЕТ </a:t>
          </a:r>
          <a:endParaRPr lang="ru-RU" dirty="0"/>
        </a:p>
      </dgm:t>
    </dgm:pt>
    <dgm:pt modelId="{0A880107-F725-4491-AD52-32A646BC1B1C}" type="parTrans" cxnId="{792310E6-252B-4322-8190-C79154FAA184}">
      <dgm:prSet/>
      <dgm:spPr/>
      <dgm:t>
        <a:bodyPr/>
        <a:lstStyle/>
        <a:p>
          <a:endParaRPr lang="ru-RU"/>
        </a:p>
      </dgm:t>
    </dgm:pt>
    <dgm:pt modelId="{96199A5C-08D1-4FA2-8F97-9A013505D9D6}" type="sibTrans" cxnId="{792310E6-252B-4322-8190-C79154FAA184}">
      <dgm:prSet/>
      <dgm:spPr/>
      <dgm:t>
        <a:bodyPr/>
        <a:lstStyle/>
        <a:p>
          <a:endParaRPr lang="ru-RU"/>
        </a:p>
      </dgm:t>
    </dgm:pt>
    <dgm:pt modelId="{6E99D224-6DD3-4974-8DC8-D1B2AB53CB2E}">
      <dgm:prSet/>
      <dgm:spPr>
        <a:solidFill>
          <a:srgbClr val="FF00FF">
            <a:alpha val="90000"/>
          </a:srgbClr>
        </a:solidFill>
      </dgm:spPr>
      <dgm:t>
        <a:bodyPr/>
        <a:lstStyle/>
        <a:p>
          <a:pPr rtl="0"/>
          <a:r>
            <a:rPr lang="ru-RU" dirty="0" smtClean="0"/>
            <a:t>СЕЛЬСКОГО </a:t>
          </a:r>
          <a:endParaRPr lang="ru-RU" dirty="0"/>
        </a:p>
      </dgm:t>
    </dgm:pt>
    <dgm:pt modelId="{3786D85C-DE10-4E9D-9FB1-6128C2D868D9}" type="parTrans" cxnId="{D7D7D0C9-3B07-4D0F-B839-9D64EF22FBAB}">
      <dgm:prSet/>
      <dgm:spPr/>
      <dgm:t>
        <a:bodyPr/>
        <a:lstStyle/>
        <a:p>
          <a:endParaRPr lang="ru-RU"/>
        </a:p>
      </dgm:t>
    </dgm:pt>
    <dgm:pt modelId="{B3ED453A-BD77-46AC-8800-0C170FC253EE}" type="sibTrans" cxnId="{D7D7D0C9-3B07-4D0F-B839-9D64EF22FBAB}">
      <dgm:prSet/>
      <dgm:spPr/>
      <dgm:t>
        <a:bodyPr/>
        <a:lstStyle/>
        <a:p>
          <a:endParaRPr lang="ru-RU"/>
        </a:p>
      </dgm:t>
    </dgm:pt>
    <dgm:pt modelId="{81B9803B-27CD-4A1B-8B5D-3AB75D3CCFEE}">
      <dgm:prSet/>
      <dgm:spPr>
        <a:solidFill>
          <a:srgbClr val="FF00FF">
            <a:alpha val="90000"/>
          </a:srgbClr>
        </a:solidFill>
      </dgm:spPr>
      <dgm:t>
        <a:bodyPr/>
        <a:lstStyle/>
        <a:p>
          <a:pPr rtl="0"/>
          <a:r>
            <a:rPr lang="ru-RU" dirty="0" smtClean="0"/>
            <a:t>ПОСЕЛЕНИЯ</a:t>
          </a:r>
          <a:endParaRPr lang="ru-RU" dirty="0"/>
        </a:p>
      </dgm:t>
    </dgm:pt>
    <dgm:pt modelId="{7702416A-FBEC-4927-B115-DBE19C771DCC}" type="parTrans" cxnId="{7F76523F-E536-461A-9D1B-FB7B794AAB61}">
      <dgm:prSet/>
      <dgm:spPr/>
      <dgm:t>
        <a:bodyPr/>
        <a:lstStyle/>
        <a:p>
          <a:endParaRPr lang="ru-RU"/>
        </a:p>
      </dgm:t>
    </dgm:pt>
    <dgm:pt modelId="{E81BEBB3-960A-4AC6-AEE1-D630C96C2C56}" type="sibTrans" cxnId="{7F76523F-E536-461A-9D1B-FB7B794AAB61}">
      <dgm:prSet/>
      <dgm:spPr/>
      <dgm:t>
        <a:bodyPr/>
        <a:lstStyle/>
        <a:p>
          <a:endParaRPr lang="ru-RU"/>
        </a:p>
      </dgm:t>
    </dgm:pt>
    <dgm:pt modelId="{943DC08D-56FB-4244-8FDD-4BEA8EA2C134}" type="pres">
      <dgm:prSet presAssocID="{5C344F24-611F-4FE9-9C98-535901FFC397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97DAD186-3E75-42A8-83C2-900FC6522B21}" type="pres">
      <dgm:prSet presAssocID="{5C344F24-611F-4FE9-9C98-535901FFC397}" presName="pyramid" presStyleLbl="node1" presStyleIdx="0" presStyleCn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4A407765-AC24-48F9-88B3-14DEBAFCDB99}" type="pres">
      <dgm:prSet presAssocID="{5C344F24-611F-4FE9-9C98-535901FFC397}" presName="theList" presStyleCnt="0"/>
      <dgm:spPr/>
    </dgm:pt>
    <dgm:pt modelId="{F4A4D427-0CE8-4697-ADBC-A4DF5C33EC1B}" type="pres">
      <dgm:prSet presAssocID="{69805D17-99E4-4363-BA9D-4A08121119D1}" presName="aNode" presStyleLbl="fgAcc1" presStyleIdx="0" presStyleCnt="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658C979C-7A17-4411-8F0C-03DAA57C72B2}" type="pres">
      <dgm:prSet presAssocID="{69805D17-99E4-4363-BA9D-4A08121119D1}" presName="aSpace" presStyleCnt="0"/>
      <dgm:spPr/>
    </dgm:pt>
    <dgm:pt modelId="{9F81308B-96CC-4777-A278-EC6EC6B44693}" type="pres">
      <dgm:prSet presAssocID="{6E99D224-6DD3-4974-8DC8-D1B2AB53CB2E}" presName="aNode" presStyleLbl="fgAcc1" presStyleIdx="1" presStyleCnt="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81EC4A09-A4E1-42F9-AC00-D5F654F2BB8A}" type="pres">
      <dgm:prSet presAssocID="{6E99D224-6DD3-4974-8DC8-D1B2AB53CB2E}" presName="aSpace" presStyleCnt="0"/>
      <dgm:spPr/>
    </dgm:pt>
    <dgm:pt modelId="{7BEB2E70-4D89-4E78-930E-54329F7C48B0}" type="pres">
      <dgm:prSet presAssocID="{81B9803B-27CD-4A1B-8B5D-3AB75D3CCFEE}" presName="aNode" presStyleLbl="fgAcc1" presStyleIdx="2" presStyleCnt="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987C0795-C997-40D3-B09F-1C262C85997E}" type="pres">
      <dgm:prSet presAssocID="{81B9803B-27CD-4A1B-8B5D-3AB75D3CCFEE}" presName="aSpace" presStyleCnt="0"/>
      <dgm:spPr/>
    </dgm:pt>
  </dgm:ptLst>
  <dgm:cxnLst>
    <dgm:cxn modelId="{EF75E3A0-B8E0-44E7-A91C-0B7D6137A0A5}" type="presOf" srcId="{69805D17-99E4-4363-BA9D-4A08121119D1}" destId="{F4A4D427-0CE8-4697-ADBC-A4DF5C33EC1B}" srcOrd="0" destOrd="0" presId="urn:microsoft.com/office/officeart/2005/8/layout/pyramid2"/>
    <dgm:cxn modelId="{966953FB-B5CF-4371-B913-89E632773AAF}" type="presOf" srcId="{6E99D224-6DD3-4974-8DC8-D1B2AB53CB2E}" destId="{9F81308B-96CC-4777-A278-EC6EC6B44693}" srcOrd="0" destOrd="0" presId="urn:microsoft.com/office/officeart/2005/8/layout/pyramid2"/>
    <dgm:cxn modelId="{7F76523F-E536-461A-9D1B-FB7B794AAB61}" srcId="{5C344F24-611F-4FE9-9C98-535901FFC397}" destId="{81B9803B-27CD-4A1B-8B5D-3AB75D3CCFEE}" srcOrd="2" destOrd="0" parTransId="{7702416A-FBEC-4927-B115-DBE19C771DCC}" sibTransId="{E81BEBB3-960A-4AC6-AEE1-D630C96C2C56}"/>
    <dgm:cxn modelId="{D7D7D0C9-3B07-4D0F-B839-9D64EF22FBAB}" srcId="{5C344F24-611F-4FE9-9C98-535901FFC397}" destId="{6E99D224-6DD3-4974-8DC8-D1B2AB53CB2E}" srcOrd="1" destOrd="0" parTransId="{3786D85C-DE10-4E9D-9FB1-6128C2D868D9}" sibTransId="{B3ED453A-BD77-46AC-8800-0C170FC253EE}"/>
    <dgm:cxn modelId="{792310E6-252B-4322-8190-C79154FAA184}" srcId="{5C344F24-611F-4FE9-9C98-535901FFC397}" destId="{69805D17-99E4-4363-BA9D-4A08121119D1}" srcOrd="0" destOrd="0" parTransId="{0A880107-F725-4491-AD52-32A646BC1B1C}" sibTransId="{96199A5C-08D1-4FA2-8F97-9A013505D9D6}"/>
    <dgm:cxn modelId="{3115444E-008F-41BC-9AF0-3F909CD454D0}" type="presOf" srcId="{5C344F24-611F-4FE9-9C98-535901FFC397}" destId="{943DC08D-56FB-4244-8FDD-4BEA8EA2C134}" srcOrd="0" destOrd="0" presId="urn:microsoft.com/office/officeart/2005/8/layout/pyramid2"/>
    <dgm:cxn modelId="{E6D3FD93-D61F-46B4-ACC8-E0DA47862B0E}" type="presOf" srcId="{81B9803B-27CD-4A1B-8B5D-3AB75D3CCFEE}" destId="{7BEB2E70-4D89-4E78-930E-54329F7C48B0}" srcOrd="0" destOrd="0" presId="urn:microsoft.com/office/officeart/2005/8/layout/pyramid2"/>
    <dgm:cxn modelId="{01B5722E-1DCF-4833-B47E-658E8D8FAE68}" type="presParOf" srcId="{943DC08D-56FB-4244-8FDD-4BEA8EA2C134}" destId="{97DAD186-3E75-42A8-83C2-900FC6522B21}" srcOrd="0" destOrd="0" presId="urn:microsoft.com/office/officeart/2005/8/layout/pyramid2"/>
    <dgm:cxn modelId="{955E9ED6-69CB-42EA-9D46-4F5CFACB3A11}" type="presParOf" srcId="{943DC08D-56FB-4244-8FDD-4BEA8EA2C134}" destId="{4A407765-AC24-48F9-88B3-14DEBAFCDB99}" srcOrd="1" destOrd="0" presId="urn:microsoft.com/office/officeart/2005/8/layout/pyramid2"/>
    <dgm:cxn modelId="{CEE1FE2D-2DB4-4831-B8A6-5D3A9289F2EA}" type="presParOf" srcId="{4A407765-AC24-48F9-88B3-14DEBAFCDB99}" destId="{F4A4D427-0CE8-4697-ADBC-A4DF5C33EC1B}" srcOrd="0" destOrd="0" presId="urn:microsoft.com/office/officeart/2005/8/layout/pyramid2"/>
    <dgm:cxn modelId="{FB52F179-81E6-4729-8B5D-5956F852A71C}" type="presParOf" srcId="{4A407765-AC24-48F9-88B3-14DEBAFCDB99}" destId="{658C979C-7A17-4411-8F0C-03DAA57C72B2}" srcOrd="1" destOrd="0" presId="urn:microsoft.com/office/officeart/2005/8/layout/pyramid2"/>
    <dgm:cxn modelId="{ECB6508A-AE4D-4612-AED0-A5E1A57E98C6}" type="presParOf" srcId="{4A407765-AC24-48F9-88B3-14DEBAFCDB99}" destId="{9F81308B-96CC-4777-A278-EC6EC6B44693}" srcOrd="2" destOrd="0" presId="urn:microsoft.com/office/officeart/2005/8/layout/pyramid2"/>
    <dgm:cxn modelId="{C3B7DF08-3044-4ADC-80B4-2C4D2D9FF4ED}" type="presParOf" srcId="{4A407765-AC24-48F9-88B3-14DEBAFCDB99}" destId="{81EC4A09-A4E1-42F9-AC00-D5F654F2BB8A}" srcOrd="3" destOrd="0" presId="urn:microsoft.com/office/officeart/2005/8/layout/pyramid2"/>
    <dgm:cxn modelId="{6435046A-D50D-4346-B1CD-2769D3C1BDD2}" type="presParOf" srcId="{4A407765-AC24-48F9-88B3-14DEBAFCDB99}" destId="{7BEB2E70-4D89-4E78-930E-54329F7C48B0}" srcOrd="4" destOrd="0" presId="urn:microsoft.com/office/officeart/2005/8/layout/pyramid2"/>
    <dgm:cxn modelId="{EB282328-9876-474B-8D8A-E4D2CFD873D1}" type="presParOf" srcId="{4A407765-AC24-48F9-88B3-14DEBAFCDB99}" destId="{987C0795-C997-40D3-B09F-1C262C85997E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DAD186-3E75-42A8-83C2-900FC6522B21}">
      <dsp:nvSpPr>
        <dsp:cNvPr id="0" name=""/>
        <dsp:cNvSpPr/>
      </dsp:nvSpPr>
      <dsp:spPr>
        <a:xfrm>
          <a:off x="1042073" y="0"/>
          <a:ext cx="5343871" cy="5343871"/>
        </a:xfrm>
        <a:prstGeom prst="triangle">
          <a:avLst/>
        </a:prstGeom>
        <a:solidFill>
          <a:schemeClr val="accent3"/>
        </a:solidFill>
        <a:ln w="63500" cap="flat" cmpd="thickThin" algn="ctr">
          <a:solidFill>
            <a:schemeClr val="lt1"/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</dsp:sp>
    <dsp:sp modelId="{F4A4D427-0CE8-4697-ADBC-A4DF5C33EC1B}">
      <dsp:nvSpPr>
        <dsp:cNvPr id="0" name=""/>
        <dsp:cNvSpPr/>
      </dsp:nvSpPr>
      <dsp:spPr>
        <a:xfrm>
          <a:off x="3714009" y="537257"/>
          <a:ext cx="3473516" cy="1264994"/>
        </a:xfrm>
        <a:prstGeom prst="rect">
          <a:avLst/>
        </a:prstGeom>
        <a:solidFill>
          <a:srgbClr val="FF00FF">
            <a:alpha val="90000"/>
          </a:srgbClr>
        </a:solidFill>
        <a:ln w="55000" cap="flat" cmpd="thickThin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БЮДЖЕТ </a:t>
          </a:r>
          <a:endParaRPr lang="ru-RU" sz="4000" kern="1200" dirty="0"/>
        </a:p>
      </dsp:txBody>
      <dsp:txXfrm>
        <a:off x="3714009" y="537257"/>
        <a:ext cx="3473516" cy="1264994"/>
      </dsp:txXfrm>
    </dsp:sp>
    <dsp:sp modelId="{9F81308B-96CC-4777-A278-EC6EC6B44693}">
      <dsp:nvSpPr>
        <dsp:cNvPr id="0" name=""/>
        <dsp:cNvSpPr/>
      </dsp:nvSpPr>
      <dsp:spPr>
        <a:xfrm>
          <a:off x="3714009" y="1960376"/>
          <a:ext cx="3473516" cy="1264994"/>
        </a:xfrm>
        <a:prstGeom prst="rect">
          <a:avLst/>
        </a:prstGeom>
        <a:solidFill>
          <a:srgbClr val="FF00FF">
            <a:alpha val="90000"/>
          </a:srgbClr>
        </a:solidFill>
        <a:ln w="55000" cap="flat" cmpd="thickThin" algn="ctr">
          <a:solidFill>
            <a:schemeClr val="accent3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СЕЛЬСКОГО </a:t>
          </a:r>
          <a:endParaRPr lang="ru-RU" sz="4000" kern="1200" dirty="0"/>
        </a:p>
      </dsp:txBody>
      <dsp:txXfrm>
        <a:off x="3714009" y="1960376"/>
        <a:ext cx="3473516" cy="1264994"/>
      </dsp:txXfrm>
    </dsp:sp>
    <dsp:sp modelId="{7BEB2E70-4D89-4E78-930E-54329F7C48B0}">
      <dsp:nvSpPr>
        <dsp:cNvPr id="0" name=""/>
        <dsp:cNvSpPr/>
      </dsp:nvSpPr>
      <dsp:spPr>
        <a:xfrm>
          <a:off x="3714009" y="3383495"/>
          <a:ext cx="3473516" cy="1264994"/>
        </a:xfrm>
        <a:prstGeom prst="rect">
          <a:avLst/>
        </a:prstGeom>
        <a:solidFill>
          <a:srgbClr val="FF00FF">
            <a:alpha val="90000"/>
          </a:srgbClr>
        </a:solidFill>
        <a:ln w="55000" cap="flat" cmpd="thickThin" algn="ctr">
          <a:solidFill>
            <a:schemeClr val="accent3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ПОСЕЛЕНИЯ</a:t>
          </a:r>
          <a:endParaRPr lang="ru-RU" sz="4000" kern="1200" dirty="0"/>
        </a:p>
      </dsp:txBody>
      <dsp:txXfrm>
        <a:off x="3714009" y="3383495"/>
        <a:ext cx="3473516" cy="12649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0.52981</cdr:x>
      <cdr:y>0.30136</cdr:y>
    </cdr:from>
    <cdr:to>
      <cdr:x>0.77733</cdr:x>
      <cdr:y>0.40861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64981" y="802918"/>
          <a:ext cx="777850" cy="2857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dirty="0" smtClean="0"/>
            <a:t>6151</a:t>
          </a:r>
          <a:endParaRPr lang="ru-RU" sz="14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0.5102</cdr:x>
      <cdr:y>0.2511</cdr:y>
    </cdr:from>
    <cdr:to>
      <cdr:x>0.69237</cdr:x>
      <cdr:y>0.34028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69428" y="804614"/>
          <a:ext cx="738884" cy="2857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dirty="0" smtClean="0"/>
            <a:t>5119,3</a:t>
          </a:r>
          <a:endParaRPr lang="ru-RU" sz="1200" dirty="0"/>
        </a:p>
      </cdr:txBody>
    </cdr:sp>
  </cdr:relSizeAnchor>
  <cdr:relSizeAnchor xmlns:cdr="http://schemas.openxmlformats.org/drawingml/2006/chartDrawing">
    <cdr:from>
      <cdr:x>0.21431</cdr:x>
      <cdr:y>0.5122</cdr:y>
    </cdr:from>
    <cdr:to>
      <cdr:x>0.44809</cdr:x>
      <cdr:y>0.62352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92088" y="1512168"/>
          <a:ext cx="864096" cy="3286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0.35169</cdr:x>
      <cdr:y>0.42946</cdr:y>
    </cdr:from>
    <cdr:to>
      <cdr:x>0.65686</cdr:x>
      <cdr:y>0.54093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426494" y="1376143"/>
          <a:ext cx="1237802" cy="3571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dirty="0" smtClean="0">
              <a:solidFill>
                <a:schemeClr val="tx1"/>
              </a:solidFill>
            </a:rPr>
            <a:t>37 664,8</a:t>
          </a:r>
          <a:endParaRPr lang="ru-RU" sz="1800" dirty="0">
            <a:solidFill>
              <a:schemeClr val="tx1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0.37905</cdr:x>
      <cdr:y>0.5233</cdr:y>
    </cdr:from>
    <cdr:to>
      <cdr:x>0.57997</cdr:x>
      <cdr:y>0.68029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56250" y="1440163"/>
          <a:ext cx="1143007" cy="4320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dirty="0" smtClean="0">
              <a:solidFill>
                <a:schemeClr val="tx1"/>
              </a:solidFill>
            </a:rPr>
            <a:t>10137,4</a:t>
          </a:r>
          <a:endParaRPr lang="ru-RU" sz="18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0.16598</cdr:x>
      <cdr:y>0.33215</cdr:y>
    </cdr:from>
    <cdr:to>
      <cdr:x>0.26741</cdr:x>
      <cdr:y>0.49713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285884" y="852696"/>
          <a:ext cx="785818" cy="4235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  </a:t>
          </a:r>
          <a:r>
            <a:rPr lang="ru-RU" sz="1400" dirty="0" smtClean="0"/>
            <a:t>1239,4</a:t>
          </a:r>
          <a:endParaRPr lang="ru-RU" sz="1400" dirty="0"/>
        </a:p>
      </cdr:txBody>
    </cdr:sp>
  </cdr:relSizeAnchor>
  <cdr:relSizeAnchor xmlns:cdr="http://schemas.openxmlformats.org/drawingml/2006/chartDrawing">
    <cdr:from>
      <cdr:x>0.19136</cdr:x>
      <cdr:y>0.42074</cdr:y>
    </cdr:from>
    <cdr:to>
      <cdr:x>0.39228</cdr:x>
      <cdr:y>0.57773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1482528" y="1080120"/>
          <a:ext cx="1556573" cy="4030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dirty="0" smtClean="0">
              <a:solidFill>
                <a:schemeClr val="tx1"/>
              </a:solidFill>
            </a:rPr>
            <a:t>10815</a:t>
          </a:r>
          <a:endParaRPr lang="ru-RU" sz="1800" dirty="0">
            <a:solidFill>
              <a:schemeClr val="tx1"/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0.19288</cdr:x>
      <cdr:y>0.2165</cdr:y>
    </cdr:from>
    <cdr:to>
      <cdr:x>0.32281</cdr:x>
      <cdr:y>0.3051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75792" y="879872"/>
          <a:ext cx="79208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15.02.2013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15.02.2013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15.02.2013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64" y="857232"/>
            <a:ext cx="5872146" cy="285752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ВЕРХ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НЕУСЛОНСКОЕ                          СЕЛЬСКОЕ ПОСЕЛЕНИЕ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4" descr="Verhneuslonskij_r-n(gerb_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857232"/>
            <a:ext cx="1928826" cy="1949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8604" y="4365103"/>
            <a:ext cx="83038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latin typeface="Monotype Corsiva" pitchFamily="66" charset="0"/>
              </a:rPr>
              <a:t>Отчет Руководителя </a:t>
            </a:r>
            <a:r>
              <a:rPr lang="ru-RU" sz="2400" b="1" dirty="0" smtClean="0">
                <a:latin typeface="Monotype Corsiva" pitchFamily="66" charset="0"/>
              </a:rPr>
              <a:t> Исполнительного </a:t>
            </a:r>
            <a:r>
              <a:rPr lang="ru-RU" sz="2400" b="1" dirty="0">
                <a:latin typeface="Monotype Corsiva" pitchFamily="66" charset="0"/>
              </a:rPr>
              <a:t>комитета </a:t>
            </a:r>
            <a:endParaRPr lang="ru-RU" sz="2400" b="1" dirty="0" smtClean="0">
              <a:latin typeface="Monotype Corsiva" pitchFamily="66" charset="0"/>
            </a:endParaRPr>
          </a:p>
          <a:p>
            <a:pPr algn="ctr"/>
            <a:r>
              <a:rPr lang="ru-RU" sz="2400" b="1" dirty="0" smtClean="0">
                <a:latin typeface="Monotype Corsiva" pitchFamily="66" charset="0"/>
              </a:rPr>
              <a:t>«Об </a:t>
            </a:r>
            <a:r>
              <a:rPr lang="ru-RU" sz="2400" b="1" dirty="0">
                <a:latin typeface="Monotype Corsiva" pitchFamily="66" charset="0"/>
              </a:rPr>
              <a:t>итогах работы за 2012 год и перспективах развития на 2013 год»</a:t>
            </a:r>
          </a:p>
          <a:p>
            <a:pPr algn="ctr"/>
            <a:endParaRPr lang="ru-RU" sz="2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229600" cy="1143000"/>
          </a:xfrm>
        </p:spPr>
        <p:txBody>
          <a:bodyPr/>
          <a:lstStyle/>
          <a:p>
            <a:pPr algn="ctr"/>
            <a:r>
              <a:rPr lang="ru-RU" dirty="0"/>
              <a:t>Структура земель</a:t>
            </a: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7225858"/>
              </p:ext>
            </p:extLst>
          </p:nvPr>
        </p:nvGraphicFramePr>
        <p:xfrm>
          <a:off x="1187624" y="1268760"/>
          <a:ext cx="6624736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4746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275856" y="98072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Генеральный план </a:t>
            </a:r>
            <a:br>
              <a:rPr lang="ru-RU" sz="2400" dirty="0" smtClean="0"/>
            </a:br>
            <a:r>
              <a:rPr lang="ru-RU" sz="2400" dirty="0" err="1" smtClean="0"/>
              <a:t>с.Верхний</a:t>
            </a:r>
            <a:r>
              <a:rPr lang="ru-RU" sz="2400" dirty="0" smtClean="0"/>
              <a:t> Услон</a:t>
            </a:r>
            <a:endParaRPr lang="ru-RU" sz="2400" dirty="0"/>
          </a:p>
        </p:txBody>
      </p:sp>
      <p:pic>
        <p:nvPicPr>
          <p:cNvPr id="5122" name="Picture 2" descr="C:\Users\IT\Desktop\pub_1436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9" t="5485" r="48979" b="2717"/>
          <a:stretch/>
        </p:blipFill>
        <p:spPr bwMode="auto">
          <a:xfrm>
            <a:off x="1187624" y="0"/>
            <a:ext cx="432048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45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500034" y="500042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Сельское хозяйство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46281271"/>
              </p:ext>
            </p:extLst>
          </p:nvPr>
        </p:nvGraphicFramePr>
        <p:xfrm>
          <a:off x="714375" y="1571612"/>
          <a:ext cx="7972425" cy="47149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Сельское хозяйство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85852" y="357166"/>
            <a:ext cx="7073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Динамика уменьшения поголовья скота</a:t>
            </a:r>
            <a:endParaRPr lang="ru-RU" sz="2800" dirty="0">
              <a:solidFill>
                <a:srgbClr val="00206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4590474"/>
              </p:ext>
            </p:extLst>
          </p:nvPr>
        </p:nvGraphicFramePr>
        <p:xfrm>
          <a:off x="107504" y="1556793"/>
          <a:ext cx="8928992" cy="439248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660699"/>
                <a:gridCol w="1468213"/>
                <a:gridCol w="1986405"/>
                <a:gridCol w="1813675"/>
              </a:tblGrid>
              <a:tr h="8706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2010год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2011год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2012год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8706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Всего КРС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2000">
                          <a:effectLst/>
                        </a:rPr>
                        <a:t>48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2000">
                          <a:effectLst/>
                        </a:rPr>
                        <a:t>47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2000">
                          <a:effectLst/>
                        </a:rPr>
                        <a:t>40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8706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 в.ч. коров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2000">
                          <a:effectLst/>
                        </a:rPr>
                        <a:t>27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2000">
                          <a:effectLst/>
                        </a:rPr>
                        <a:t>27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2000">
                          <a:effectLst/>
                        </a:rPr>
                        <a:t>28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8676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Овцы всех пород всего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2000">
                          <a:effectLst/>
                        </a:rPr>
                        <a:t>153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2000">
                          <a:effectLst/>
                        </a:rPr>
                        <a:t>107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2000">
                          <a:effectLst/>
                        </a:rPr>
                        <a:t>90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91284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Свиньи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2000">
                          <a:effectLst/>
                        </a:rPr>
                        <a:t>38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2000" dirty="0">
                          <a:effectLst/>
                        </a:rPr>
                        <a:t>36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2000" dirty="0">
                          <a:effectLst/>
                        </a:rPr>
                        <a:t>23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424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T\Desktop\view_430455_3784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748972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87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T\Desktop\view_430455_3784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856984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5421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IT\Desktop\view_430470_3823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7848872" cy="652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0489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IT\Desktop\view_430470_3823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584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IT\Desktop\view_430455_3784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307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2165525"/>
              </p:ext>
            </p:extLst>
          </p:nvPr>
        </p:nvGraphicFramePr>
        <p:xfrm>
          <a:off x="428596" y="1357298"/>
          <a:ext cx="4575452" cy="35838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Численность и состав населения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8395224"/>
              </p:ext>
            </p:extLst>
          </p:nvPr>
        </p:nvGraphicFramePr>
        <p:xfrm>
          <a:off x="3995936" y="1357298"/>
          <a:ext cx="4862344" cy="3799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428596" y="785794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Занятость населения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843069882"/>
              </p:ext>
            </p:extLst>
          </p:nvPr>
        </p:nvGraphicFramePr>
        <p:xfrm>
          <a:off x="928662" y="1000108"/>
          <a:ext cx="7643866" cy="5072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91680" y="332656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Категория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002060"/>
                </a:solidFill>
              </a:rPr>
              <a:t>населения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31990" y="3361347"/>
            <a:ext cx="1357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</a:rPr>
              <a:t>2660</a:t>
            </a:r>
            <a:endParaRPr lang="ru-RU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5736" y="2204864"/>
            <a:ext cx="95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2">
                    <a:lumMod val="10000"/>
                  </a:schemeClr>
                </a:solidFill>
              </a:rPr>
              <a:t>650</a:t>
            </a:r>
            <a:endParaRPr lang="ru-RU" sz="28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66347" y="2348880"/>
            <a:ext cx="1193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2">
                    <a:lumMod val="10000"/>
                  </a:schemeClr>
                </a:solidFill>
              </a:rPr>
              <a:t>1576</a:t>
            </a:r>
            <a:endParaRPr lang="ru-RU" sz="28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03648" y="2628546"/>
            <a:ext cx="1193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2">
                    <a:lumMod val="10000"/>
                  </a:schemeClr>
                </a:solidFill>
              </a:rPr>
              <a:t>656</a:t>
            </a:r>
            <a:endParaRPr lang="ru-RU" sz="28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10651" y="1321604"/>
            <a:ext cx="95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2">
                    <a:lumMod val="10000"/>
                  </a:schemeClr>
                </a:solidFill>
              </a:rPr>
              <a:t>252</a:t>
            </a:r>
            <a:endParaRPr lang="ru-RU" sz="2800" dirty="0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10" name="Соединительная линия уступом 9"/>
          <p:cNvCxnSpPr>
            <a:stCxn id="8" idx="1"/>
          </p:cNvCxnSpPr>
          <p:nvPr/>
        </p:nvCxnSpPr>
        <p:spPr>
          <a:xfrm rot="10800000" flipV="1">
            <a:off x="3275859" y="1583214"/>
            <a:ext cx="234793" cy="477634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738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714348" y="500042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Водоснабжение </a:t>
            </a:r>
            <a:endParaRPr lang="ru-RU" sz="44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714348" y="500042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ДОРОГИ </a:t>
            </a:r>
            <a:endParaRPr lang="ru-RU" sz="44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Новая папка\IMG_53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8928992" cy="669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9444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:\Новая папка\IMG_53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9036496" cy="6777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7429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:\Новая папка\IMG_53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3846"/>
            <a:ext cx="8928992" cy="669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7429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714348" y="500042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Электроснабжение </a:t>
            </a:r>
            <a:endParaRPr lang="ru-RU" sz="44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395536" y="476672"/>
            <a:ext cx="7920880" cy="561662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ГАЗОСНАБЖЕНИЕ</a:t>
            </a:r>
            <a:endParaRPr lang="ru-RU" sz="44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395536" y="404664"/>
            <a:ext cx="8280920" cy="583264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Благоустройство  </a:t>
            </a:r>
            <a:endParaRPr lang="ru-RU" sz="4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3884340"/>
              </p:ext>
            </p:extLst>
          </p:nvPr>
        </p:nvGraphicFramePr>
        <p:xfrm>
          <a:off x="457200" y="980728"/>
          <a:ext cx="8229600" cy="5343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4" descr="Verhneuslonskij_r-n(gerb_)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714356"/>
            <a:ext cx="2592288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48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IT\Desktop\DSCF11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58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7570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IT\Desktop\DSCF11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64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4578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IT\Desktop\DSCF11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8002"/>
            <a:ext cx="8831153" cy="662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8472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85006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86929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86929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86929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179512" y="332656"/>
            <a:ext cx="8106124" cy="57401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СВЯЗЬ </a:t>
            </a:r>
            <a:endParaRPr lang="ru-RU" sz="44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179512" y="260648"/>
            <a:ext cx="8106124" cy="57401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Культура </a:t>
            </a:r>
            <a:endParaRPr lang="ru-RU" sz="44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view_409123_3325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867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>
                <a:effectLst/>
              </a:rPr>
              <a:t>Исполнение плана по Собственным доходам  на 2012 год (тыс. руб.)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4291256"/>
              </p:ext>
            </p:extLst>
          </p:nvPr>
        </p:nvGraphicFramePr>
        <p:xfrm>
          <a:off x="323528" y="1772816"/>
          <a:ext cx="8608357" cy="37444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07341"/>
                <a:gridCol w="1844130"/>
                <a:gridCol w="2133068"/>
                <a:gridCol w="2423818"/>
              </a:tblGrid>
              <a:tr h="6549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t-RU" sz="1400" kern="1200" dirty="0">
                          <a:effectLst/>
                        </a:rPr>
                        <a:t>Наименование доходов 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>
                          <a:effectLst/>
                        </a:rPr>
                        <a:t>План на год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>
                          <a:effectLst/>
                        </a:rPr>
                        <a:t>Факт на год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>
                          <a:effectLst/>
                        </a:rPr>
                        <a:t>% исполнения за отчетный период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</a:tr>
              <a:tr h="28708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t-RU" sz="1400" kern="1200">
                          <a:effectLst/>
                        </a:rPr>
                        <a:t>Налог физ. лиц 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>
                          <a:effectLst/>
                        </a:rPr>
                        <a:t>4073,0 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>
                          <a:effectLst/>
                        </a:rPr>
                        <a:t>4595,7 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>
                          <a:effectLst/>
                        </a:rPr>
                        <a:t>112,8 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</a:tr>
              <a:tr h="54725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t-RU" sz="1400" kern="1200">
                          <a:effectLst/>
                        </a:rPr>
                        <a:t>Налог на имущество физ. лиц 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>
                          <a:effectLst/>
                        </a:rPr>
                        <a:t>813,0 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>
                          <a:effectLst/>
                        </a:rPr>
                        <a:t>954,0 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>
                          <a:effectLst/>
                        </a:rPr>
                        <a:t>117,3 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</a:tr>
              <a:tr h="36782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t-RU" sz="1400" kern="1200">
                          <a:effectLst/>
                        </a:rPr>
                        <a:t>Земельный налог 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>
                          <a:effectLst/>
                        </a:rPr>
                        <a:t>2151,0 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>
                          <a:effectLst/>
                        </a:rPr>
                        <a:t>2246,1 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>
                          <a:effectLst/>
                        </a:rPr>
                        <a:t>104,4 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</a:tr>
              <a:tr h="2803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t-RU" sz="1400" kern="1200">
                          <a:effectLst/>
                        </a:rPr>
                        <a:t>Аренда земли 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>
                          <a:effectLst/>
                        </a:rPr>
                        <a:t>215,1 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>
                          <a:effectLst/>
                        </a:rPr>
                        <a:t>387,6 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>
                          <a:effectLst/>
                        </a:rPr>
                        <a:t>180,2 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</a:tr>
              <a:tr h="29717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t-RU" sz="1400" kern="1200">
                          <a:effectLst/>
                        </a:rPr>
                        <a:t>Продажа земли 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>
                          <a:effectLst/>
                        </a:rPr>
                        <a:t>575,0 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>
                          <a:effectLst/>
                        </a:rPr>
                        <a:t>1034,5 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>
                          <a:effectLst/>
                        </a:rPr>
                        <a:t>180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</a:tr>
              <a:tr h="6549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t-RU" sz="1400" kern="1200">
                          <a:effectLst/>
                        </a:rPr>
                        <a:t>Прочие доходы от платных услуг 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>
                          <a:effectLst/>
                        </a:rPr>
                        <a:t>758,0 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 dirty="0">
                          <a:effectLst/>
                        </a:rPr>
                        <a:t>914,9 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>
                          <a:effectLst/>
                        </a:rPr>
                        <a:t>120,7 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</a:tr>
              <a:tr h="6549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t-RU" sz="1400" kern="1200">
                          <a:effectLst/>
                        </a:rPr>
                        <a:t>Всего собственных доходов 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>
                          <a:effectLst/>
                        </a:rPr>
                        <a:t>8586,1 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>
                          <a:effectLst/>
                        </a:rPr>
                        <a:t>10137,4 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 dirty="0">
                          <a:effectLst/>
                        </a:rPr>
                        <a:t>118,1 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:\view_409123_3325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748972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6317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:\view_486348_4189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856984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8514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J:\№1 Новый год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64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8858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J:\Зима -нам радость подарила-ДБ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9525001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1500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J:\aнига Природы» беседа-обзор -ДБ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6632"/>
            <a:ext cx="8736971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0910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J:\стар.н.г.111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9036496" cy="677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3471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J:\view_476881_4099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88640"/>
            <a:ext cx="8945935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4966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J:\view_430454_3779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856984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4420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IT\Desktop\view_494490_4309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6632"/>
            <a:ext cx="7128792" cy="658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1628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395536" y="548680"/>
            <a:ext cx="8064896" cy="564474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ДЕМОГРАФИЯ </a:t>
            </a:r>
            <a:endParaRPr lang="ru-RU" sz="4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397794694"/>
              </p:ext>
            </p:extLst>
          </p:nvPr>
        </p:nvGraphicFramePr>
        <p:xfrm>
          <a:off x="1072208" y="1268760"/>
          <a:ext cx="3142602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872499135"/>
              </p:ext>
            </p:extLst>
          </p:nvPr>
        </p:nvGraphicFramePr>
        <p:xfrm>
          <a:off x="4860032" y="1052736"/>
          <a:ext cx="4056112" cy="32043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36827300"/>
              </p:ext>
            </p:extLst>
          </p:nvPr>
        </p:nvGraphicFramePr>
        <p:xfrm>
          <a:off x="857224" y="4005064"/>
          <a:ext cx="7747224" cy="2567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19672" y="264318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48 868,7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043608" y="332656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 бюджетов                                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Верхнеуслонского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сельского поселения (тыс. руб.)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32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8669878"/>
              </p:ext>
            </p:extLst>
          </p:nvPr>
        </p:nvGraphicFramePr>
        <p:xfrm>
          <a:off x="395537" y="1196754"/>
          <a:ext cx="8424934" cy="44644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9695"/>
                <a:gridCol w="1890845"/>
                <a:gridCol w="1890845"/>
                <a:gridCol w="1923549"/>
              </a:tblGrid>
              <a:tr h="97500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2012</a:t>
                      </a:r>
                      <a:endParaRPr lang="ru-RU" dirty="0"/>
                    </a:p>
                  </a:txBody>
                  <a:tcPr/>
                </a:tc>
              </a:tr>
              <a:tr h="74912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Общая численность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5120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5107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5009</a:t>
                      </a:r>
                      <a:endParaRPr lang="ru-RU" dirty="0"/>
                    </a:p>
                  </a:txBody>
                  <a:tcPr/>
                </a:tc>
              </a:tr>
              <a:tr h="79037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умерло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328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323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311</a:t>
                      </a:r>
                      <a:endParaRPr lang="ru-RU" dirty="0"/>
                    </a:p>
                  </a:txBody>
                  <a:tcPr/>
                </a:tc>
              </a:tr>
              <a:tr h="97500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родилось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160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132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147</a:t>
                      </a:r>
                      <a:endParaRPr lang="ru-RU" dirty="0"/>
                    </a:p>
                  </a:txBody>
                  <a:tcPr/>
                </a:tc>
              </a:tr>
              <a:tr h="97500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прибывшие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250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406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91680" y="620688"/>
            <a:ext cx="5723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Динамика обшей численности населения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3250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116633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Население в разрезе  деревень</a:t>
            </a:r>
            <a:endParaRPr lang="ru-RU" sz="2800" dirty="0">
              <a:solidFill>
                <a:srgbClr val="002060"/>
              </a:solidFill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1715553"/>
              </p:ext>
            </p:extLst>
          </p:nvPr>
        </p:nvGraphicFramePr>
        <p:xfrm>
          <a:off x="539552" y="764704"/>
          <a:ext cx="8136904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0704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332656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</a:rPr>
              <a:t>Динамика возрастного состава</a:t>
            </a:r>
            <a:endParaRPr lang="ru-RU" sz="3200" dirty="0">
              <a:solidFill>
                <a:srgbClr val="00206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9331263"/>
              </p:ext>
            </p:extLst>
          </p:nvPr>
        </p:nvGraphicFramePr>
        <p:xfrm>
          <a:off x="179512" y="1052734"/>
          <a:ext cx="8784976" cy="532859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5136710"/>
                <a:gridCol w="1235090"/>
                <a:gridCol w="1235090"/>
                <a:gridCol w="1178086"/>
              </a:tblGrid>
              <a:tr h="10657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2010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2011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2012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0657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Детей дошкольного возраста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2000">
                          <a:effectLst/>
                        </a:rPr>
                        <a:t>270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2000">
                          <a:effectLst/>
                        </a:rPr>
                        <a:t>249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2000">
                          <a:effectLst/>
                        </a:rPr>
                        <a:t>252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0657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Детей школьного возраста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2000">
                          <a:effectLst/>
                        </a:rPr>
                        <a:t>498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2000">
                          <a:effectLst/>
                        </a:rPr>
                        <a:t>541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2000">
                          <a:effectLst/>
                        </a:rPr>
                        <a:t>532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0657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Трудоспособное население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2000">
                          <a:effectLst/>
                        </a:rPr>
                        <a:t>3097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2000">
                          <a:effectLst/>
                        </a:rPr>
                        <a:t>3055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2000">
                          <a:effectLst/>
                        </a:rPr>
                        <a:t>3103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0657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Пенсионеров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2000">
                          <a:effectLst/>
                        </a:rPr>
                        <a:t>1122 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2000">
                          <a:effectLst/>
                        </a:rPr>
                        <a:t>1002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2000" dirty="0">
                          <a:effectLst/>
                        </a:rPr>
                        <a:t>1576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27637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251520" y="188640"/>
            <a:ext cx="8640960" cy="612068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Работа с молодежью и спорт  </a:t>
            </a:r>
            <a:endParaRPr lang="ru-RU" sz="440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сабантуй 0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36971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2931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:\Бокс 2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0" y="116632"/>
            <a:ext cx="8832981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7191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:\тяжелая атлетика 0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01"/>
          <a:stretch/>
        </p:blipFill>
        <p:spPr bwMode="auto">
          <a:xfrm>
            <a:off x="107504" y="306438"/>
            <a:ext cx="8856984" cy="585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4377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J:\тяжелая атлетика 0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35"/>
          <a:stretch/>
        </p:blipFill>
        <p:spPr bwMode="auto">
          <a:xfrm>
            <a:off x="107504" y="116632"/>
            <a:ext cx="8928992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9741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IT\Desktop\print_508642_4365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404664"/>
            <a:ext cx="8860443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1366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IT\Desktop\print_508642_4365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332656"/>
            <a:ext cx="8968499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165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4624"/>
            <a:ext cx="7772400" cy="706090"/>
          </a:xfrm>
        </p:spPr>
        <p:txBody>
          <a:bodyPr>
            <a:noAutofit/>
          </a:bodyPr>
          <a:lstStyle/>
          <a:p>
            <a:pPr algn="ctr"/>
            <a:r>
              <a:rPr lang="tt-RU" sz="2800" b="1" dirty="0" smtClean="0">
                <a:latin typeface="Times New Roman" pitchFamily="18" charset="0"/>
                <a:cs typeface="Times New Roman" pitchFamily="18" charset="0"/>
              </a:rPr>
              <a:t>Исполнение бюджета Верхнеуслонского сельского поселения за 2012 год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3670648"/>
              </p:ext>
            </p:extLst>
          </p:nvPr>
        </p:nvGraphicFramePr>
        <p:xfrm>
          <a:off x="827584" y="962460"/>
          <a:ext cx="7704856" cy="57789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04699"/>
                <a:gridCol w="1431899"/>
                <a:gridCol w="1498191"/>
                <a:gridCol w="2070067"/>
              </a:tblGrid>
              <a:tr h="3176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000" kern="1200">
                          <a:effectLst/>
                        </a:rPr>
                        <a:t>Расходы 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000" kern="1200">
                          <a:effectLst/>
                        </a:rPr>
                        <a:t>План на 2012 год 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000" kern="1200">
                          <a:effectLst/>
                        </a:rPr>
                        <a:t>Факт на 2012 год 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000" kern="1200">
                          <a:effectLst/>
                        </a:rPr>
                        <a:t>  Исполнено в 2012 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</a:tr>
              <a:tr h="1571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000" kern="1200">
                          <a:effectLst/>
                        </a:rPr>
                        <a:t>Управление 0104 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1009,3 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2279,0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1960 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</a:tr>
              <a:tr h="2760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000" kern="1200">
                          <a:effectLst/>
                        </a:rPr>
                        <a:t>Централизованная бухгалтерия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360,0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278,3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278,3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</a:tr>
              <a:tr h="1551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000" kern="1200">
                          <a:effectLst/>
                        </a:rPr>
                        <a:t>Культура 0801 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604,3 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2130,0 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2114,1 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</a:tr>
              <a:tr h="3176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Налог на имущество, налог на земли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1255,3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116,2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78,3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</a:tr>
              <a:tr h="4140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Прочие выплаты по обязательствам государства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2404,9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2214,7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</a:tr>
              <a:tr h="1936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Ремонт жилых домов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572,2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174,1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150,5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</a:tr>
              <a:tr h="1551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-Уличное освещение 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1700,0 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1700,0 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1695,6 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</a:tr>
              <a:tr h="1941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- Содержание дорог 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2020,0 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2598,4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2356,1 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</a:tr>
              <a:tr h="3102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- Содержание зелёных     </a:t>
                      </a:r>
                      <a:endParaRPr lang="ru-RU" sz="10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  насаждений 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340,0 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1149,6 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404,6 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</a:tr>
              <a:tr h="2316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- Содержание кладбищ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85,0 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85,0 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40 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</a:tr>
              <a:tr h="2760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Прочие расходы по благоустройству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667,8 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3572,9 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3461,8 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</a:tr>
              <a:tr h="4140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Строительство газопровода по ул. Печищинский тракт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2791,0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2678,4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</a:tr>
              <a:tr h="2316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Физкультура и спорт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3248,2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437,3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123,1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</a:tr>
              <a:tr h="2760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Строительство контейнерных площадок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639,0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639,0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</a:tr>
              <a:tr h="2316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Трансферты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952,0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952,0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952,0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</a:tr>
              <a:tr h="4140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Прочие расходы (передача денежных средств)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2771,3 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2771,3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2771,3 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</a:tr>
              <a:tr h="220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Непредвиденные расходы 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150,0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1514,8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1514,8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</a:tr>
              <a:tr h="2760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Прочие расходы (выборы, мероприятия) 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587,0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295,6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</a:tr>
              <a:tr h="2760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Обязательства по ген. плану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958,0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195,0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</a:tr>
              <a:tr h="220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Прочие расходы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587,0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295,6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</a:tr>
              <a:tr h="220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Всего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12964,1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26942,9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23450,1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879" marR="51879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251520" y="476672"/>
            <a:ext cx="8352928" cy="600478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Социальная защита  </a:t>
            </a:r>
            <a:endParaRPr lang="ru-RU" sz="4400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395536" y="476672"/>
            <a:ext cx="8136904" cy="578875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Пенсионное обеспечение  </a:t>
            </a:r>
            <a:endParaRPr lang="ru-RU" sz="4400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395536" y="476672"/>
            <a:ext cx="8136904" cy="578875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Правоохранительная деятельность</a:t>
            </a:r>
            <a:endParaRPr lang="ru-RU" sz="4400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IT\Desktop\DSCF11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3748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IT\Desktop\DSCF1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64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1400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395536" y="476672"/>
            <a:ext cx="8136904" cy="578875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Пожарная безопасность</a:t>
            </a:r>
            <a:endParaRPr lang="ru-RU" sz="4400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395536" y="476672"/>
            <a:ext cx="8136904" cy="578875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СПАСИБО ЗА ВНИМАНИЕ!</a:t>
            </a:r>
            <a:endParaRPr lang="ru-RU" sz="4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1560" y="332656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Доходы 2013 год (тыс. рублей)</a:t>
            </a:r>
            <a:endParaRPr lang="ru-RU" sz="2800" dirty="0">
              <a:solidFill>
                <a:srgbClr val="00206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138742"/>
              </p:ext>
            </p:extLst>
          </p:nvPr>
        </p:nvGraphicFramePr>
        <p:xfrm>
          <a:off x="539552" y="1071899"/>
          <a:ext cx="8136904" cy="516541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166923"/>
                <a:gridCol w="3969981"/>
              </a:tblGrid>
              <a:tr h="4695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Наименование доходов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План .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695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Налог на доходы физических лиц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>
                          <a:effectLst/>
                        </a:rPr>
                        <a:t>4811,0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695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Земельный налог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>
                          <a:effectLst/>
                        </a:rPr>
                        <a:t>2000,0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695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Налог на имущество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>
                          <a:effectLst/>
                        </a:rPr>
                        <a:t>1100,0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695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Аренда земли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415,0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695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Единый сельхоз. налог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1,0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695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Продажа земли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415,0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695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Прочие поступления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>
                          <a:effectLst/>
                        </a:rPr>
                        <a:t>1109,9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695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Итого собственных доходов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>
                          <a:effectLst/>
                        </a:rPr>
                        <a:t>9852,1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695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Дотации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>
                          <a:effectLst/>
                        </a:rPr>
                        <a:t>4601,2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695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Всего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 dirty="0">
                          <a:effectLst/>
                        </a:rPr>
                        <a:t>14453,3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514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332656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Расходы 2013 год (</a:t>
            </a:r>
            <a:r>
              <a:rPr lang="ru-RU" sz="2800" dirty="0">
                <a:solidFill>
                  <a:srgbClr val="002060"/>
                </a:solidFill>
              </a:rPr>
              <a:t>тыс</a:t>
            </a:r>
            <a:r>
              <a:rPr lang="ru-RU" sz="2800" dirty="0" smtClean="0">
                <a:solidFill>
                  <a:srgbClr val="002060"/>
                </a:solidFill>
              </a:rPr>
              <a:t>. рублей)</a:t>
            </a:r>
            <a:endParaRPr lang="ru-RU" sz="2800" dirty="0">
              <a:solidFill>
                <a:srgbClr val="00206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676436"/>
              </p:ext>
            </p:extLst>
          </p:nvPr>
        </p:nvGraphicFramePr>
        <p:xfrm>
          <a:off x="395535" y="1124743"/>
          <a:ext cx="8424936" cy="48965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12468"/>
                <a:gridCol w="4212468"/>
              </a:tblGrid>
              <a:tr h="3060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Наименование расходов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План на 2013 год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060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Совет поселения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421,1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060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Исполнительный комитет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1261,2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060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Благоустройство: ремонт жилых домов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1468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060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Инвентаризация жилых домов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56,2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060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Содержание уличного освещения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1997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060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Содержание дорог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3102,2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060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Озеленение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340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060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Содержание мест захоронения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185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060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Прочие расходы по благоустройству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1267,8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060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Содержание коммуникаций жил. Фонда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125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060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Кировский СДК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378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060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Кировская библиотека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283,6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060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Физкультура и спорт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3248,2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060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Налог на имущество, налог на землю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320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060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Итого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14453,3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455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714348" y="500042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Земля и муниципальное имущество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1373</TotalTime>
  <Words>537</Words>
  <Application>Microsoft Office PowerPoint</Application>
  <PresentationFormat>Экран (4:3)</PresentationFormat>
  <Paragraphs>294</Paragraphs>
  <Slides>66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67" baseType="lpstr">
      <vt:lpstr>Открытая</vt:lpstr>
      <vt:lpstr> ВЕРХНЕУСЛОНСКОЕ                          СЕЛЬСКОЕ ПОСЕЛЕНИЕ </vt:lpstr>
      <vt:lpstr>Численность и состав населения </vt:lpstr>
      <vt:lpstr>Презентация PowerPoint</vt:lpstr>
      <vt:lpstr>Исполнение плана по Собственным доходам  на 2012 год (тыс. руб.)</vt:lpstr>
      <vt:lpstr>Презентация PowerPoint</vt:lpstr>
      <vt:lpstr>Исполнение бюджета Верхнеуслонского сельского поселения за 2012 год</vt:lpstr>
      <vt:lpstr>Презентация PowerPoint</vt:lpstr>
      <vt:lpstr>Презентация PowerPoint</vt:lpstr>
      <vt:lpstr>Презентация PowerPoint</vt:lpstr>
      <vt:lpstr>Структура земель</vt:lpstr>
      <vt:lpstr>Генеральный план  с.Верхний Услон</vt:lpstr>
      <vt:lpstr>Презентация PowerPoint</vt:lpstr>
      <vt:lpstr>Сельское хозяйство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CENTR</dc:creator>
  <cp:lastModifiedBy>IT</cp:lastModifiedBy>
  <cp:revision>193</cp:revision>
  <dcterms:created xsi:type="dcterms:W3CDTF">2013-01-11T07:02:26Z</dcterms:created>
  <dcterms:modified xsi:type="dcterms:W3CDTF">2013-02-15T12:15:00Z</dcterms:modified>
</cp:coreProperties>
</file>