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2"/>
  </p:notesMasterIdLst>
  <p:sldIdLst>
    <p:sldId id="491" r:id="rId2"/>
    <p:sldId id="257" r:id="rId3"/>
    <p:sldId id="816" r:id="rId4"/>
    <p:sldId id="834" r:id="rId5"/>
    <p:sldId id="819" r:id="rId6"/>
    <p:sldId id="820" r:id="rId7"/>
    <p:sldId id="822" r:id="rId8"/>
    <p:sldId id="827" r:id="rId9"/>
    <p:sldId id="835" r:id="rId10"/>
    <p:sldId id="836" r:id="rId11"/>
    <p:sldId id="837" r:id="rId12"/>
    <p:sldId id="643" r:id="rId13"/>
    <p:sldId id="919" r:id="rId14"/>
    <p:sldId id="838" r:id="rId15"/>
    <p:sldId id="644" r:id="rId16"/>
    <p:sldId id="794" r:id="rId17"/>
    <p:sldId id="839" r:id="rId18"/>
    <p:sldId id="924" r:id="rId19"/>
    <p:sldId id="925" r:id="rId20"/>
    <p:sldId id="843" r:id="rId21"/>
    <p:sldId id="841" r:id="rId22"/>
    <p:sldId id="842" r:id="rId23"/>
    <p:sldId id="844" r:id="rId24"/>
    <p:sldId id="845" r:id="rId25"/>
    <p:sldId id="846" r:id="rId26"/>
    <p:sldId id="847" r:id="rId27"/>
    <p:sldId id="848" r:id="rId28"/>
    <p:sldId id="903" r:id="rId29"/>
    <p:sldId id="921" r:id="rId30"/>
    <p:sldId id="850" r:id="rId31"/>
    <p:sldId id="859" r:id="rId32"/>
    <p:sldId id="851" r:id="rId33"/>
    <p:sldId id="901" r:id="rId34"/>
    <p:sldId id="852" r:id="rId35"/>
    <p:sldId id="853" r:id="rId36"/>
    <p:sldId id="857" r:id="rId37"/>
    <p:sldId id="909" r:id="rId38"/>
    <p:sldId id="858" r:id="rId39"/>
    <p:sldId id="704" r:id="rId40"/>
    <p:sldId id="709" r:id="rId41"/>
    <p:sldId id="860" r:id="rId42"/>
    <p:sldId id="926" r:id="rId43"/>
    <p:sldId id="861" r:id="rId44"/>
    <p:sldId id="796" r:id="rId45"/>
    <p:sldId id="552" r:id="rId46"/>
    <p:sldId id="862" r:id="rId47"/>
    <p:sldId id="863" r:id="rId48"/>
    <p:sldId id="866" r:id="rId49"/>
    <p:sldId id="927" r:id="rId50"/>
    <p:sldId id="928" r:id="rId51"/>
    <p:sldId id="650" r:id="rId52"/>
    <p:sldId id="886" r:id="rId53"/>
    <p:sldId id="799" r:id="rId54"/>
    <p:sldId id="867" r:id="rId55"/>
    <p:sldId id="659" r:id="rId56"/>
    <p:sldId id="800" r:id="rId57"/>
    <p:sldId id="868" r:id="rId58"/>
    <p:sldId id="869" r:id="rId59"/>
    <p:sldId id="906" r:id="rId60"/>
    <p:sldId id="871" r:id="rId61"/>
    <p:sldId id="872" r:id="rId62"/>
    <p:sldId id="873" r:id="rId63"/>
    <p:sldId id="874" r:id="rId64"/>
    <p:sldId id="910" r:id="rId65"/>
    <p:sldId id="875" r:id="rId66"/>
    <p:sldId id="876" r:id="rId67"/>
    <p:sldId id="877" r:id="rId68"/>
    <p:sldId id="675" r:id="rId69"/>
    <p:sldId id="878" r:id="rId70"/>
    <p:sldId id="922" r:id="rId71"/>
    <p:sldId id="649" r:id="rId72"/>
    <p:sldId id="728" r:id="rId73"/>
    <p:sldId id="880" r:id="rId74"/>
    <p:sldId id="881" r:id="rId75"/>
    <p:sldId id="882" r:id="rId76"/>
    <p:sldId id="899" r:id="rId77"/>
    <p:sldId id="900" r:id="rId78"/>
    <p:sldId id="883" r:id="rId79"/>
    <p:sldId id="884" r:id="rId80"/>
    <p:sldId id="885" r:id="rId81"/>
    <p:sldId id="890" r:id="rId82"/>
    <p:sldId id="920" r:id="rId83"/>
    <p:sldId id="892" r:id="rId84"/>
    <p:sldId id="896" r:id="rId85"/>
    <p:sldId id="894" r:id="rId86"/>
    <p:sldId id="895" r:id="rId87"/>
    <p:sldId id="897" r:id="rId88"/>
    <p:sldId id="898" r:id="rId89"/>
    <p:sldId id="907" r:id="rId90"/>
    <p:sldId id="911" r:id="rId91"/>
    <p:sldId id="908" r:id="rId92"/>
    <p:sldId id="912" r:id="rId93"/>
    <p:sldId id="913" r:id="rId94"/>
    <p:sldId id="763" r:id="rId95"/>
    <p:sldId id="792" r:id="rId96"/>
    <p:sldId id="914" r:id="rId97"/>
    <p:sldId id="915" r:id="rId98"/>
    <p:sldId id="916" r:id="rId99"/>
    <p:sldId id="923" r:id="rId100"/>
    <p:sldId id="580" r:id="rId10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9C6F1D-D678-4473-A468-2C523270F059}">
          <p14:sldIdLst>
            <p14:sldId id="491"/>
            <p14:sldId id="257"/>
            <p14:sldId id="816"/>
            <p14:sldId id="834"/>
            <p14:sldId id="819"/>
            <p14:sldId id="820"/>
            <p14:sldId id="822"/>
            <p14:sldId id="827"/>
            <p14:sldId id="835"/>
            <p14:sldId id="836"/>
            <p14:sldId id="837"/>
            <p14:sldId id="643"/>
            <p14:sldId id="919"/>
            <p14:sldId id="838"/>
            <p14:sldId id="644"/>
            <p14:sldId id="794"/>
            <p14:sldId id="839"/>
            <p14:sldId id="924"/>
            <p14:sldId id="925"/>
            <p14:sldId id="843"/>
            <p14:sldId id="841"/>
            <p14:sldId id="842"/>
            <p14:sldId id="844"/>
            <p14:sldId id="845"/>
            <p14:sldId id="846"/>
            <p14:sldId id="847"/>
            <p14:sldId id="848"/>
            <p14:sldId id="903"/>
            <p14:sldId id="921"/>
            <p14:sldId id="850"/>
            <p14:sldId id="859"/>
            <p14:sldId id="851"/>
            <p14:sldId id="901"/>
            <p14:sldId id="852"/>
            <p14:sldId id="853"/>
            <p14:sldId id="857"/>
            <p14:sldId id="909"/>
            <p14:sldId id="858"/>
            <p14:sldId id="704"/>
            <p14:sldId id="709"/>
            <p14:sldId id="860"/>
            <p14:sldId id="926"/>
            <p14:sldId id="861"/>
            <p14:sldId id="796"/>
            <p14:sldId id="552"/>
            <p14:sldId id="862"/>
            <p14:sldId id="863"/>
            <p14:sldId id="866"/>
            <p14:sldId id="927"/>
            <p14:sldId id="928"/>
            <p14:sldId id="650"/>
            <p14:sldId id="886"/>
            <p14:sldId id="799"/>
            <p14:sldId id="867"/>
            <p14:sldId id="659"/>
            <p14:sldId id="800"/>
            <p14:sldId id="868"/>
            <p14:sldId id="869"/>
            <p14:sldId id="906"/>
            <p14:sldId id="871"/>
            <p14:sldId id="872"/>
            <p14:sldId id="873"/>
            <p14:sldId id="874"/>
            <p14:sldId id="910"/>
            <p14:sldId id="875"/>
            <p14:sldId id="876"/>
            <p14:sldId id="877"/>
            <p14:sldId id="675"/>
            <p14:sldId id="878"/>
            <p14:sldId id="922"/>
            <p14:sldId id="649"/>
            <p14:sldId id="728"/>
            <p14:sldId id="880"/>
            <p14:sldId id="881"/>
            <p14:sldId id="882"/>
            <p14:sldId id="899"/>
            <p14:sldId id="900"/>
            <p14:sldId id="883"/>
            <p14:sldId id="884"/>
            <p14:sldId id="885"/>
            <p14:sldId id="890"/>
            <p14:sldId id="920"/>
            <p14:sldId id="892"/>
            <p14:sldId id="896"/>
            <p14:sldId id="894"/>
            <p14:sldId id="895"/>
            <p14:sldId id="897"/>
            <p14:sldId id="898"/>
            <p14:sldId id="907"/>
            <p14:sldId id="911"/>
            <p14:sldId id="908"/>
            <p14:sldId id="912"/>
            <p14:sldId id="913"/>
            <p14:sldId id="763"/>
            <p14:sldId id="792"/>
            <p14:sldId id="914"/>
            <p14:sldId id="915"/>
            <p14:sldId id="916"/>
            <p14:sldId id="923"/>
            <p14:sldId id="580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9283" autoAdjust="0"/>
  </p:normalViewPr>
  <p:slideViewPr>
    <p:cSldViewPr>
      <p:cViewPr varScale="1">
        <p:scale>
          <a:sx n="93" d="100"/>
          <a:sy n="93" d="100"/>
        </p:scale>
        <p:origin x="-117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2400" dirty="0" smtClean="0"/>
              <a:t>население</a:t>
            </a:r>
            <a:endParaRPr lang="ru-RU" sz="240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67-4F80-BEDC-2E55820C0D30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67-4F80-BEDC-2E55820C0D30}"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67-4F80-BEDC-2E55820C0D30}"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67-4F80-BEDC-2E55820C0D30}"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67-4F80-BEDC-2E55820C0D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Вахитова</c:v>
                </c:pt>
                <c:pt idx="1">
                  <c:v>Бакча-Сарай</c:v>
                </c:pt>
                <c:pt idx="2">
                  <c:v>Ташевка</c:v>
                </c:pt>
                <c:pt idx="3">
                  <c:v>Ватан</c:v>
                </c:pt>
                <c:pt idx="4">
                  <c:v>Гребени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208</c:v>
                </c:pt>
                <c:pt idx="1">
                  <c:v>208</c:v>
                </c:pt>
                <c:pt idx="2">
                  <c:v>35</c:v>
                </c:pt>
                <c:pt idx="3">
                  <c:v>22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F67-4F80-BEDC-2E55820C0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03765698880259E-2"/>
                  <c:y val="0.298303617842187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88-4480-8EDC-AAEABCDE6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88-4480-8EDC-AAEABCDE6D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264063320891767E-3"/>
                  <c:y val="0.15459530559704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88-4480-8EDC-AAEABCDE6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477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388-4480-8EDC-AAEABCDE6D9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6792189962675891E-3"/>
                  <c:y val="0.139353514904379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88-4480-8EDC-AAEABCDE6D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388-4480-8EDC-AAEABCDE6D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681792"/>
        <c:axId val="13683328"/>
        <c:axId val="0"/>
      </c:bar3DChart>
      <c:catAx>
        <c:axId val="13681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683328"/>
        <c:crosses val="autoZero"/>
        <c:auto val="1"/>
        <c:lblAlgn val="ctr"/>
        <c:lblOffset val="100"/>
        <c:noMultiLvlLbl val="0"/>
      </c:catAx>
      <c:valAx>
        <c:axId val="13683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6817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4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78784"/>
        <c:axId val="15480320"/>
      </c:barChart>
      <c:catAx>
        <c:axId val="15478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480320"/>
        <c:crosses val="autoZero"/>
        <c:auto val="1"/>
        <c:lblAlgn val="ctr"/>
        <c:lblOffset val="100"/>
        <c:noMultiLvlLbl val="0"/>
      </c:catAx>
      <c:valAx>
        <c:axId val="154803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478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spPr>
            <a:solidFill>
              <a:srgbClr val="002060"/>
            </a:solidFill>
          </c:spPr>
          <c:explosion val="12"/>
          <c:dPt>
            <c:idx val="1"/>
            <c:bubble3D val="0"/>
            <c:spPr>
              <a:solidFill>
                <a:srgbClr val="C0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82-43B3-9B6A-DBDF94D58C11}"/>
              </c:ext>
            </c:extLst>
          </c:dPt>
          <c:dLbls>
            <c:dLbl>
              <c:idx val="0"/>
              <c:layout>
                <c:manualLayout>
                  <c:x val="4.6109931966757368E-2"/>
                  <c:y val="-0.20056026977665281"/>
                </c:manualLayout>
              </c:layout>
              <c:tx>
                <c:rich>
                  <a:bodyPr/>
                  <a:lstStyle/>
                  <a:p>
                    <a:r>
                      <a:rPr lang="en-US" sz="3600" b="1" dirty="0" smtClean="0"/>
                      <a:t>5826,7</a:t>
                    </a:r>
                    <a:endParaRPr lang="en-US" sz="40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82-43B3-9B6A-DBDF94D58C11}"/>
                </c:ext>
              </c:extLst>
            </c:dLbl>
            <c:dLbl>
              <c:idx val="1"/>
              <c:layout>
                <c:manualLayout>
                  <c:x val="1.7781666180616312E-2"/>
                  <c:y val="-0.31628241183378702"/>
                </c:manualLayout>
              </c:layout>
              <c:tx>
                <c:rich>
                  <a:bodyPr/>
                  <a:lstStyle/>
                  <a:p>
                    <a:r>
                      <a:rPr lang="en-US" sz="3600" b="1" dirty="0" smtClean="0"/>
                      <a:t>5280,0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82-43B3-9B6A-DBDF94D58C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</c:v>
                </c:pt>
                <c:pt idx="1">
                  <c:v>доходы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58.267000000000003</c:v>
                </c:pt>
                <c:pt idx="1">
                  <c:v>52.8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882-43B3-9B6A-DBDF94D58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32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28376704773601E-2"/>
                  <c:y val="0.23851255522857787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C4-4A5E-A73B-8CC95538AD6C}"/>
                </c:ext>
              </c:extLst>
            </c:dLbl>
            <c:dLbl>
              <c:idx val="1"/>
              <c:layout>
                <c:manualLayout>
                  <c:x val="7.4641883523868004E-3"/>
                  <c:y val="0.22728842458499993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C4-4A5E-A73B-8CC95538AD6C}"/>
                </c:ext>
              </c:extLst>
            </c:dLbl>
            <c:dLbl>
              <c:idx val="2"/>
              <c:layout>
                <c:manualLayout>
                  <c:x val="1.0449863693341522E-2"/>
                  <c:y val="0.2553489721413984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C4-4A5E-A73B-8CC95538AD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1967.2</c:v>
                </c:pt>
                <c:pt idx="1">
                  <c:v>2015.6</c:v>
                </c:pt>
                <c:pt idx="2">
                  <c:v>2259.8000000000002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7C4-4A5E-A73B-8CC95538AD6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942701363818909E-2"/>
                  <c:y val="0.32269375600286615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C4-4A5E-A73B-8CC95538AD6C}"/>
                </c:ext>
              </c:extLst>
            </c:dLbl>
            <c:dLbl>
              <c:idx val="1"/>
              <c:layout>
                <c:manualLayout>
                  <c:x val="1.4928376704773601E-2"/>
                  <c:y val="0.31427543707272904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C4-4A5E-A73B-8CC95538AD6C}"/>
                </c:ext>
              </c:extLst>
            </c:dLbl>
            <c:dLbl>
              <c:idx val="2"/>
              <c:layout>
                <c:manualLayout>
                  <c:x val="1.4928376704773601E-2"/>
                  <c:y val="0.26937913544587083"/>
                </c:manualLayout>
              </c:layout>
              <c:spPr/>
              <c:txPr>
                <a:bodyPr rot="-5400000" vert="horz"/>
                <a:lstStyle/>
                <a:p>
                  <a:pPr>
                    <a:defRPr sz="4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C4-4A5E-A73B-8CC95538AD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3056.7</c:v>
                </c:pt>
                <c:pt idx="1">
                  <c:v>4211.7</c:v>
                </c:pt>
                <c:pt idx="2">
                  <c:v>5280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7C4-4A5E-A73B-8CC95538AD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29536"/>
        <c:axId val="15339520"/>
        <c:axId val="0"/>
      </c:bar3DChart>
      <c:catAx>
        <c:axId val="1532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200" b="1"/>
            </a:pPr>
            <a:endParaRPr lang="ru-RU"/>
          </a:p>
        </c:txPr>
        <c:crossAx val="15339520"/>
        <c:crosses val="autoZero"/>
        <c:auto val="1"/>
        <c:lblAlgn val="ctr"/>
        <c:lblOffset val="100"/>
        <c:noMultiLvlLbl val="0"/>
      </c:catAx>
      <c:valAx>
        <c:axId val="1533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2953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0864197530864196E-3"/>
                  <c:y val="0.21887054754977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7E-4BB1-8C22-A96BB535877C}"/>
                </c:ext>
              </c:extLst>
            </c:dLbl>
            <c:dLbl>
              <c:idx val="1"/>
              <c:layout>
                <c:manualLayout>
                  <c:x val="4.6296296296296294E-3"/>
                  <c:y val="0.22448261287155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7E-4BB1-8C22-A96BB535877C}"/>
                </c:ext>
              </c:extLst>
            </c:dLbl>
            <c:dLbl>
              <c:idx val="2"/>
              <c:layout>
                <c:manualLayout>
                  <c:x val="7.716049382716049E-3"/>
                  <c:y val="0.266572881837522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7E-4BB1-8C22-A96BB53587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1967.2</c:v>
                </c:pt>
                <c:pt idx="1">
                  <c:v>2015.6</c:v>
                </c:pt>
                <c:pt idx="2">
                  <c:v>2259.8000000000002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97E-4BB1-8C22-A96BB53587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708E-2"/>
                  <c:y val="0.3563661479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7E-4BB1-8C22-A96BB535877C}"/>
                </c:ext>
              </c:extLst>
            </c:dLbl>
            <c:dLbl>
              <c:idx val="1"/>
              <c:layout>
                <c:manualLayout>
                  <c:x val="1.3888888888888888E-2"/>
                  <c:y val="0.370396311238072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7E-4BB1-8C22-A96BB535877C}"/>
                </c:ext>
              </c:extLst>
            </c:dLbl>
            <c:dLbl>
              <c:idx val="2"/>
              <c:layout>
                <c:manualLayout>
                  <c:x val="1.8518518518518517E-2"/>
                  <c:y val="0.2637670701240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7E-4BB1-8C22-A96BB53587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4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3184.3</c:v>
                </c:pt>
                <c:pt idx="1">
                  <c:v>3717.9</c:v>
                </c:pt>
                <c:pt idx="2">
                  <c:v>5826.7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97E-4BB1-8C22-A96BB53587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94304"/>
        <c:axId val="15395840"/>
        <c:axId val="0"/>
      </c:bar3DChart>
      <c:catAx>
        <c:axId val="15394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200" b="1"/>
            </a:pPr>
            <a:endParaRPr lang="ru-RU"/>
          </a:p>
        </c:txPr>
        <c:crossAx val="15395840"/>
        <c:crosses val="autoZero"/>
        <c:auto val="1"/>
        <c:lblAlgn val="ctr"/>
        <c:lblOffset val="100"/>
        <c:noMultiLvlLbl val="0"/>
      </c:catAx>
      <c:valAx>
        <c:axId val="15395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9430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575599650558434E-2"/>
          <c:y val="4.8965269932608815E-2"/>
          <c:w val="0.61226997369784586"/>
          <c:h val="0.8481470131328956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 доходы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8.4876543209876545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3D-4BBB-917F-677813B965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717.8</c:v>
                </c:pt>
                <c:pt idx="1">
                  <c:v>1002.1</c:v>
                </c:pt>
                <c:pt idx="2">
                  <c:v>1100.4000000000001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3D-4BBB-917F-677813B9651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4.0306617102888721E-2"/>
                  <c:y val="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03D-4BBB-917F-677813B965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1976.1</c:v>
                </c:pt>
                <c:pt idx="1">
                  <c:v>2796.8</c:v>
                </c:pt>
                <c:pt idx="2">
                  <c:v>4048.6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03D-4BBB-917F-677813B96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124928"/>
        <c:axId val="16134912"/>
        <c:axId val="0"/>
      </c:bar3DChart>
      <c:catAx>
        <c:axId val="1612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400" b="1"/>
            </a:pPr>
            <a:endParaRPr lang="ru-RU"/>
          </a:p>
        </c:txPr>
        <c:crossAx val="16134912"/>
        <c:crosses val="autoZero"/>
        <c:auto val="1"/>
        <c:lblAlgn val="ctr"/>
        <c:lblOffset val="100"/>
        <c:noMultiLvlLbl val="0"/>
      </c:catAx>
      <c:valAx>
        <c:axId val="16134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249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ru-RU" sz="3200" dirty="0" smtClean="0"/>
              <a:t>доходы</a:t>
            </a:r>
            <a:endParaRPr lang="ru-RU" sz="320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C00000"/>
              </a:solidFill>
            </a:ln>
          </c:spPr>
          <c:explosion val="25"/>
          <c:dPt>
            <c:idx val="1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A1C-45BF-B3CA-00CEB63012A0}"/>
              </c:ext>
            </c:extLst>
          </c:dPt>
          <c:dLbls>
            <c:dLbl>
              <c:idx val="0"/>
              <c:layout>
                <c:manualLayout>
                  <c:x val="5.2369252454554295E-2"/>
                  <c:y val="-0.13405191337180616"/>
                </c:manualLayout>
              </c:layout>
              <c:tx>
                <c:rich>
                  <a:bodyPr/>
                  <a:lstStyle/>
                  <a:p>
                    <a:pPr>
                      <a:defRPr sz="4000" b="1"/>
                    </a:pPr>
                    <a:r>
                      <a:rPr lang="en-US" sz="4000" b="1" dirty="0" smtClean="0"/>
                      <a:t>45,5%</a:t>
                    </a:r>
                    <a:endParaRPr lang="en-US" sz="40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1C-45BF-B3CA-00CEB63012A0}"/>
                </c:ext>
              </c:extLst>
            </c:dLbl>
            <c:dLbl>
              <c:idx val="1"/>
              <c:layout>
                <c:manualLayout>
                  <c:x val="2.729549431321085E-2"/>
                  <c:y val="-0.38296689566397252"/>
                </c:manualLayout>
              </c:layout>
              <c:tx>
                <c:rich>
                  <a:bodyPr/>
                  <a:lstStyle/>
                  <a:p>
                    <a:pPr>
                      <a:defRPr sz="4000" b="1"/>
                    </a:pPr>
                    <a:r>
                      <a:rPr lang="en-US" sz="4000" b="1" dirty="0" smtClean="0"/>
                      <a:t>54,5%</a:t>
                    </a:r>
                    <a:endParaRPr lang="en-US" sz="40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1C-45BF-B3CA-00CEB63012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собственные</c:v>
                </c:pt>
                <c:pt idx="1">
                  <c:v>дотации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0.45500000000000002</c:v>
                </c:pt>
                <c:pt idx="1">
                  <c:v>0.54500000000000004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A1C-45BF-B3CA-00CEB63012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КРС</c:v>
                </c:pt>
                <c:pt idx="1">
                  <c:v>коровы</c:v>
                </c:pt>
                <c:pt idx="2">
                  <c:v>овцы</c:v>
                </c:pt>
                <c:pt idx="3">
                  <c:v>козы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119</c:v>
                </c:pt>
                <c:pt idx="1">
                  <c:v>48</c:v>
                </c:pt>
                <c:pt idx="2">
                  <c:v>109</c:v>
                </c:pt>
                <c:pt idx="3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3E-4AF1-AD6B-416E62FA0B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КРС</c:v>
                </c:pt>
                <c:pt idx="1">
                  <c:v>коровы</c:v>
                </c:pt>
                <c:pt idx="2">
                  <c:v>овцы</c:v>
                </c:pt>
                <c:pt idx="3">
                  <c:v>козы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114</c:v>
                </c:pt>
                <c:pt idx="1">
                  <c:v>47</c:v>
                </c:pt>
                <c:pt idx="2">
                  <c:v>108</c:v>
                </c:pt>
                <c:pt idx="3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3E-4AF1-AD6B-416E62FA0BF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КРС</c:v>
                </c:pt>
                <c:pt idx="1">
                  <c:v>коровы</c:v>
                </c:pt>
                <c:pt idx="2">
                  <c:v>овцы</c:v>
                </c:pt>
                <c:pt idx="3">
                  <c:v>козы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105</c:v>
                </c:pt>
                <c:pt idx="1">
                  <c:v>44</c:v>
                </c:pt>
                <c:pt idx="2">
                  <c:v>103</c:v>
                </c:pt>
                <c:pt idx="3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3E-4AF1-AD6B-416E62FA0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922880"/>
        <c:axId val="124932864"/>
        <c:axId val="0"/>
      </c:bar3DChart>
      <c:catAx>
        <c:axId val="124922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3600" b="1"/>
            </a:pPr>
            <a:endParaRPr lang="ru-RU"/>
          </a:p>
        </c:txPr>
        <c:crossAx val="124932864"/>
        <c:crosses val="autoZero"/>
        <c:auto val="1"/>
        <c:lblAlgn val="ctr"/>
        <c:lblOffset val="100"/>
        <c:noMultiLvlLbl val="0"/>
      </c:catAx>
      <c:valAx>
        <c:axId val="124932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492288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D8575-8BA4-4AD0-99E7-D14E8A84D0A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716DC605-0230-4B2F-97C0-D9E37DC57A2A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1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Муниципальное образование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1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«Вахитовское сельское  поселение» </a:t>
          </a:r>
        </a:p>
      </dgm:t>
    </dgm:pt>
    <dgm:pt modelId="{919810E0-3EBE-4D0A-A71E-6558EAF5AA58}" type="parTrans" cxnId="{2FDAC5A9-E270-40E1-A440-4B8589B2EBAC}">
      <dgm:prSet/>
      <dgm:spPr/>
      <dgm:t>
        <a:bodyPr/>
        <a:lstStyle/>
        <a:p>
          <a:endParaRPr lang="ru-RU"/>
        </a:p>
      </dgm:t>
    </dgm:pt>
    <dgm:pt modelId="{8650E49D-3288-4302-8627-4B07657E462D}" type="sibTrans" cxnId="{2FDAC5A9-E270-40E1-A440-4B8589B2EBAC}">
      <dgm:prSet/>
      <dgm:spPr/>
      <dgm:t>
        <a:bodyPr/>
        <a:lstStyle/>
        <a:p>
          <a:endParaRPr lang="ru-RU"/>
        </a:p>
      </dgm:t>
    </dgm:pt>
    <dgm:pt modelId="{D18561FB-E113-462F-A9DC-DA140FE55C7F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0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им. М.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Вахитова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0" i="0" u="none" strike="noStrike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gm:t>
    </dgm:pt>
    <dgm:pt modelId="{D2B1F9D5-970A-4E8B-A942-D2BA1E4ECFE1}" type="parTrans" cxnId="{3681800C-4FB8-424F-ACA9-0EDD26E3BBB9}">
      <dgm:prSet/>
      <dgm:spPr/>
      <dgm:t>
        <a:bodyPr/>
        <a:lstStyle/>
        <a:p>
          <a:endParaRPr lang="ru-RU"/>
        </a:p>
      </dgm:t>
    </dgm:pt>
    <dgm:pt modelId="{8042E20D-4F9B-4F80-8977-09ABA40CFE71}" type="sibTrans" cxnId="{3681800C-4FB8-424F-ACA9-0EDD26E3BBB9}">
      <dgm:prSet/>
      <dgm:spPr/>
      <dgm:t>
        <a:bodyPr/>
        <a:lstStyle/>
        <a:p>
          <a:endParaRPr lang="ru-RU"/>
        </a:p>
      </dgm:t>
    </dgm:pt>
    <dgm:pt modelId="{C3F72C24-3897-40FA-A0A6-A5F4F0A71C4B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</a:t>
          </a:r>
          <a:r>
            <a:rPr kumimoji="0" lang="ru-RU" sz="2000" b="1" i="0" u="none" strike="noStrike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. </a:t>
          </a:r>
          <a:r>
            <a:rPr kumimoji="0" lang="ru-RU" sz="20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Бакча</a:t>
          </a: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-Сарай</a:t>
          </a:r>
        </a:p>
      </dgm:t>
    </dgm:pt>
    <dgm:pt modelId="{B29B2F95-0E9D-416D-89E2-CAD2D04A489A}" type="parTrans" cxnId="{F6EC99A5-7CE7-44AB-BEC9-55C90803EC67}">
      <dgm:prSet/>
      <dgm:spPr/>
      <dgm:t>
        <a:bodyPr/>
        <a:lstStyle/>
        <a:p>
          <a:endParaRPr lang="ru-RU"/>
        </a:p>
      </dgm:t>
    </dgm:pt>
    <dgm:pt modelId="{B9636BCF-33F1-4640-BCA1-2A6E262B6364}" type="sibTrans" cxnId="{F6EC99A5-7CE7-44AB-BEC9-55C90803EC67}">
      <dgm:prSet/>
      <dgm:spPr/>
      <dgm:t>
        <a:bodyPr/>
        <a:lstStyle/>
        <a:p>
          <a:endParaRPr lang="ru-RU"/>
        </a:p>
      </dgm:t>
    </dgm:pt>
    <dgm:pt modelId="{6F67090D-E11C-4466-B6F5-B46A51F0018F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с. </a:t>
          </a:r>
          <a:r>
            <a:rPr kumimoji="0" lang="ru-RU" sz="20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Ташевка</a:t>
          </a:r>
          <a:endParaRPr kumimoji="0" lang="ru-RU" sz="20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CCBEBF6-5011-42AC-B80D-439BC84B1E82}" type="parTrans" cxnId="{77B29163-08CB-4043-8570-7D0100595AB0}">
      <dgm:prSet/>
      <dgm:spPr/>
      <dgm:t>
        <a:bodyPr/>
        <a:lstStyle/>
        <a:p>
          <a:endParaRPr lang="ru-RU"/>
        </a:p>
      </dgm:t>
    </dgm:pt>
    <dgm:pt modelId="{07A3A761-388E-4F87-A852-657F031D9DA5}" type="sibTrans" cxnId="{77B29163-08CB-4043-8570-7D0100595AB0}">
      <dgm:prSet/>
      <dgm:spPr/>
      <dgm:t>
        <a:bodyPr/>
        <a:lstStyle/>
        <a:p>
          <a:endParaRPr lang="ru-RU"/>
        </a:p>
      </dgm:t>
    </dgm:pt>
    <dgm:pt modelId="{A6C6668B-F2FE-4AF9-86E8-82C998A1A037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</a:t>
          </a:r>
          <a:r>
            <a:rPr kumimoji="0" lang="ru-RU" sz="20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Ватан</a:t>
          </a:r>
          <a:endParaRPr kumimoji="0" lang="ru-RU" sz="20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E8E10EA9-FE0B-45A1-BBBB-8B289833D8FA}" type="parTrans" cxnId="{98F3257B-5026-44BA-AFFB-DEF99C780C97}">
      <dgm:prSet/>
      <dgm:spPr/>
      <dgm:t>
        <a:bodyPr/>
        <a:lstStyle/>
        <a:p>
          <a:endParaRPr lang="ru-RU"/>
        </a:p>
      </dgm:t>
    </dgm:pt>
    <dgm:pt modelId="{DEDB235E-FBE8-46B3-9596-CE222AE7CF46}" type="sibTrans" cxnId="{98F3257B-5026-44BA-AFFB-DEF99C780C97}">
      <dgm:prSet/>
      <dgm:spPr/>
      <dgm:t>
        <a:bodyPr/>
        <a:lstStyle/>
        <a:p>
          <a:endParaRPr lang="ru-RU"/>
        </a:p>
      </dgm:t>
    </dgm:pt>
    <dgm:pt modelId="{0EF811E0-B219-4F96-92E3-57A9071AF81B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</a:t>
          </a:r>
          <a:r>
            <a:rPr kumimoji="0" lang="ru-RU" sz="2000" b="1" i="0" u="none" strike="noStrike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Гребени</a:t>
          </a:r>
          <a:endParaRPr kumimoji="0" lang="ru-RU" sz="2000" b="1" i="0" u="none" strike="noStrike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75296C35-263F-4473-BD77-4705E819BC8E}" type="parTrans" cxnId="{2C86D542-5DEA-4519-9DC1-CEEA3AC1DE34}">
      <dgm:prSet/>
      <dgm:spPr/>
      <dgm:t>
        <a:bodyPr/>
        <a:lstStyle/>
        <a:p>
          <a:endParaRPr lang="ru-RU"/>
        </a:p>
      </dgm:t>
    </dgm:pt>
    <dgm:pt modelId="{F4DD8194-E427-4027-80F1-D5FB994C896E}" type="sibTrans" cxnId="{2C86D542-5DEA-4519-9DC1-CEEA3AC1DE34}">
      <dgm:prSet/>
      <dgm:spPr/>
      <dgm:t>
        <a:bodyPr/>
        <a:lstStyle/>
        <a:p>
          <a:endParaRPr lang="ru-RU"/>
        </a:p>
      </dgm:t>
    </dgm:pt>
    <dgm:pt modelId="{2798866E-A8D0-4A86-905F-A6E268F2979C}" type="pres">
      <dgm:prSet presAssocID="{9E8D8575-8BA4-4AD0-99E7-D14E8A84D0A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33536CB-4E14-4CEC-8EE6-CB618F82EBEC}" type="pres">
      <dgm:prSet presAssocID="{716DC605-0230-4B2F-97C0-D9E37DC57A2A}" presName="hierRoot1" presStyleCnt="0">
        <dgm:presLayoutVars>
          <dgm:hierBranch/>
        </dgm:presLayoutVars>
      </dgm:prSet>
      <dgm:spPr/>
    </dgm:pt>
    <dgm:pt modelId="{6DAE1382-F1B6-407D-9E47-AA7EF91EF84A}" type="pres">
      <dgm:prSet presAssocID="{716DC605-0230-4B2F-97C0-D9E37DC57A2A}" presName="rootComposite1" presStyleCnt="0"/>
      <dgm:spPr/>
    </dgm:pt>
    <dgm:pt modelId="{2716E026-36E1-4E40-BF37-AED78C69B537}" type="pres">
      <dgm:prSet presAssocID="{716DC605-0230-4B2F-97C0-D9E37DC57A2A}" presName="rootText1" presStyleLbl="node0" presStyleIdx="0" presStyleCnt="1" custScaleX="501640" custScaleY="165028" custLinFactY="-1071" custLinFactNeighborX="-99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2F08D3-7941-4814-9E11-BBD87EE4FB0B}" type="pres">
      <dgm:prSet presAssocID="{716DC605-0230-4B2F-97C0-D9E37DC57A2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F2897C0-9625-495D-9A1B-7579BD236F91}" type="pres">
      <dgm:prSet presAssocID="{716DC605-0230-4B2F-97C0-D9E37DC57A2A}" presName="hierChild2" presStyleCnt="0"/>
      <dgm:spPr/>
    </dgm:pt>
    <dgm:pt modelId="{EBEDA5E0-2F07-492A-AB47-EF5C25B459C1}" type="pres">
      <dgm:prSet presAssocID="{D2B1F9D5-970A-4E8B-A942-D2BA1E4ECFE1}" presName="Name35" presStyleLbl="parChTrans1D2" presStyleIdx="0" presStyleCnt="5"/>
      <dgm:spPr/>
      <dgm:t>
        <a:bodyPr/>
        <a:lstStyle/>
        <a:p>
          <a:endParaRPr lang="ru-RU"/>
        </a:p>
      </dgm:t>
    </dgm:pt>
    <dgm:pt modelId="{BEE2DA07-9491-4E73-A854-1EC6E8BB71E4}" type="pres">
      <dgm:prSet presAssocID="{D18561FB-E113-462F-A9DC-DA140FE55C7F}" presName="hierRoot2" presStyleCnt="0">
        <dgm:presLayoutVars>
          <dgm:hierBranch/>
        </dgm:presLayoutVars>
      </dgm:prSet>
      <dgm:spPr/>
    </dgm:pt>
    <dgm:pt modelId="{66A3623D-84CA-410D-9EEF-1A188409CF0B}" type="pres">
      <dgm:prSet presAssocID="{D18561FB-E113-462F-A9DC-DA140FE55C7F}" presName="rootComposite" presStyleCnt="0"/>
      <dgm:spPr/>
    </dgm:pt>
    <dgm:pt modelId="{1200783B-160C-4A12-B0B9-A0C1E3FACE72}" type="pres">
      <dgm:prSet presAssocID="{D18561FB-E113-462F-A9DC-DA140FE55C7F}" presName="rootText" presStyleLbl="node2" presStyleIdx="0" presStyleCnt="5" custScaleX="1209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E50EF2-8BDF-4A2F-BA75-59AD4CAB482F}" type="pres">
      <dgm:prSet presAssocID="{D18561FB-E113-462F-A9DC-DA140FE55C7F}" presName="rootConnector" presStyleLbl="node2" presStyleIdx="0" presStyleCnt="5"/>
      <dgm:spPr/>
      <dgm:t>
        <a:bodyPr/>
        <a:lstStyle/>
        <a:p>
          <a:endParaRPr lang="ru-RU"/>
        </a:p>
      </dgm:t>
    </dgm:pt>
    <dgm:pt modelId="{FF284331-4E2D-4466-9937-F7CD8838D5DB}" type="pres">
      <dgm:prSet presAssocID="{D18561FB-E113-462F-A9DC-DA140FE55C7F}" presName="hierChild4" presStyleCnt="0"/>
      <dgm:spPr/>
    </dgm:pt>
    <dgm:pt modelId="{933009DD-67F1-42E2-8E85-C5A1628A6159}" type="pres">
      <dgm:prSet presAssocID="{D18561FB-E113-462F-A9DC-DA140FE55C7F}" presName="hierChild5" presStyleCnt="0"/>
      <dgm:spPr/>
    </dgm:pt>
    <dgm:pt modelId="{B030E3E9-C291-49AC-9EC1-B1247A94396C}" type="pres">
      <dgm:prSet presAssocID="{B29B2F95-0E9D-416D-89E2-CAD2D04A489A}" presName="Name35" presStyleLbl="parChTrans1D2" presStyleIdx="1" presStyleCnt="5"/>
      <dgm:spPr/>
      <dgm:t>
        <a:bodyPr/>
        <a:lstStyle/>
        <a:p>
          <a:endParaRPr lang="ru-RU"/>
        </a:p>
      </dgm:t>
    </dgm:pt>
    <dgm:pt modelId="{93D41CCC-9681-49CF-9D32-9376FA169C26}" type="pres">
      <dgm:prSet presAssocID="{C3F72C24-3897-40FA-A0A6-A5F4F0A71C4B}" presName="hierRoot2" presStyleCnt="0">
        <dgm:presLayoutVars>
          <dgm:hierBranch/>
        </dgm:presLayoutVars>
      </dgm:prSet>
      <dgm:spPr/>
    </dgm:pt>
    <dgm:pt modelId="{B3F56DCA-9EC4-4050-BDE9-4EFEDCB988C8}" type="pres">
      <dgm:prSet presAssocID="{C3F72C24-3897-40FA-A0A6-A5F4F0A71C4B}" presName="rootComposite" presStyleCnt="0"/>
      <dgm:spPr/>
    </dgm:pt>
    <dgm:pt modelId="{FC43B63C-CBD5-4E6F-8F69-68F644410ABD}" type="pres">
      <dgm:prSet presAssocID="{C3F72C24-3897-40FA-A0A6-A5F4F0A71C4B}" presName="rootText" presStyleLbl="node2" presStyleIdx="1" presStyleCnt="5" custLinFactNeighborX="4088" custLinFactNeighborY="-7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3A20FD-1244-476B-8E5B-4E99071713E2}" type="pres">
      <dgm:prSet presAssocID="{C3F72C24-3897-40FA-A0A6-A5F4F0A71C4B}" presName="rootConnector" presStyleLbl="node2" presStyleIdx="1" presStyleCnt="5"/>
      <dgm:spPr/>
      <dgm:t>
        <a:bodyPr/>
        <a:lstStyle/>
        <a:p>
          <a:endParaRPr lang="ru-RU"/>
        </a:p>
      </dgm:t>
    </dgm:pt>
    <dgm:pt modelId="{CF9F9F7B-016E-4D8C-B556-4DF62256E1BB}" type="pres">
      <dgm:prSet presAssocID="{C3F72C24-3897-40FA-A0A6-A5F4F0A71C4B}" presName="hierChild4" presStyleCnt="0"/>
      <dgm:spPr/>
    </dgm:pt>
    <dgm:pt modelId="{AEB3D3D0-BDAF-4DE3-BC48-B5A26BED5EEC}" type="pres">
      <dgm:prSet presAssocID="{C3F72C24-3897-40FA-A0A6-A5F4F0A71C4B}" presName="hierChild5" presStyleCnt="0"/>
      <dgm:spPr/>
    </dgm:pt>
    <dgm:pt modelId="{B7E566A7-7941-4744-84B4-52E2B6014495}" type="pres">
      <dgm:prSet presAssocID="{9CCBEBF6-5011-42AC-B80D-439BC84B1E82}" presName="Name35" presStyleLbl="parChTrans1D2" presStyleIdx="2" presStyleCnt="5"/>
      <dgm:spPr/>
      <dgm:t>
        <a:bodyPr/>
        <a:lstStyle/>
        <a:p>
          <a:endParaRPr lang="ru-RU"/>
        </a:p>
      </dgm:t>
    </dgm:pt>
    <dgm:pt modelId="{8760AA4A-BAE4-4B9B-9C99-7A8AE1BDE762}" type="pres">
      <dgm:prSet presAssocID="{6F67090D-E11C-4466-B6F5-B46A51F0018F}" presName="hierRoot2" presStyleCnt="0">
        <dgm:presLayoutVars>
          <dgm:hierBranch/>
        </dgm:presLayoutVars>
      </dgm:prSet>
      <dgm:spPr/>
    </dgm:pt>
    <dgm:pt modelId="{1F6A401F-43D5-46C4-AC70-448185CC600F}" type="pres">
      <dgm:prSet presAssocID="{6F67090D-E11C-4466-B6F5-B46A51F0018F}" presName="rootComposite" presStyleCnt="0"/>
      <dgm:spPr/>
    </dgm:pt>
    <dgm:pt modelId="{CFE2261F-AF33-4858-9359-22FD5887700F}" type="pres">
      <dgm:prSet presAssocID="{6F67090D-E11C-4466-B6F5-B46A51F0018F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E32E8C-E0E6-4C02-9510-2B78762A45EB}" type="pres">
      <dgm:prSet presAssocID="{6F67090D-E11C-4466-B6F5-B46A51F0018F}" presName="rootConnector" presStyleLbl="node2" presStyleIdx="2" presStyleCnt="5"/>
      <dgm:spPr/>
      <dgm:t>
        <a:bodyPr/>
        <a:lstStyle/>
        <a:p>
          <a:endParaRPr lang="ru-RU"/>
        </a:p>
      </dgm:t>
    </dgm:pt>
    <dgm:pt modelId="{20BCA0E8-8F58-4349-8018-67521C4DC472}" type="pres">
      <dgm:prSet presAssocID="{6F67090D-E11C-4466-B6F5-B46A51F0018F}" presName="hierChild4" presStyleCnt="0"/>
      <dgm:spPr/>
    </dgm:pt>
    <dgm:pt modelId="{A9B0ABDA-2BE0-4C09-A7E5-9FF384BD28A6}" type="pres">
      <dgm:prSet presAssocID="{6F67090D-E11C-4466-B6F5-B46A51F0018F}" presName="hierChild5" presStyleCnt="0"/>
      <dgm:spPr/>
    </dgm:pt>
    <dgm:pt modelId="{BE01B212-C4D8-4909-B97B-5598D8F44901}" type="pres">
      <dgm:prSet presAssocID="{E8E10EA9-FE0B-45A1-BBBB-8B289833D8FA}" presName="Name35" presStyleLbl="parChTrans1D2" presStyleIdx="3" presStyleCnt="5"/>
      <dgm:spPr/>
      <dgm:t>
        <a:bodyPr/>
        <a:lstStyle/>
        <a:p>
          <a:endParaRPr lang="ru-RU"/>
        </a:p>
      </dgm:t>
    </dgm:pt>
    <dgm:pt modelId="{9AE2A236-A97E-42B6-A8DE-9F7A67336907}" type="pres">
      <dgm:prSet presAssocID="{A6C6668B-F2FE-4AF9-86E8-82C998A1A037}" presName="hierRoot2" presStyleCnt="0">
        <dgm:presLayoutVars>
          <dgm:hierBranch/>
        </dgm:presLayoutVars>
      </dgm:prSet>
      <dgm:spPr/>
    </dgm:pt>
    <dgm:pt modelId="{4D33D834-D681-485B-B8D6-B3425A1B73F9}" type="pres">
      <dgm:prSet presAssocID="{A6C6668B-F2FE-4AF9-86E8-82C998A1A037}" presName="rootComposite" presStyleCnt="0"/>
      <dgm:spPr/>
    </dgm:pt>
    <dgm:pt modelId="{D2BBDB75-66C3-4DD5-A528-AD70B0267E41}" type="pres">
      <dgm:prSet presAssocID="{A6C6668B-F2FE-4AF9-86E8-82C998A1A037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4F2540-337D-4B79-A05B-6A4E43CA149B}" type="pres">
      <dgm:prSet presAssocID="{A6C6668B-F2FE-4AF9-86E8-82C998A1A037}" presName="rootConnector" presStyleLbl="node2" presStyleIdx="3" presStyleCnt="5"/>
      <dgm:spPr/>
      <dgm:t>
        <a:bodyPr/>
        <a:lstStyle/>
        <a:p>
          <a:endParaRPr lang="ru-RU"/>
        </a:p>
      </dgm:t>
    </dgm:pt>
    <dgm:pt modelId="{8B3D4C08-283D-4636-A168-3A2578EFB587}" type="pres">
      <dgm:prSet presAssocID="{A6C6668B-F2FE-4AF9-86E8-82C998A1A037}" presName="hierChild4" presStyleCnt="0"/>
      <dgm:spPr/>
    </dgm:pt>
    <dgm:pt modelId="{35175399-5C3A-403B-8BA2-E26093F361EB}" type="pres">
      <dgm:prSet presAssocID="{A6C6668B-F2FE-4AF9-86E8-82C998A1A037}" presName="hierChild5" presStyleCnt="0"/>
      <dgm:spPr/>
    </dgm:pt>
    <dgm:pt modelId="{F4C29EDA-E490-4A9F-B921-BEE22DAEA6D0}" type="pres">
      <dgm:prSet presAssocID="{75296C35-263F-4473-BD77-4705E819BC8E}" presName="Name35" presStyleLbl="parChTrans1D2" presStyleIdx="4" presStyleCnt="5"/>
      <dgm:spPr/>
      <dgm:t>
        <a:bodyPr/>
        <a:lstStyle/>
        <a:p>
          <a:endParaRPr lang="ru-RU"/>
        </a:p>
      </dgm:t>
    </dgm:pt>
    <dgm:pt modelId="{481990CC-B2D7-4043-BFC9-2FD1A31A7D52}" type="pres">
      <dgm:prSet presAssocID="{0EF811E0-B219-4F96-92E3-57A9071AF81B}" presName="hierRoot2" presStyleCnt="0">
        <dgm:presLayoutVars>
          <dgm:hierBranch/>
        </dgm:presLayoutVars>
      </dgm:prSet>
      <dgm:spPr/>
    </dgm:pt>
    <dgm:pt modelId="{89A7C023-E705-4DC7-A170-1CAEB37190C5}" type="pres">
      <dgm:prSet presAssocID="{0EF811E0-B219-4F96-92E3-57A9071AF81B}" presName="rootComposite" presStyleCnt="0"/>
      <dgm:spPr/>
    </dgm:pt>
    <dgm:pt modelId="{E9B589C1-CDE4-4EFC-8B0B-6FE0AD9CEAC8}" type="pres">
      <dgm:prSet presAssocID="{0EF811E0-B219-4F96-92E3-57A9071AF81B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C6553B-57D6-4A99-9C29-1A22065B6A8E}" type="pres">
      <dgm:prSet presAssocID="{0EF811E0-B219-4F96-92E3-57A9071AF81B}" presName="rootConnector" presStyleLbl="node2" presStyleIdx="4" presStyleCnt="5"/>
      <dgm:spPr/>
      <dgm:t>
        <a:bodyPr/>
        <a:lstStyle/>
        <a:p>
          <a:endParaRPr lang="ru-RU"/>
        </a:p>
      </dgm:t>
    </dgm:pt>
    <dgm:pt modelId="{3260C2FD-6D7A-4400-80D5-43724BB9B640}" type="pres">
      <dgm:prSet presAssocID="{0EF811E0-B219-4F96-92E3-57A9071AF81B}" presName="hierChild4" presStyleCnt="0"/>
      <dgm:spPr/>
    </dgm:pt>
    <dgm:pt modelId="{5BF7DF85-86C1-4020-A51C-60AF3AE2F15B}" type="pres">
      <dgm:prSet presAssocID="{0EF811E0-B219-4F96-92E3-57A9071AF81B}" presName="hierChild5" presStyleCnt="0"/>
      <dgm:spPr/>
    </dgm:pt>
    <dgm:pt modelId="{48A283AD-79FD-4795-B033-0ECB92BD429D}" type="pres">
      <dgm:prSet presAssocID="{716DC605-0230-4B2F-97C0-D9E37DC57A2A}" presName="hierChild3" presStyleCnt="0"/>
      <dgm:spPr/>
    </dgm:pt>
  </dgm:ptLst>
  <dgm:cxnLst>
    <dgm:cxn modelId="{DC1A0820-EEFC-4F1C-B50E-BF17F104BBC0}" type="presOf" srcId="{C3F72C24-3897-40FA-A0A6-A5F4F0A71C4B}" destId="{FC43B63C-CBD5-4E6F-8F69-68F644410ABD}" srcOrd="0" destOrd="0" presId="urn:microsoft.com/office/officeart/2005/8/layout/orgChart1"/>
    <dgm:cxn modelId="{B8CF7368-5542-485B-983B-781298C53648}" type="presOf" srcId="{6F67090D-E11C-4466-B6F5-B46A51F0018F}" destId="{93E32E8C-E0E6-4C02-9510-2B78762A45EB}" srcOrd="1" destOrd="0" presId="urn:microsoft.com/office/officeart/2005/8/layout/orgChart1"/>
    <dgm:cxn modelId="{3681800C-4FB8-424F-ACA9-0EDD26E3BBB9}" srcId="{716DC605-0230-4B2F-97C0-D9E37DC57A2A}" destId="{D18561FB-E113-462F-A9DC-DA140FE55C7F}" srcOrd="0" destOrd="0" parTransId="{D2B1F9D5-970A-4E8B-A942-D2BA1E4ECFE1}" sibTransId="{8042E20D-4F9B-4F80-8977-09ABA40CFE71}"/>
    <dgm:cxn modelId="{2FDAC5A9-E270-40E1-A440-4B8589B2EBAC}" srcId="{9E8D8575-8BA4-4AD0-99E7-D14E8A84D0A6}" destId="{716DC605-0230-4B2F-97C0-D9E37DC57A2A}" srcOrd="0" destOrd="0" parTransId="{919810E0-3EBE-4D0A-A71E-6558EAF5AA58}" sibTransId="{8650E49D-3288-4302-8627-4B07657E462D}"/>
    <dgm:cxn modelId="{A938F5B4-06EB-4643-BED3-DCE4280B446B}" type="presOf" srcId="{E8E10EA9-FE0B-45A1-BBBB-8B289833D8FA}" destId="{BE01B212-C4D8-4909-B97B-5598D8F44901}" srcOrd="0" destOrd="0" presId="urn:microsoft.com/office/officeart/2005/8/layout/orgChart1"/>
    <dgm:cxn modelId="{D5B241AE-C974-4CF6-B387-65F264BA27CA}" type="presOf" srcId="{D2B1F9D5-970A-4E8B-A942-D2BA1E4ECFE1}" destId="{EBEDA5E0-2F07-492A-AB47-EF5C25B459C1}" srcOrd="0" destOrd="0" presId="urn:microsoft.com/office/officeart/2005/8/layout/orgChart1"/>
    <dgm:cxn modelId="{DDA536DF-44FA-472B-B3EE-3C58A3E0ADFC}" type="presOf" srcId="{716DC605-0230-4B2F-97C0-D9E37DC57A2A}" destId="{632F08D3-7941-4814-9E11-BBD87EE4FB0B}" srcOrd="1" destOrd="0" presId="urn:microsoft.com/office/officeart/2005/8/layout/orgChart1"/>
    <dgm:cxn modelId="{9665F8F0-8468-40A8-8B62-3B060CBFA6DB}" type="presOf" srcId="{0EF811E0-B219-4F96-92E3-57A9071AF81B}" destId="{E9B589C1-CDE4-4EFC-8B0B-6FE0AD9CEAC8}" srcOrd="0" destOrd="0" presId="urn:microsoft.com/office/officeart/2005/8/layout/orgChart1"/>
    <dgm:cxn modelId="{ADDA87DB-6BFC-49AA-B9BD-9FF6B344C7D4}" type="presOf" srcId="{0EF811E0-B219-4F96-92E3-57A9071AF81B}" destId="{8EC6553B-57D6-4A99-9C29-1A22065B6A8E}" srcOrd="1" destOrd="0" presId="urn:microsoft.com/office/officeart/2005/8/layout/orgChart1"/>
    <dgm:cxn modelId="{A11C6574-1BB0-438D-84B1-5E660B91B49F}" type="presOf" srcId="{6F67090D-E11C-4466-B6F5-B46A51F0018F}" destId="{CFE2261F-AF33-4858-9359-22FD5887700F}" srcOrd="0" destOrd="0" presId="urn:microsoft.com/office/officeart/2005/8/layout/orgChart1"/>
    <dgm:cxn modelId="{2C86D542-5DEA-4519-9DC1-CEEA3AC1DE34}" srcId="{716DC605-0230-4B2F-97C0-D9E37DC57A2A}" destId="{0EF811E0-B219-4F96-92E3-57A9071AF81B}" srcOrd="4" destOrd="0" parTransId="{75296C35-263F-4473-BD77-4705E819BC8E}" sibTransId="{F4DD8194-E427-4027-80F1-D5FB994C896E}"/>
    <dgm:cxn modelId="{98F3257B-5026-44BA-AFFB-DEF99C780C97}" srcId="{716DC605-0230-4B2F-97C0-D9E37DC57A2A}" destId="{A6C6668B-F2FE-4AF9-86E8-82C998A1A037}" srcOrd="3" destOrd="0" parTransId="{E8E10EA9-FE0B-45A1-BBBB-8B289833D8FA}" sibTransId="{DEDB235E-FBE8-46B3-9596-CE222AE7CF46}"/>
    <dgm:cxn modelId="{2FBD050D-9431-4939-B674-47D222245009}" type="presOf" srcId="{9CCBEBF6-5011-42AC-B80D-439BC84B1E82}" destId="{B7E566A7-7941-4744-84B4-52E2B6014495}" srcOrd="0" destOrd="0" presId="urn:microsoft.com/office/officeart/2005/8/layout/orgChart1"/>
    <dgm:cxn modelId="{81BD7DB9-D12F-4899-9AA7-D088AC679E7B}" type="presOf" srcId="{D18561FB-E113-462F-A9DC-DA140FE55C7F}" destId="{1200783B-160C-4A12-B0B9-A0C1E3FACE72}" srcOrd="0" destOrd="0" presId="urn:microsoft.com/office/officeart/2005/8/layout/orgChart1"/>
    <dgm:cxn modelId="{B104F37E-AC68-4663-AFD4-D26C7D98A1A6}" type="presOf" srcId="{D18561FB-E113-462F-A9DC-DA140FE55C7F}" destId="{0FE50EF2-8BDF-4A2F-BA75-59AD4CAB482F}" srcOrd="1" destOrd="0" presId="urn:microsoft.com/office/officeart/2005/8/layout/orgChart1"/>
    <dgm:cxn modelId="{17753BA0-E945-477D-ACE4-BB9DDFD12883}" type="presOf" srcId="{A6C6668B-F2FE-4AF9-86E8-82C998A1A037}" destId="{D2BBDB75-66C3-4DD5-A528-AD70B0267E41}" srcOrd="0" destOrd="0" presId="urn:microsoft.com/office/officeart/2005/8/layout/orgChart1"/>
    <dgm:cxn modelId="{F17CB73E-E59E-4055-A8FF-E2FA131D9CC4}" type="presOf" srcId="{B29B2F95-0E9D-416D-89E2-CAD2D04A489A}" destId="{B030E3E9-C291-49AC-9EC1-B1247A94396C}" srcOrd="0" destOrd="0" presId="urn:microsoft.com/office/officeart/2005/8/layout/orgChart1"/>
    <dgm:cxn modelId="{C9543853-A168-4C85-8BEC-D1B0D27E4711}" type="presOf" srcId="{75296C35-263F-4473-BD77-4705E819BC8E}" destId="{F4C29EDA-E490-4A9F-B921-BEE22DAEA6D0}" srcOrd="0" destOrd="0" presId="urn:microsoft.com/office/officeart/2005/8/layout/orgChart1"/>
    <dgm:cxn modelId="{E5408E93-41AA-4EC5-81A0-3B4EBB2DA313}" type="presOf" srcId="{A6C6668B-F2FE-4AF9-86E8-82C998A1A037}" destId="{E74F2540-337D-4B79-A05B-6A4E43CA149B}" srcOrd="1" destOrd="0" presId="urn:microsoft.com/office/officeart/2005/8/layout/orgChart1"/>
    <dgm:cxn modelId="{2106E9FD-E853-4818-86CF-E2D790203817}" type="presOf" srcId="{9E8D8575-8BA4-4AD0-99E7-D14E8A84D0A6}" destId="{2798866E-A8D0-4A86-905F-A6E268F2979C}" srcOrd="0" destOrd="0" presId="urn:microsoft.com/office/officeart/2005/8/layout/orgChart1"/>
    <dgm:cxn modelId="{851300AE-72E1-485E-B4F1-C3BD49979EAE}" type="presOf" srcId="{716DC605-0230-4B2F-97C0-D9E37DC57A2A}" destId="{2716E026-36E1-4E40-BF37-AED78C69B537}" srcOrd="0" destOrd="0" presId="urn:microsoft.com/office/officeart/2005/8/layout/orgChart1"/>
    <dgm:cxn modelId="{F6EC99A5-7CE7-44AB-BEC9-55C90803EC67}" srcId="{716DC605-0230-4B2F-97C0-D9E37DC57A2A}" destId="{C3F72C24-3897-40FA-A0A6-A5F4F0A71C4B}" srcOrd="1" destOrd="0" parTransId="{B29B2F95-0E9D-416D-89E2-CAD2D04A489A}" sibTransId="{B9636BCF-33F1-4640-BCA1-2A6E262B6364}"/>
    <dgm:cxn modelId="{77B29163-08CB-4043-8570-7D0100595AB0}" srcId="{716DC605-0230-4B2F-97C0-D9E37DC57A2A}" destId="{6F67090D-E11C-4466-B6F5-B46A51F0018F}" srcOrd="2" destOrd="0" parTransId="{9CCBEBF6-5011-42AC-B80D-439BC84B1E82}" sibTransId="{07A3A761-388E-4F87-A852-657F031D9DA5}"/>
    <dgm:cxn modelId="{3C3507F8-A748-4393-8652-C8A1E46204B3}" type="presOf" srcId="{C3F72C24-3897-40FA-A0A6-A5F4F0A71C4B}" destId="{9E3A20FD-1244-476B-8E5B-4E99071713E2}" srcOrd="1" destOrd="0" presId="urn:microsoft.com/office/officeart/2005/8/layout/orgChart1"/>
    <dgm:cxn modelId="{6FE0DC14-3D74-4CE1-A882-B9D9F53D1E0E}" type="presParOf" srcId="{2798866E-A8D0-4A86-905F-A6E268F2979C}" destId="{533536CB-4E14-4CEC-8EE6-CB618F82EBEC}" srcOrd="0" destOrd="0" presId="urn:microsoft.com/office/officeart/2005/8/layout/orgChart1"/>
    <dgm:cxn modelId="{C7BEF1F6-6145-4485-96D5-E506ECE8F1A0}" type="presParOf" srcId="{533536CB-4E14-4CEC-8EE6-CB618F82EBEC}" destId="{6DAE1382-F1B6-407D-9E47-AA7EF91EF84A}" srcOrd="0" destOrd="0" presId="urn:microsoft.com/office/officeart/2005/8/layout/orgChart1"/>
    <dgm:cxn modelId="{B340DBDC-4D32-47A5-B698-91714159CDE8}" type="presParOf" srcId="{6DAE1382-F1B6-407D-9E47-AA7EF91EF84A}" destId="{2716E026-36E1-4E40-BF37-AED78C69B537}" srcOrd="0" destOrd="0" presId="urn:microsoft.com/office/officeart/2005/8/layout/orgChart1"/>
    <dgm:cxn modelId="{9DA83B7F-269F-49B9-9342-D0F1FE1C2053}" type="presParOf" srcId="{6DAE1382-F1B6-407D-9E47-AA7EF91EF84A}" destId="{632F08D3-7941-4814-9E11-BBD87EE4FB0B}" srcOrd="1" destOrd="0" presId="urn:microsoft.com/office/officeart/2005/8/layout/orgChart1"/>
    <dgm:cxn modelId="{DF286053-49B8-4BA2-9678-E214548728F4}" type="presParOf" srcId="{533536CB-4E14-4CEC-8EE6-CB618F82EBEC}" destId="{CF2897C0-9625-495D-9A1B-7579BD236F91}" srcOrd="1" destOrd="0" presId="urn:microsoft.com/office/officeart/2005/8/layout/orgChart1"/>
    <dgm:cxn modelId="{A77AF6C1-0AD2-48CA-A395-9D1CE058AF80}" type="presParOf" srcId="{CF2897C0-9625-495D-9A1B-7579BD236F91}" destId="{EBEDA5E0-2F07-492A-AB47-EF5C25B459C1}" srcOrd="0" destOrd="0" presId="urn:microsoft.com/office/officeart/2005/8/layout/orgChart1"/>
    <dgm:cxn modelId="{C68E2F36-0FC3-4BB7-9664-1BC01EC07B18}" type="presParOf" srcId="{CF2897C0-9625-495D-9A1B-7579BD236F91}" destId="{BEE2DA07-9491-4E73-A854-1EC6E8BB71E4}" srcOrd="1" destOrd="0" presId="urn:microsoft.com/office/officeart/2005/8/layout/orgChart1"/>
    <dgm:cxn modelId="{2EDCDC48-4824-48D7-A018-1F0DAB10C169}" type="presParOf" srcId="{BEE2DA07-9491-4E73-A854-1EC6E8BB71E4}" destId="{66A3623D-84CA-410D-9EEF-1A188409CF0B}" srcOrd="0" destOrd="0" presId="urn:microsoft.com/office/officeart/2005/8/layout/orgChart1"/>
    <dgm:cxn modelId="{6DE42659-BD4E-4271-A4F1-130B1C20B90F}" type="presParOf" srcId="{66A3623D-84CA-410D-9EEF-1A188409CF0B}" destId="{1200783B-160C-4A12-B0B9-A0C1E3FACE72}" srcOrd="0" destOrd="0" presId="urn:microsoft.com/office/officeart/2005/8/layout/orgChart1"/>
    <dgm:cxn modelId="{05BB59BC-855F-4E07-AB5E-D48972216024}" type="presParOf" srcId="{66A3623D-84CA-410D-9EEF-1A188409CF0B}" destId="{0FE50EF2-8BDF-4A2F-BA75-59AD4CAB482F}" srcOrd="1" destOrd="0" presId="urn:microsoft.com/office/officeart/2005/8/layout/orgChart1"/>
    <dgm:cxn modelId="{52DEC8E5-8549-4AF4-BE48-B50C5228D78C}" type="presParOf" srcId="{BEE2DA07-9491-4E73-A854-1EC6E8BB71E4}" destId="{FF284331-4E2D-4466-9937-F7CD8838D5DB}" srcOrd="1" destOrd="0" presId="urn:microsoft.com/office/officeart/2005/8/layout/orgChart1"/>
    <dgm:cxn modelId="{0B534FCB-207B-450D-A186-CF428A93E8AF}" type="presParOf" srcId="{BEE2DA07-9491-4E73-A854-1EC6E8BB71E4}" destId="{933009DD-67F1-42E2-8E85-C5A1628A6159}" srcOrd="2" destOrd="0" presId="urn:microsoft.com/office/officeart/2005/8/layout/orgChart1"/>
    <dgm:cxn modelId="{AE13718D-57C9-438B-B0FB-A9F170418143}" type="presParOf" srcId="{CF2897C0-9625-495D-9A1B-7579BD236F91}" destId="{B030E3E9-C291-49AC-9EC1-B1247A94396C}" srcOrd="2" destOrd="0" presId="urn:microsoft.com/office/officeart/2005/8/layout/orgChart1"/>
    <dgm:cxn modelId="{058DC027-4A0C-4360-971C-08F443F10B90}" type="presParOf" srcId="{CF2897C0-9625-495D-9A1B-7579BD236F91}" destId="{93D41CCC-9681-49CF-9D32-9376FA169C26}" srcOrd="3" destOrd="0" presId="urn:microsoft.com/office/officeart/2005/8/layout/orgChart1"/>
    <dgm:cxn modelId="{E7174099-D08F-4E6F-B9CD-9802FFFFE26A}" type="presParOf" srcId="{93D41CCC-9681-49CF-9D32-9376FA169C26}" destId="{B3F56DCA-9EC4-4050-BDE9-4EFEDCB988C8}" srcOrd="0" destOrd="0" presId="urn:microsoft.com/office/officeart/2005/8/layout/orgChart1"/>
    <dgm:cxn modelId="{8BF46F12-EEEE-4E81-B6F2-B777FB225BA2}" type="presParOf" srcId="{B3F56DCA-9EC4-4050-BDE9-4EFEDCB988C8}" destId="{FC43B63C-CBD5-4E6F-8F69-68F644410ABD}" srcOrd="0" destOrd="0" presId="urn:microsoft.com/office/officeart/2005/8/layout/orgChart1"/>
    <dgm:cxn modelId="{55F1F101-368E-49C8-8EC5-5ABF0E5BFCEC}" type="presParOf" srcId="{B3F56DCA-9EC4-4050-BDE9-4EFEDCB988C8}" destId="{9E3A20FD-1244-476B-8E5B-4E99071713E2}" srcOrd="1" destOrd="0" presId="urn:microsoft.com/office/officeart/2005/8/layout/orgChart1"/>
    <dgm:cxn modelId="{7B9EA83A-8E23-41F8-B8B7-43B64B4044F5}" type="presParOf" srcId="{93D41CCC-9681-49CF-9D32-9376FA169C26}" destId="{CF9F9F7B-016E-4D8C-B556-4DF62256E1BB}" srcOrd="1" destOrd="0" presId="urn:microsoft.com/office/officeart/2005/8/layout/orgChart1"/>
    <dgm:cxn modelId="{129C866E-744E-4993-9C49-8CD647302C45}" type="presParOf" srcId="{93D41CCC-9681-49CF-9D32-9376FA169C26}" destId="{AEB3D3D0-BDAF-4DE3-BC48-B5A26BED5EEC}" srcOrd="2" destOrd="0" presId="urn:microsoft.com/office/officeart/2005/8/layout/orgChart1"/>
    <dgm:cxn modelId="{57912E47-BABE-43F0-85E5-B0AD40002C43}" type="presParOf" srcId="{CF2897C0-9625-495D-9A1B-7579BD236F91}" destId="{B7E566A7-7941-4744-84B4-52E2B6014495}" srcOrd="4" destOrd="0" presId="urn:microsoft.com/office/officeart/2005/8/layout/orgChart1"/>
    <dgm:cxn modelId="{AC7CDAFF-8ADE-4A3E-8710-F8AE8FB7B5D5}" type="presParOf" srcId="{CF2897C0-9625-495D-9A1B-7579BD236F91}" destId="{8760AA4A-BAE4-4B9B-9C99-7A8AE1BDE762}" srcOrd="5" destOrd="0" presId="urn:microsoft.com/office/officeart/2005/8/layout/orgChart1"/>
    <dgm:cxn modelId="{755D7B06-02CD-4846-AD3F-17457A22622A}" type="presParOf" srcId="{8760AA4A-BAE4-4B9B-9C99-7A8AE1BDE762}" destId="{1F6A401F-43D5-46C4-AC70-448185CC600F}" srcOrd="0" destOrd="0" presId="urn:microsoft.com/office/officeart/2005/8/layout/orgChart1"/>
    <dgm:cxn modelId="{3A267428-AB55-48F1-9819-23660147F2AB}" type="presParOf" srcId="{1F6A401F-43D5-46C4-AC70-448185CC600F}" destId="{CFE2261F-AF33-4858-9359-22FD5887700F}" srcOrd="0" destOrd="0" presId="urn:microsoft.com/office/officeart/2005/8/layout/orgChart1"/>
    <dgm:cxn modelId="{2D66D35C-A221-4A1A-B411-425A42E502CA}" type="presParOf" srcId="{1F6A401F-43D5-46C4-AC70-448185CC600F}" destId="{93E32E8C-E0E6-4C02-9510-2B78762A45EB}" srcOrd="1" destOrd="0" presId="urn:microsoft.com/office/officeart/2005/8/layout/orgChart1"/>
    <dgm:cxn modelId="{5144FF6E-4BAB-452E-B61B-BCD1217F2530}" type="presParOf" srcId="{8760AA4A-BAE4-4B9B-9C99-7A8AE1BDE762}" destId="{20BCA0E8-8F58-4349-8018-67521C4DC472}" srcOrd="1" destOrd="0" presId="urn:microsoft.com/office/officeart/2005/8/layout/orgChart1"/>
    <dgm:cxn modelId="{F43E78FF-FDCB-4535-83D7-CE90E3EF01C5}" type="presParOf" srcId="{8760AA4A-BAE4-4B9B-9C99-7A8AE1BDE762}" destId="{A9B0ABDA-2BE0-4C09-A7E5-9FF384BD28A6}" srcOrd="2" destOrd="0" presId="urn:microsoft.com/office/officeart/2005/8/layout/orgChart1"/>
    <dgm:cxn modelId="{A5B47DF5-8F6D-4C8A-8C9B-6AB67F69D36B}" type="presParOf" srcId="{CF2897C0-9625-495D-9A1B-7579BD236F91}" destId="{BE01B212-C4D8-4909-B97B-5598D8F44901}" srcOrd="6" destOrd="0" presId="urn:microsoft.com/office/officeart/2005/8/layout/orgChart1"/>
    <dgm:cxn modelId="{A7BC191C-FCF3-4D49-94FC-E9346BD7930E}" type="presParOf" srcId="{CF2897C0-9625-495D-9A1B-7579BD236F91}" destId="{9AE2A236-A97E-42B6-A8DE-9F7A67336907}" srcOrd="7" destOrd="0" presId="urn:microsoft.com/office/officeart/2005/8/layout/orgChart1"/>
    <dgm:cxn modelId="{EC92C10F-3857-43A4-AF95-11DD46B60ED9}" type="presParOf" srcId="{9AE2A236-A97E-42B6-A8DE-9F7A67336907}" destId="{4D33D834-D681-485B-B8D6-B3425A1B73F9}" srcOrd="0" destOrd="0" presId="urn:microsoft.com/office/officeart/2005/8/layout/orgChart1"/>
    <dgm:cxn modelId="{EA3374B9-3713-4C2B-A59D-752BAE830708}" type="presParOf" srcId="{4D33D834-D681-485B-B8D6-B3425A1B73F9}" destId="{D2BBDB75-66C3-4DD5-A528-AD70B0267E41}" srcOrd="0" destOrd="0" presId="urn:microsoft.com/office/officeart/2005/8/layout/orgChart1"/>
    <dgm:cxn modelId="{7816BFFE-35C7-40F1-8D88-64BA00CA8BDF}" type="presParOf" srcId="{4D33D834-D681-485B-B8D6-B3425A1B73F9}" destId="{E74F2540-337D-4B79-A05B-6A4E43CA149B}" srcOrd="1" destOrd="0" presId="urn:microsoft.com/office/officeart/2005/8/layout/orgChart1"/>
    <dgm:cxn modelId="{D00C768F-4AE8-47AE-8664-348EF897E326}" type="presParOf" srcId="{9AE2A236-A97E-42B6-A8DE-9F7A67336907}" destId="{8B3D4C08-283D-4636-A168-3A2578EFB587}" srcOrd="1" destOrd="0" presId="urn:microsoft.com/office/officeart/2005/8/layout/orgChart1"/>
    <dgm:cxn modelId="{E3EEB796-F949-4552-A712-BBEC6E0E4A07}" type="presParOf" srcId="{9AE2A236-A97E-42B6-A8DE-9F7A67336907}" destId="{35175399-5C3A-403B-8BA2-E26093F361EB}" srcOrd="2" destOrd="0" presId="urn:microsoft.com/office/officeart/2005/8/layout/orgChart1"/>
    <dgm:cxn modelId="{5EACD8CE-74C4-4055-B818-6BAA175CF181}" type="presParOf" srcId="{CF2897C0-9625-495D-9A1B-7579BD236F91}" destId="{F4C29EDA-E490-4A9F-B921-BEE22DAEA6D0}" srcOrd="8" destOrd="0" presId="urn:microsoft.com/office/officeart/2005/8/layout/orgChart1"/>
    <dgm:cxn modelId="{0F790062-4C0A-4077-B994-199AC7510DAC}" type="presParOf" srcId="{CF2897C0-9625-495D-9A1B-7579BD236F91}" destId="{481990CC-B2D7-4043-BFC9-2FD1A31A7D52}" srcOrd="9" destOrd="0" presId="urn:microsoft.com/office/officeart/2005/8/layout/orgChart1"/>
    <dgm:cxn modelId="{67C44015-0D1F-4FD2-A904-4A2752C6CAD8}" type="presParOf" srcId="{481990CC-B2D7-4043-BFC9-2FD1A31A7D52}" destId="{89A7C023-E705-4DC7-A170-1CAEB37190C5}" srcOrd="0" destOrd="0" presId="urn:microsoft.com/office/officeart/2005/8/layout/orgChart1"/>
    <dgm:cxn modelId="{6EC4869D-C961-4DA3-8AF1-3432894F1D67}" type="presParOf" srcId="{89A7C023-E705-4DC7-A170-1CAEB37190C5}" destId="{E9B589C1-CDE4-4EFC-8B0B-6FE0AD9CEAC8}" srcOrd="0" destOrd="0" presId="urn:microsoft.com/office/officeart/2005/8/layout/orgChart1"/>
    <dgm:cxn modelId="{7333D082-F907-412F-B763-E03C8B2B50C4}" type="presParOf" srcId="{89A7C023-E705-4DC7-A170-1CAEB37190C5}" destId="{8EC6553B-57D6-4A99-9C29-1A22065B6A8E}" srcOrd="1" destOrd="0" presId="urn:microsoft.com/office/officeart/2005/8/layout/orgChart1"/>
    <dgm:cxn modelId="{706B8C46-D59B-40A4-8F77-B3A693622F8D}" type="presParOf" srcId="{481990CC-B2D7-4043-BFC9-2FD1A31A7D52}" destId="{3260C2FD-6D7A-4400-80D5-43724BB9B640}" srcOrd="1" destOrd="0" presId="urn:microsoft.com/office/officeart/2005/8/layout/orgChart1"/>
    <dgm:cxn modelId="{48451E40-3AD4-4231-B348-16FA7D984C25}" type="presParOf" srcId="{481990CC-B2D7-4043-BFC9-2FD1A31A7D52}" destId="{5BF7DF85-86C1-4020-A51C-60AF3AE2F15B}" srcOrd="2" destOrd="0" presId="urn:microsoft.com/office/officeart/2005/8/layout/orgChart1"/>
    <dgm:cxn modelId="{0EABC4C3-2A29-4065-B93A-D5BE9763E688}" type="presParOf" srcId="{533536CB-4E14-4CEC-8EE6-CB618F82EBEC}" destId="{48A283AD-79FD-4795-B033-0ECB92BD42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C29EDA-E490-4A9F-B921-BEE22DAEA6D0}">
      <dsp:nvSpPr>
        <dsp:cNvPr id="0" name=""/>
        <dsp:cNvSpPr/>
      </dsp:nvSpPr>
      <dsp:spPr>
        <a:xfrm>
          <a:off x="4264700" y="1615244"/>
          <a:ext cx="3581406" cy="1010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343"/>
              </a:lnTo>
              <a:lnTo>
                <a:pt x="3581406" y="862343"/>
              </a:lnTo>
              <a:lnTo>
                <a:pt x="3581406" y="101069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1B212-C4D8-4909-B97B-5598D8F44901}">
      <dsp:nvSpPr>
        <dsp:cNvPr id="0" name=""/>
        <dsp:cNvSpPr/>
      </dsp:nvSpPr>
      <dsp:spPr>
        <a:xfrm>
          <a:off x="4264700" y="1615244"/>
          <a:ext cx="1871850" cy="1010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343"/>
              </a:lnTo>
              <a:lnTo>
                <a:pt x="1871850" y="862343"/>
              </a:lnTo>
              <a:lnTo>
                <a:pt x="1871850" y="101069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E566A7-7941-4744-84B4-52E2B6014495}">
      <dsp:nvSpPr>
        <dsp:cNvPr id="0" name=""/>
        <dsp:cNvSpPr/>
      </dsp:nvSpPr>
      <dsp:spPr>
        <a:xfrm>
          <a:off x="4264700" y="1615244"/>
          <a:ext cx="162294" cy="1010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2343"/>
              </a:lnTo>
              <a:lnTo>
                <a:pt x="162294" y="862343"/>
              </a:lnTo>
              <a:lnTo>
                <a:pt x="162294" y="101069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0E3E9-C291-49AC-9EC1-B1247A94396C}">
      <dsp:nvSpPr>
        <dsp:cNvPr id="0" name=""/>
        <dsp:cNvSpPr/>
      </dsp:nvSpPr>
      <dsp:spPr>
        <a:xfrm>
          <a:off x="2775196" y="1615244"/>
          <a:ext cx="1489503" cy="1005649"/>
        </a:xfrm>
        <a:custGeom>
          <a:avLst/>
          <a:gdLst/>
          <a:ahLst/>
          <a:cxnLst/>
          <a:rect l="0" t="0" r="0" b="0"/>
          <a:pathLst>
            <a:path>
              <a:moveTo>
                <a:pt x="1489503" y="0"/>
              </a:moveTo>
              <a:lnTo>
                <a:pt x="1489503" y="857299"/>
              </a:lnTo>
              <a:lnTo>
                <a:pt x="0" y="857299"/>
              </a:lnTo>
              <a:lnTo>
                <a:pt x="0" y="100564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EDA5E0-2F07-492A-AB47-EF5C25B459C1}">
      <dsp:nvSpPr>
        <dsp:cNvPr id="0" name=""/>
        <dsp:cNvSpPr/>
      </dsp:nvSpPr>
      <dsp:spPr>
        <a:xfrm>
          <a:off x="859674" y="1615244"/>
          <a:ext cx="3405025" cy="1010693"/>
        </a:xfrm>
        <a:custGeom>
          <a:avLst/>
          <a:gdLst/>
          <a:ahLst/>
          <a:cxnLst/>
          <a:rect l="0" t="0" r="0" b="0"/>
          <a:pathLst>
            <a:path>
              <a:moveTo>
                <a:pt x="3405025" y="0"/>
              </a:moveTo>
              <a:lnTo>
                <a:pt x="3405025" y="862343"/>
              </a:lnTo>
              <a:lnTo>
                <a:pt x="0" y="862343"/>
              </a:lnTo>
              <a:lnTo>
                <a:pt x="0" y="101069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16E026-36E1-4E40-BF37-AED78C69B537}">
      <dsp:nvSpPr>
        <dsp:cNvPr id="0" name=""/>
        <dsp:cNvSpPr/>
      </dsp:nvSpPr>
      <dsp:spPr>
        <a:xfrm>
          <a:off x="720974" y="449440"/>
          <a:ext cx="7087451" cy="1165804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1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Муниципальное образование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800" b="1" i="1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«Вахитовское сельское  поселение» </a:t>
          </a:r>
        </a:p>
      </dsp:txBody>
      <dsp:txXfrm>
        <a:off x="720974" y="449440"/>
        <a:ext cx="7087451" cy="1165804"/>
      </dsp:txXfrm>
    </dsp:sp>
    <dsp:sp modelId="{1200783B-160C-4A12-B0B9-A0C1E3FACE72}">
      <dsp:nvSpPr>
        <dsp:cNvPr id="0" name=""/>
        <dsp:cNvSpPr/>
      </dsp:nvSpPr>
      <dsp:spPr>
        <a:xfrm>
          <a:off x="5037" y="2625937"/>
          <a:ext cx="1709273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2000" b="0" i="0" u="none" strike="noStrike" kern="1200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им. М.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Вахитова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600" b="0" i="0" u="none" strike="noStrike" kern="1200" cap="none" normalizeH="0" baseline="0" dirty="0" smtClean="0">
            <a:ln/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037" y="2625937"/>
        <a:ext cx="1709273" cy="706428"/>
      </dsp:txXfrm>
    </dsp:sp>
    <dsp:sp modelId="{FC43B63C-CBD5-4E6F-8F69-68F644410ABD}">
      <dsp:nvSpPr>
        <dsp:cNvPr id="0" name=""/>
        <dsp:cNvSpPr/>
      </dsp:nvSpPr>
      <dsp:spPr>
        <a:xfrm>
          <a:off x="2068768" y="2620894"/>
          <a:ext cx="1412856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п</a:t>
          </a:r>
          <a:r>
            <a:rPr kumimoji="0" lang="ru-RU" sz="2000" b="1" i="0" u="none" strike="noStrike" kern="1200" cap="none" normalizeH="0" baseline="0" dirty="0" smtClean="0">
              <a:ln/>
              <a:effectLst/>
              <a:latin typeface="Times New Roman" pitchFamily="18" charset="0"/>
              <a:cs typeface="Times New Roman" pitchFamily="18" charset="0"/>
            </a:rPr>
            <a:t>. </a:t>
          </a:r>
          <a:r>
            <a:rPr kumimoji="0" lang="ru-RU" sz="2000" b="1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Бакча</a:t>
          </a: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-Сарай</a:t>
          </a:r>
        </a:p>
      </dsp:txBody>
      <dsp:txXfrm>
        <a:off x="2068768" y="2620894"/>
        <a:ext cx="1412856" cy="706428"/>
      </dsp:txXfrm>
    </dsp:sp>
    <dsp:sp modelId="{CFE2261F-AF33-4858-9359-22FD5887700F}">
      <dsp:nvSpPr>
        <dsp:cNvPr id="0" name=""/>
        <dsp:cNvSpPr/>
      </dsp:nvSpPr>
      <dsp:spPr>
        <a:xfrm>
          <a:off x="3720567" y="2625937"/>
          <a:ext cx="1412856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с. </a:t>
          </a:r>
          <a:r>
            <a:rPr kumimoji="0" lang="ru-RU" sz="2000" b="1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Ташевка</a:t>
          </a:r>
          <a:endParaRPr kumimoji="0" lang="ru-RU" sz="20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720567" y="2625937"/>
        <a:ext cx="1412856" cy="706428"/>
      </dsp:txXfrm>
    </dsp:sp>
    <dsp:sp modelId="{D2BBDB75-66C3-4DD5-A528-AD70B0267E41}">
      <dsp:nvSpPr>
        <dsp:cNvPr id="0" name=""/>
        <dsp:cNvSpPr/>
      </dsp:nvSpPr>
      <dsp:spPr>
        <a:xfrm>
          <a:off x="5430122" y="2625937"/>
          <a:ext cx="1412856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</a:t>
          </a:r>
          <a:r>
            <a:rPr kumimoji="0" lang="ru-RU" sz="2000" b="1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Ватан</a:t>
          </a:r>
          <a:endParaRPr kumimoji="0" lang="ru-RU" sz="20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5430122" y="2625937"/>
        <a:ext cx="1412856" cy="706428"/>
      </dsp:txXfrm>
    </dsp:sp>
    <dsp:sp modelId="{E9B589C1-CDE4-4EFC-8B0B-6FE0AD9CEAC8}">
      <dsp:nvSpPr>
        <dsp:cNvPr id="0" name=""/>
        <dsp:cNvSpPr/>
      </dsp:nvSpPr>
      <dsp:spPr>
        <a:xfrm>
          <a:off x="7139678" y="2625937"/>
          <a:ext cx="1412856" cy="706428"/>
        </a:xfrm>
        <a:prstGeom prst="rect">
          <a:avLst/>
        </a:prstGeom>
        <a:gradFill rotWithShape="1">
          <a:gsLst>
            <a:gs pos="0">
              <a:schemeClr val="accent3">
                <a:lumMod val="95000"/>
              </a:schemeClr>
            </a:gs>
            <a:gs pos="100000">
              <a:schemeClr val="accent3">
                <a:shade val="82000"/>
                <a:satMod val="125000"/>
                <a:lumMod val="74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д. </a:t>
          </a:r>
          <a:r>
            <a:rPr kumimoji="0" lang="ru-RU" sz="2000" b="1" i="0" u="none" strike="noStrike" kern="1200" cap="none" normalizeH="0" baseline="0" dirty="0" err="1" smtClean="0">
              <a:ln/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Гребени</a:t>
          </a:r>
          <a:endParaRPr kumimoji="0" lang="ru-RU" sz="2000" b="1" i="0" u="none" strike="noStrike" kern="1200" cap="none" normalizeH="0" baseline="0" dirty="0" smtClean="0">
            <a:ln/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7139678" y="2625937"/>
        <a:ext cx="1412856" cy="706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0D0B2-83B6-480A-AE61-92C8F2C25B3B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22C54-23F3-4D5D-98D0-8E1C04849F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1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22C54-23F3-4D5D-98D0-8E1C04849FC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7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548E4-C7BA-4EE9-ACC4-EF4C0B8A268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0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1A9EE-61BA-4FE3-9448-AC1B8906F55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08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AE365-4295-429B-828E-BAEC5E539D13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72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9BAF9-4FEE-4350-931E-8F52B6D9AFB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0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3B2E2-6FB1-4137-9F90-2D19EA9EFB77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95EE8-5444-48BF-9199-0FF8B10CABFC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4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70A58-C733-4E37-BAF9-52BE423B6A7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9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1D798-A6DF-44E9-A3DC-F4CBB8E08D2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3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785C7-1E7A-488E-BA18-EBAC6FCE0A66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2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E082E-6524-42FE-BBD1-B494F62D8FC8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78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23EF0-2099-400A-8462-DBCB93AB7984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9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19958-BDD1-4095-A723-CC1DE7A8CAE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0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60BC2-E0B1-4DD2-88AC-310547D7260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0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44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204864"/>
            <a:ext cx="59341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000066"/>
                </a:solidFill>
                <a:latin typeface="Times New Roman" pitchFamily="18" charset="0"/>
              </a:rPr>
              <a:t>ВАХИТОВСКОЕ</a:t>
            </a:r>
            <a:endParaRPr lang="ru-RU" sz="6000" b="1" i="1" dirty="0">
              <a:solidFill>
                <a:srgbClr val="000066"/>
              </a:solidFill>
              <a:latin typeface="Times New Roman" pitchFamily="18" charset="0"/>
            </a:endParaRPr>
          </a:p>
          <a:p>
            <a:pPr algn="ctr"/>
            <a:r>
              <a:rPr lang="ru-RU" sz="6000" b="1" i="1" dirty="0" smtClean="0">
                <a:solidFill>
                  <a:srgbClr val="000066"/>
                </a:solidFill>
                <a:latin typeface="Times New Roman" pitchFamily="18" charset="0"/>
              </a:rPr>
              <a:t>СЕЛЬСКОЕ ПОСЕЛЕНИЕ</a:t>
            </a:r>
            <a:endParaRPr lang="ru-RU" sz="6000" b="1" i="1" dirty="0">
              <a:solidFill>
                <a:srgbClr val="00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Динамика расходов сельского поселения</a:t>
            </a:r>
            <a:endParaRPr lang="ru-RU" sz="36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3936918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35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875" y="1340768"/>
            <a:ext cx="6511925" cy="417420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79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Собственные доходы и дотации </a:t>
            </a:r>
            <a:br>
              <a:rPr lang="ru-RU" sz="3600" dirty="0" smtClean="0"/>
            </a:br>
            <a:r>
              <a:rPr lang="ru-RU" sz="3600" dirty="0" smtClean="0"/>
              <a:t>за три года</a:t>
            </a:r>
            <a:endParaRPr lang="ru-RU" sz="36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706524703"/>
              </p:ext>
            </p:extLst>
          </p:nvPr>
        </p:nvGraphicFramePr>
        <p:xfrm>
          <a:off x="457200" y="1600200"/>
          <a:ext cx="85072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634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116632"/>
            <a:ext cx="792088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Плановые доходы за 2018 год</a:t>
            </a: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46213164"/>
              </p:ext>
            </p:extLst>
          </p:nvPr>
        </p:nvGraphicFramePr>
        <p:xfrm>
          <a:off x="251520" y="620689"/>
          <a:ext cx="8640958" cy="6230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55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27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200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Наименование доходов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План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тыс. руб.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Исполнено фактически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% исполнения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Налог на доходы физических лиц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120,7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64,6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Arial"/>
                        </a:rPr>
                        <a:t>53,5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97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Земельный налог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770,0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921,1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119,6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6304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Налог на имущество физ. лиц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67,1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68,2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101,7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07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Госпошлина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1,0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1,1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110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59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ЕСН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0,5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0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12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Платные услуги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19,6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63,3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324,5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408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Всего </a:t>
                      </a:r>
                      <a:r>
                        <a:rPr lang="ru-RU" sz="2600" dirty="0" err="1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собст</a:t>
                      </a:r>
                      <a:r>
                        <a:rPr lang="ru-RU" sz="2600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. </a:t>
                      </a:r>
                      <a:r>
                        <a:rPr lang="ru-RU" sz="26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доходы</a:t>
                      </a:r>
                      <a:endParaRPr lang="ru-RU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978,9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1118,3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114,2</a:t>
                      </a:r>
                      <a:endParaRPr lang="ru-RU" sz="32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916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Самообложение 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121,5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123,0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70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2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1100,4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1241,3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112,8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3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7" cy="144015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Долги по налогам на 01.12.2018 года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4674171"/>
              </p:ext>
            </p:extLst>
          </p:nvPr>
        </p:nvGraphicFramePr>
        <p:xfrm>
          <a:off x="467544" y="1916832"/>
          <a:ext cx="8280920" cy="466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3312368"/>
              </a:tblGrid>
              <a:tr h="869816"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Наименование 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Сумма (руб.)</a:t>
                      </a:r>
                      <a:endParaRPr lang="ru-RU" sz="3600" dirty="0"/>
                    </a:p>
                  </a:txBody>
                  <a:tcPr/>
                </a:tc>
              </a:tr>
              <a:tr h="869816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Транспортный налог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147184,15</a:t>
                      </a:r>
                      <a:endParaRPr lang="ru-RU" sz="4000" b="1" dirty="0"/>
                    </a:p>
                  </a:txBody>
                  <a:tcPr/>
                </a:tc>
              </a:tr>
              <a:tr h="869816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Земельный налог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238291,32</a:t>
                      </a:r>
                      <a:endParaRPr lang="ru-RU" sz="4000" b="1" dirty="0"/>
                    </a:p>
                  </a:txBody>
                  <a:tcPr/>
                </a:tc>
              </a:tr>
              <a:tr h="869816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Имущественный налог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38554,01</a:t>
                      </a:r>
                      <a:endParaRPr lang="ru-RU" sz="4000" b="1" dirty="0"/>
                    </a:p>
                  </a:txBody>
                  <a:tcPr/>
                </a:tc>
              </a:tr>
              <a:tr h="869816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Итого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424029,48</a:t>
                      </a:r>
                      <a:endParaRPr lang="ru-RU" sz="4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64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66405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Основные виды расходов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81205677"/>
              </p:ext>
            </p:extLst>
          </p:nvPr>
        </p:nvGraphicFramePr>
        <p:xfrm>
          <a:off x="611560" y="1556792"/>
          <a:ext cx="8056984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365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8045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Наименование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Сумма,</a:t>
                      </a:r>
                      <a:r>
                        <a:rPr lang="ru-RU" sz="3200" baseline="0" dirty="0" smtClean="0"/>
                        <a:t> тыс. руб.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Коммунальные услуги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469,9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Уличное освещение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329,2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Содержание ДПО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229,0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Содержание дорог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269,7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8045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Ликвидация свалок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400" b="1" dirty="0" smtClean="0"/>
                        <a:t>150,0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3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на 2019 год</a:t>
            </a:r>
            <a:endParaRPr lang="ru-RU" dirty="0"/>
          </a:p>
        </p:txBody>
      </p:sp>
      <p:graphicFrame>
        <p:nvGraphicFramePr>
          <p:cNvPr id="6" name="Диаграмма 5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984578737"/>
              </p:ext>
            </p:extLst>
          </p:nvPr>
        </p:nvGraphicFramePr>
        <p:xfrm>
          <a:off x="467544" y="141277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36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116632"/>
            <a:ext cx="7920880" cy="1143000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/>
              <a:t>Плановые доходы на 2019 год</a:t>
            </a:r>
            <a:endParaRPr lang="ru-RU" sz="40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597306516"/>
              </p:ext>
            </p:extLst>
          </p:nvPr>
        </p:nvGraphicFramePr>
        <p:xfrm>
          <a:off x="251520" y="908720"/>
          <a:ext cx="8640960" cy="5832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2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    </a:t>
                      </a: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Наименование доходов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План тыс. руб.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169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Налог на доходы физических лиц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50,4</a:t>
                      </a:r>
                      <a:endParaRPr lang="ru-RU" sz="44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87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Налог на имущество физических лиц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83,3</a:t>
                      </a:r>
                      <a:endParaRPr lang="ru-RU" sz="44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5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Земельный налог</a:t>
                      </a:r>
                      <a:endParaRPr lang="ru-RU" sz="36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990,0</a:t>
                      </a:r>
                      <a:endParaRPr lang="ru-RU" sz="44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05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Собственные доходы</a:t>
                      </a:r>
                      <a:endParaRPr lang="ru-RU" sz="3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1123,7</a:t>
                      </a:r>
                      <a:endParaRPr lang="ru-RU" sz="44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5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Дотации </a:t>
                      </a:r>
                      <a:endParaRPr lang="ru-RU" sz="36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1344,2</a:t>
                      </a:r>
                      <a:endParaRPr lang="ru-RU" sz="44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54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6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Итого </a:t>
                      </a:r>
                      <a:endParaRPr lang="ru-RU" sz="36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400" b="1" dirty="0" smtClean="0">
                          <a:effectLst/>
                          <a:latin typeface="Times New Roman"/>
                          <a:ea typeface="Calibri"/>
                          <a:cs typeface="Arial"/>
                        </a:rPr>
                        <a:t>2467,9</a:t>
                      </a:r>
                      <a:endParaRPr lang="ru-RU" sz="44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3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511925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Благоустройство</a:t>
            </a:r>
            <a:endParaRPr lang="ru-RU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943523" cy="475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4438"/>
            <a:ext cx="4320480" cy="4806850"/>
          </a:xfrm>
        </p:spPr>
      </p:pic>
    </p:spTree>
    <p:extLst>
      <p:ext uri="{BB962C8B-B14F-4D97-AF65-F5344CB8AC3E}">
        <p14:creationId xmlns:p14="http://schemas.microsoft.com/office/powerpoint/2010/main" val="4231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48029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Побелка столбов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8208912" cy="5112568"/>
          </a:xfrm>
        </p:spPr>
      </p:pic>
    </p:spTree>
    <p:extLst>
      <p:ext uri="{BB962C8B-B14F-4D97-AF65-F5344CB8AC3E}">
        <p14:creationId xmlns:p14="http://schemas.microsoft.com/office/powerpoint/2010/main" val="20195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76672"/>
            <a:ext cx="7920880" cy="5760640"/>
          </a:xfrm>
        </p:spPr>
      </p:pic>
    </p:spTree>
    <p:extLst>
      <p:ext uri="{BB962C8B-B14F-4D97-AF65-F5344CB8AC3E}">
        <p14:creationId xmlns:p14="http://schemas.microsoft.com/office/powerpoint/2010/main" val="9327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5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286000"/>
            <a:ext cx="8496944" cy="2286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</a:rPr>
              <a:t>  Отчет «О деятельности </a:t>
            </a:r>
          </a:p>
          <a:p>
            <a:pPr algn="ctr" eaLnBrk="1" hangingPunct="1"/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</a:rPr>
              <a:t>Исполнительного комитета </a:t>
            </a:r>
          </a:p>
          <a:p>
            <a:pPr algn="ctr" eaLnBrk="1" hangingPunct="1"/>
            <a:r>
              <a:rPr lang="ru-RU" sz="3200" b="1" i="1" dirty="0" err="1" smtClean="0">
                <a:solidFill>
                  <a:srgbClr val="000066"/>
                </a:solidFill>
                <a:latin typeface="Times New Roman" pitchFamily="18" charset="0"/>
              </a:rPr>
              <a:t>Вахитовского</a:t>
            </a:r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</a:rPr>
              <a:t> сельского поселения </a:t>
            </a:r>
          </a:p>
          <a:p>
            <a:pPr algn="ctr" eaLnBrk="1" hangingPunct="1"/>
            <a:r>
              <a:rPr lang="ru-RU" sz="3200" b="1" i="1" dirty="0" smtClean="0">
                <a:solidFill>
                  <a:srgbClr val="000066"/>
                </a:solidFill>
                <a:latin typeface="Times New Roman" pitchFamily="18" charset="0"/>
              </a:rPr>
              <a:t>за 2018 год и задачи на 2019 год»</a:t>
            </a:r>
          </a:p>
        </p:txBody>
      </p:sp>
      <p:pic>
        <p:nvPicPr>
          <p:cNvPr id="7172" name="Picture 36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441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26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1296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4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548681"/>
            <a:ext cx="6511925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Очистка дорог от снега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" y="1340768"/>
            <a:ext cx="4426570" cy="4032448"/>
          </a:xfrm>
        </p:spPr>
      </p:pic>
      <p:pic>
        <p:nvPicPr>
          <p:cNvPr id="15" name="Объект 14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572000" cy="4032448"/>
          </a:xfrm>
        </p:spPr>
      </p:pic>
    </p:spTree>
    <p:extLst>
      <p:ext uri="{BB962C8B-B14F-4D97-AF65-F5344CB8AC3E}">
        <p14:creationId xmlns:p14="http://schemas.microsoft.com/office/powerpoint/2010/main" val="111722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28092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0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116632"/>
            <a:ext cx="6511925" cy="1224137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Субботники на территории мечети и кладбища</a:t>
            </a:r>
            <a:endParaRPr lang="ru-RU" sz="3600" dirty="0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744416" cy="5112568"/>
          </a:xfrm>
        </p:spPr>
      </p:pic>
      <p:pic>
        <p:nvPicPr>
          <p:cNvPr id="16" name="Объект 1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320480" cy="5112568"/>
          </a:xfrm>
        </p:spPr>
      </p:pic>
    </p:spTree>
    <p:extLst>
      <p:ext uri="{BB962C8B-B14F-4D97-AF65-F5344CB8AC3E}">
        <p14:creationId xmlns:p14="http://schemas.microsoft.com/office/powerpoint/2010/main" val="20951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719"/>
            <a:ext cx="8352928" cy="667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3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8" y="476672"/>
            <a:ext cx="892899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5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0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689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3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8208912" cy="6408712"/>
          </a:xfrm>
        </p:spPr>
      </p:pic>
    </p:spTree>
    <p:extLst>
      <p:ext uri="{BB962C8B-B14F-4D97-AF65-F5344CB8AC3E}">
        <p14:creationId xmlns:p14="http://schemas.microsoft.com/office/powerpoint/2010/main" val="187033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" y="24608"/>
            <a:ext cx="8856984" cy="628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68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Населенные пункты </a:t>
            </a:r>
            <a:b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входящие в состав </a:t>
            </a:r>
            <a:r>
              <a:rPr lang="ru-RU" sz="24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муниципального </a:t>
            </a:r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образования</a:t>
            </a:r>
            <a:b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«Вахитовское сельское поселение»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38558293"/>
              </p:ext>
            </p:extLst>
          </p:nvPr>
        </p:nvGraphicFramePr>
        <p:xfrm>
          <a:off x="323528" y="1532985"/>
          <a:ext cx="8557573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0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476673"/>
            <a:ext cx="6511925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День посадки леса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032448" cy="46805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556792"/>
            <a:ext cx="4391471" cy="4680520"/>
          </a:xfrm>
        </p:spPr>
      </p:pic>
    </p:spTree>
    <p:extLst>
      <p:ext uri="{BB962C8B-B14F-4D97-AF65-F5344CB8AC3E}">
        <p14:creationId xmlns:p14="http://schemas.microsoft.com/office/powerpoint/2010/main" val="8162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320480" cy="561662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476672"/>
            <a:ext cx="4248472" cy="5544616"/>
          </a:xfrm>
        </p:spPr>
      </p:pic>
    </p:spTree>
    <p:extLst>
      <p:ext uri="{BB962C8B-B14F-4D97-AF65-F5344CB8AC3E}">
        <p14:creationId xmlns:p14="http://schemas.microsoft.com/office/powerpoint/2010/main" val="9094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620689"/>
            <a:ext cx="6511925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Акция «Чистый берег»</a:t>
            </a:r>
            <a:endParaRPr lang="ru-RU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4104456" cy="417646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176464" cy="4176464"/>
          </a:xfrm>
        </p:spPr>
      </p:pic>
    </p:spTree>
    <p:extLst>
      <p:ext uri="{BB962C8B-B14F-4D97-AF65-F5344CB8AC3E}">
        <p14:creationId xmlns:p14="http://schemas.microsoft.com/office/powerpoint/2010/main" val="37652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4138538" cy="54105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548680"/>
            <a:ext cx="4247455" cy="5400600"/>
          </a:xfrm>
        </p:spPr>
      </p:pic>
    </p:spTree>
    <p:extLst>
      <p:ext uri="{BB962C8B-B14F-4D97-AF65-F5344CB8AC3E}">
        <p14:creationId xmlns:p14="http://schemas.microsoft.com/office/powerpoint/2010/main" val="1546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476673"/>
            <a:ext cx="769424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Доставка щебня</a:t>
            </a:r>
            <a:endParaRPr lang="ru-RU" sz="36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268760"/>
            <a:ext cx="4391471" cy="482453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066530" cy="4824536"/>
          </a:xfrm>
        </p:spPr>
      </p:pic>
    </p:spTree>
    <p:extLst>
      <p:ext uri="{BB962C8B-B14F-4D97-AF65-F5344CB8AC3E}">
        <p14:creationId xmlns:p14="http://schemas.microsoft.com/office/powerpoint/2010/main" val="326099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620689"/>
            <a:ext cx="6511925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Ликвидация свалок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237930" cy="44644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340769"/>
            <a:ext cx="4249042" cy="4405414"/>
          </a:xfrm>
        </p:spPr>
      </p:pic>
    </p:spTree>
    <p:extLst>
      <p:ext uri="{BB962C8B-B14F-4D97-AF65-F5344CB8AC3E}">
        <p14:creationId xmlns:p14="http://schemas.microsoft.com/office/powerpoint/2010/main" val="272503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8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80920" cy="6525344"/>
          </a:xfrm>
        </p:spPr>
      </p:pic>
    </p:spTree>
    <p:extLst>
      <p:ext uri="{BB962C8B-B14F-4D97-AF65-F5344CB8AC3E}">
        <p14:creationId xmlns:p14="http://schemas.microsoft.com/office/powerpoint/2010/main" val="18832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24935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Самые большие долги по ТБО</a:t>
            </a:r>
            <a:endParaRPr lang="ru-RU" sz="36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47763955"/>
              </p:ext>
            </p:extLst>
          </p:nvPr>
        </p:nvGraphicFramePr>
        <p:xfrm>
          <a:off x="251520" y="1268760"/>
          <a:ext cx="8496944" cy="541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Адрес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Сумма 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r>
                        <a:rPr lang="ru-RU" sz="2800" dirty="0" err="1" smtClean="0"/>
                        <a:t>п.Бакча</a:t>
                      </a:r>
                      <a:r>
                        <a:rPr lang="ru-RU" sz="2800" dirty="0" smtClean="0"/>
                        <a:t>-Сарай, ул. Лесная, д.8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1120,0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err="1" smtClean="0"/>
                        <a:t>п.Бакча</a:t>
                      </a:r>
                      <a:r>
                        <a:rPr lang="ru-RU" sz="2800" dirty="0" smtClean="0"/>
                        <a:t>-Сарай, ул. Центральная, д.10,</a:t>
                      </a:r>
                      <a:r>
                        <a:rPr lang="ru-RU" sz="2800" baseline="0" dirty="0" smtClean="0"/>
                        <a:t> кв.1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2240,0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д. им. </a:t>
                      </a:r>
                      <a:r>
                        <a:rPr lang="ru-RU" sz="2800" dirty="0" err="1" smtClean="0"/>
                        <a:t>М.Вахитова</a:t>
                      </a:r>
                      <a:r>
                        <a:rPr lang="ru-RU" sz="2800" dirty="0" smtClean="0"/>
                        <a:t>, ул. Молодежная, 8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1195,0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д. </a:t>
                      </a:r>
                      <a:r>
                        <a:rPr lang="ru-RU" sz="2800" dirty="0" err="1" smtClean="0"/>
                        <a:t>им.М.Вахитова</a:t>
                      </a:r>
                      <a:r>
                        <a:rPr lang="ru-RU" sz="2800" dirty="0" smtClean="0"/>
                        <a:t>, ул. Молодежная, 18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6340,0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д. </a:t>
                      </a:r>
                      <a:r>
                        <a:rPr lang="ru-RU" sz="2800" dirty="0" err="1" smtClean="0"/>
                        <a:t>им.М.Вахитова</a:t>
                      </a:r>
                      <a:r>
                        <a:rPr lang="ru-RU" sz="2800" dirty="0" smtClean="0"/>
                        <a:t>, пер. Школьный, д.1,</a:t>
                      </a:r>
                      <a:r>
                        <a:rPr lang="ru-RU" sz="2800" baseline="0" dirty="0" smtClean="0"/>
                        <a:t> кв.2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9820,0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/>
                        <a:t>д. </a:t>
                      </a:r>
                      <a:r>
                        <a:rPr lang="ru-RU" sz="2800" dirty="0" err="1" smtClean="0"/>
                        <a:t>им.М.Вахитова</a:t>
                      </a:r>
                      <a:r>
                        <a:rPr lang="ru-RU" sz="2800" dirty="0" smtClean="0"/>
                        <a:t>, ул. Центральная, 44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6320,0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02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3" y="332657"/>
            <a:ext cx="7046168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Уличное освещение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2132856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488832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98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7" cy="5182319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Численность населения в разрезе населенных пунктов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39990681"/>
              </p:ext>
            </p:extLst>
          </p:nvPr>
        </p:nvGraphicFramePr>
        <p:xfrm>
          <a:off x="395536" y="1772816"/>
          <a:ext cx="856895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592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992888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4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248472" cy="54006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332656"/>
            <a:ext cx="4391471" cy="5400600"/>
          </a:xfrm>
        </p:spPr>
      </p:pic>
    </p:spTree>
    <p:extLst>
      <p:ext uri="{BB962C8B-B14F-4D97-AF65-F5344CB8AC3E}">
        <p14:creationId xmlns:p14="http://schemas.microsoft.com/office/powerpoint/2010/main" val="429101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496944" cy="6336704"/>
          </a:xfrm>
        </p:spPr>
      </p:pic>
    </p:spTree>
    <p:extLst>
      <p:ext uri="{BB962C8B-B14F-4D97-AF65-F5344CB8AC3E}">
        <p14:creationId xmlns:p14="http://schemas.microsoft.com/office/powerpoint/2010/main" val="10868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76868852"/>
              </p:ext>
            </p:extLst>
          </p:nvPr>
        </p:nvGraphicFramePr>
        <p:xfrm>
          <a:off x="539552" y="420719"/>
          <a:ext cx="8064896" cy="6248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6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26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Населенный пункт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Количество фонарей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601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Им </a:t>
                      </a:r>
                      <a:r>
                        <a:rPr lang="ru-RU" sz="3600" b="1" dirty="0" err="1" smtClean="0"/>
                        <a:t>Мулланура</a:t>
                      </a:r>
                      <a:r>
                        <a:rPr lang="ru-RU" sz="3600" b="1" dirty="0" smtClean="0"/>
                        <a:t> Вахитова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58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8903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Бакча</a:t>
                      </a:r>
                      <a:r>
                        <a:rPr lang="ru-RU" sz="3600" b="1" dirty="0" smtClean="0"/>
                        <a:t>-Сарай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41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2601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Ташевка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25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2601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Ватан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8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5957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Гребени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15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06045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Итого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/>
                        <a:t>147</a:t>
                      </a:r>
                      <a:endParaRPr lang="ru-RU" sz="4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9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1680" y="116632"/>
            <a:ext cx="6511925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Заключение договоров по воде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87675103"/>
              </p:ext>
            </p:extLst>
          </p:nvPr>
        </p:nvGraphicFramePr>
        <p:xfrm>
          <a:off x="395536" y="1628800"/>
          <a:ext cx="8640960" cy="494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4016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Населенный пункт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/>
                        <a:t>Количест</a:t>
                      </a:r>
                      <a:endParaRPr lang="ru-RU" sz="2400" dirty="0" smtClean="0"/>
                    </a:p>
                    <a:p>
                      <a:r>
                        <a:rPr lang="ru-RU" sz="2400" dirty="0" smtClean="0"/>
                        <a:t>во хозяйств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Заключены договора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% </a:t>
                      </a:r>
                      <a:r>
                        <a:rPr lang="ru-RU" sz="2400" dirty="0" err="1" smtClean="0"/>
                        <a:t>охва</a:t>
                      </a:r>
                      <a:endParaRPr lang="ru-RU" sz="2400" dirty="0" smtClean="0"/>
                    </a:p>
                    <a:p>
                      <a:r>
                        <a:rPr lang="ru-RU" sz="2400" dirty="0" smtClean="0"/>
                        <a:t>та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err="1" smtClean="0"/>
                        <a:t>им.М.Вахитова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82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82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err="1" smtClean="0"/>
                        <a:t>Ватан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30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30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err="1" smtClean="0"/>
                        <a:t>Бакча</a:t>
                      </a:r>
                      <a:r>
                        <a:rPr lang="ru-RU" sz="4000" b="1" dirty="0" smtClean="0"/>
                        <a:t>-Сарай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102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102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err="1" smtClean="0"/>
                        <a:t>Ташевка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70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70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4000" b="1" dirty="0" err="1" smtClean="0"/>
                        <a:t>Гребени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-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-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1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Анализ расходования средств </a:t>
            </a:r>
            <a:r>
              <a:rPr lang="ru-RU" dirty="0" err="1" smtClean="0"/>
              <a:t>МУПа</a:t>
            </a:r>
            <a:r>
              <a:rPr lang="ru-RU" dirty="0" smtClean="0"/>
              <a:t> за 2018 год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6438463"/>
              </p:ext>
            </p:extLst>
          </p:nvPr>
        </p:nvGraphicFramePr>
        <p:xfrm>
          <a:off x="251520" y="1844824"/>
          <a:ext cx="8712968" cy="4171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814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7008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04056">
                <a:tc rowSpan="2">
                  <a:txBody>
                    <a:bodyPr/>
                    <a:lstStyle/>
                    <a:p>
                      <a:r>
                        <a:rPr lang="ru-RU" sz="2000" dirty="0" err="1" smtClean="0"/>
                        <a:t>Начисле</a:t>
                      </a:r>
                      <a:endParaRPr lang="ru-RU" sz="2000" dirty="0" smtClean="0"/>
                    </a:p>
                    <a:p>
                      <a:r>
                        <a:rPr lang="ru-RU" sz="2000" dirty="0" smtClean="0"/>
                        <a:t>но</a:t>
                      </a:r>
                      <a:endParaRPr lang="ru-RU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000" dirty="0" smtClean="0"/>
                        <a:t>Поступило оплаты</a:t>
                      </a:r>
                      <a:endParaRPr lang="ru-RU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2000" dirty="0" smtClean="0"/>
                        <a:t>% оплаты</a:t>
                      </a:r>
                      <a:endParaRPr lang="ru-RU" sz="20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Расходы (тыс. руб.)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82296"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Налоги и зарплата</a:t>
                      </a:r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Оплата за эл. энергию</a:t>
                      </a:r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Ремонт и оборудование</a:t>
                      </a:r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Прочие расходы</a:t>
                      </a:r>
                    </a:p>
                    <a:p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Остаток на счету</a:t>
                      </a:r>
                      <a:endParaRPr lang="ru-RU" sz="20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2228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330,1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322,2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97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134,8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63,3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53,6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51,3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19,2</a:t>
                      </a:r>
                      <a:endParaRPr lang="ru-RU" sz="2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27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75" y="188640"/>
            <a:ext cx="6511925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Должники по воде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87446418"/>
              </p:ext>
            </p:extLst>
          </p:nvPr>
        </p:nvGraphicFramePr>
        <p:xfrm>
          <a:off x="251520" y="1124744"/>
          <a:ext cx="8784976" cy="5077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33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1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022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Адрес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сумма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0836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Бакча</a:t>
                      </a:r>
                      <a:r>
                        <a:rPr lang="ru-RU" sz="2800" b="1" dirty="0" smtClean="0"/>
                        <a:t>-Сарай, ул. Дальняя 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1804,49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08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Бакча</a:t>
                      </a:r>
                      <a:r>
                        <a:rPr lang="ru-RU" sz="2800" b="1" dirty="0" smtClean="0"/>
                        <a:t>-Сарай, ул. Лесная 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2132,34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08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Бакча</a:t>
                      </a:r>
                      <a:r>
                        <a:rPr lang="ru-RU" sz="2800" b="1" dirty="0" smtClean="0"/>
                        <a:t>-Сарай, ул. Приволжская 14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1648,48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9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Бакча</a:t>
                      </a:r>
                      <a:r>
                        <a:rPr lang="ru-RU" sz="2800" b="1" dirty="0" smtClean="0"/>
                        <a:t>-Сарай, ул. Центральная 10-1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2098,3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0836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Им.М.Вахитова</a:t>
                      </a:r>
                      <a:r>
                        <a:rPr lang="ru-RU" sz="2800" b="1" dirty="0" smtClean="0"/>
                        <a:t>, ул. Молодежная 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2350,84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945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Им.М.Вахитова</a:t>
                      </a:r>
                      <a:r>
                        <a:rPr lang="ru-RU" sz="2800" b="1" dirty="0" smtClean="0"/>
                        <a:t>, ул. Молодежная 18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2000,71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54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97660492"/>
              </p:ext>
            </p:extLst>
          </p:nvPr>
        </p:nvGraphicFramePr>
        <p:xfrm>
          <a:off x="251520" y="188641"/>
          <a:ext cx="8784976" cy="5955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7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Адрес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Сумма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79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Им.М.Вахитова</a:t>
                      </a:r>
                      <a:r>
                        <a:rPr lang="ru-RU" sz="2800" b="1" dirty="0" smtClean="0"/>
                        <a:t>, </a:t>
                      </a:r>
                      <a:r>
                        <a:rPr lang="ru-RU" sz="2800" b="1" dirty="0" err="1" smtClean="0"/>
                        <a:t>пер.Школьный</a:t>
                      </a:r>
                      <a:r>
                        <a:rPr lang="ru-RU" sz="2800" b="1" dirty="0" smtClean="0"/>
                        <a:t> 1-2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12734,98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04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Им.М.Вахитова</a:t>
                      </a:r>
                      <a:r>
                        <a:rPr lang="ru-RU" sz="2800" b="1" dirty="0" smtClean="0"/>
                        <a:t>, ул. Центральная 33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2430,83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04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Им.М.Вахитова</a:t>
                      </a:r>
                      <a:r>
                        <a:rPr lang="ru-RU" sz="2800" b="1" dirty="0" smtClean="0"/>
                        <a:t>, ул. Центральная 44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9188,53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0423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Ташевка</a:t>
                      </a:r>
                      <a:r>
                        <a:rPr lang="ru-RU" sz="2800" b="1" dirty="0" smtClean="0"/>
                        <a:t>, ул. Рабочая 15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3774,54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30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Ташевка</a:t>
                      </a:r>
                      <a:r>
                        <a:rPr lang="ru-RU" sz="2800" b="1" dirty="0" smtClean="0"/>
                        <a:t>, ул. Рабочая 13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1225,04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74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Ташевка</a:t>
                      </a:r>
                      <a:r>
                        <a:rPr lang="ru-RU" sz="2800" b="1" dirty="0" smtClean="0"/>
                        <a:t>, ул. Тракторная 8А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1342,45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60423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Ташевка</a:t>
                      </a:r>
                      <a:r>
                        <a:rPr lang="ru-RU" sz="2800" b="1" dirty="0" smtClean="0"/>
                        <a:t>, ул. Тракторная 10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1342,45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604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err="1" smtClean="0"/>
                        <a:t>Ташевка</a:t>
                      </a:r>
                      <a:r>
                        <a:rPr lang="ru-RU" sz="2800" b="1" dirty="0" smtClean="0"/>
                        <a:t>, ул. Зеленая 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1010,45</a:t>
                      </a:r>
                      <a:endParaRPr lang="ru-RU" sz="3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1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14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38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8064896" cy="5760640"/>
          </a:xfrm>
        </p:spPr>
      </p:pic>
    </p:spTree>
    <p:extLst>
      <p:ext uri="{BB962C8B-B14F-4D97-AF65-F5344CB8AC3E}">
        <p14:creationId xmlns:p14="http://schemas.microsoft.com/office/powerpoint/2010/main" val="114847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0" name="Rectangle 10"/>
          <p:cNvSpPr>
            <a:spLocks noGrp="1" noChangeArrowheads="1"/>
          </p:cNvSpPr>
          <p:nvPr>
            <p:ph type="title"/>
          </p:nvPr>
        </p:nvSpPr>
        <p:spPr>
          <a:xfrm>
            <a:off x="1547664" y="332656"/>
            <a:ext cx="6512511" cy="11430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4000" dirty="0"/>
              <a:t>Место работы</a:t>
            </a:r>
          </a:p>
        </p:txBody>
      </p:sp>
      <p:graphicFrame>
        <p:nvGraphicFramePr>
          <p:cNvPr id="28675" name="Object 8"/>
          <p:cNvGraphicFramePr>
            <a:graphicFrameLocks noGrp="1" noChangeAspect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24222905"/>
              </p:ext>
            </p:extLst>
          </p:nvPr>
        </p:nvGraphicFramePr>
        <p:xfrm>
          <a:off x="539552" y="836712"/>
          <a:ext cx="8305800" cy="372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Диаграмма" r:id="rId3" imgW="9058275" imgH="4067294" progId="MSGraph.Chart.8">
                  <p:embed followColorScheme="full"/>
                </p:oleObj>
              </mc:Choice>
              <mc:Fallback>
                <p:oleObj name="Диаграмма" r:id="rId3" imgW="9058275" imgH="4067294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836712"/>
                        <a:ext cx="8305800" cy="372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49" name="Group 29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780350409"/>
              </p:ext>
            </p:extLst>
          </p:nvPr>
        </p:nvGraphicFramePr>
        <p:xfrm>
          <a:off x="457200" y="4226500"/>
          <a:ext cx="8229600" cy="1692648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30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территории поселения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территории района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 пределами района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T="45698" marB="456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</a:t>
                      </a:r>
                    </a:p>
                  </a:txBody>
                  <a:tcPr marT="45698" marB="456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15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7920880" cy="6264696"/>
          </a:xfrm>
        </p:spPr>
      </p:pic>
    </p:spTree>
    <p:extLst>
      <p:ext uri="{BB962C8B-B14F-4D97-AF65-F5344CB8AC3E}">
        <p14:creationId xmlns:p14="http://schemas.microsoft.com/office/powerpoint/2010/main" val="22450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640960" cy="79208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Поголовье скота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71199767"/>
              </p:ext>
            </p:extLst>
          </p:nvPr>
        </p:nvGraphicFramePr>
        <p:xfrm>
          <a:off x="251520" y="764704"/>
          <a:ext cx="8784976" cy="612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8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2344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56857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01.01.</a:t>
                      </a:r>
                    </a:p>
                    <a:p>
                      <a:r>
                        <a:rPr lang="ru-RU" sz="2400" b="1" dirty="0" smtClean="0"/>
                        <a:t>2015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01.01.</a:t>
                      </a:r>
                    </a:p>
                    <a:p>
                      <a:r>
                        <a:rPr lang="ru-RU" sz="2400" dirty="0" smtClean="0"/>
                        <a:t>2016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01.01.</a:t>
                      </a:r>
                    </a:p>
                    <a:p>
                      <a:r>
                        <a:rPr lang="ru-RU" sz="2400" dirty="0" smtClean="0"/>
                        <a:t>2017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01.01.</a:t>
                      </a:r>
                    </a:p>
                    <a:p>
                      <a:r>
                        <a:rPr lang="ru-RU" sz="2400" dirty="0" smtClean="0"/>
                        <a:t>2018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01.01.2019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7200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КРС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116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119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114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105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68288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Коро</a:t>
                      </a:r>
                      <a:r>
                        <a:rPr lang="ru-RU" sz="3600" b="1" dirty="0" smtClean="0"/>
                        <a:t>-</a:t>
                      </a:r>
                    </a:p>
                    <a:p>
                      <a:r>
                        <a:rPr lang="ru-RU" sz="3600" b="1" dirty="0" smtClean="0"/>
                        <a:t>вы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45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46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48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47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44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9648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Овцы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107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91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109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108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103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8688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козы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30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47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51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51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60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7728">
                <a:tc>
                  <a:txBody>
                    <a:bodyPr/>
                    <a:lstStyle/>
                    <a:p>
                      <a:r>
                        <a:rPr lang="ru-RU" sz="3600" b="1" dirty="0" smtClean="0"/>
                        <a:t>птица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1043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1050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1309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1173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855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304840">
                <a:tc>
                  <a:txBody>
                    <a:bodyPr/>
                    <a:lstStyle/>
                    <a:p>
                      <a:r>
                        <a:rPr lang="ru-RU" sz="3600" b="1" dirty="0" err="1" smtClean="0"/>
                        <a:t>Пчело</a:t>
                      </a:r>
                      <a:r>
                        <a:rPr lang="ru-RU" sz="3600" b="1" dirty="0" smtClean="0"/>
                        <a:t>-семьи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180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180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180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176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/>
                        <a:t>122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43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332656"/>
            <a:ext cx="7910264" cy="864095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Сравнительный анализ </a:t>
            </a:r>
            <a:br>
              <a:rPr lang="ru-RU" sz="3600" dirty="0" smtClean="0"/>
            </a:br>
            <a:r>
              <a:rPr lang="ru-RU" sz="3600" dirty="0" smtClean="0"/>
              <a:t>поголовья скота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90731750"/>
              </p:ext>
            </p:extLst>
          </p:nvPr>
        </p:nvGraphicFramePr>
        <p:xfrm>
          <a:off x="395536" y="1700808"/>
          <a:ext cx="856895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1209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Рабочие документы\Отчет за 2017 г\фото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88" y="260648"/>
            <a:ext cx="8008324" cy="59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5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352927" cy="6192688"/>
          </a:xfrm>
        </p:spPr>
      </p:pic>
    </p:spTree>
    <p:extLst>
      <p:ext uri="{BB962C8B-B14F-4D97-AF65-F5344CB8AC3E}">
        <p14:creationId xmlns:p14="http://schemas.microsoft.com/office/powerpoint/2010/main" val="408549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20879" cy="72007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Пожарная безопасность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142999" y="1988840"/>
            <a:ext cx="3346704" cy="381642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4644008" y="2204864"/>
            <a:ext cx="3346704" cy="2865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806489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4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:\Рабочие документы\Отчет за 2017 г\Новая папка\20180220_1231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64704"/>
            <a:ext cx="8415893" cy="47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355820979"/>
              </p:ext>
            </p:extLst>
          </p:nvPr>
        </p:nvGraphicFramePr>
        <p:xfrm>
          <a:off x="323528" y="404665"/>
          <a:ext cx="8496940" cy="5461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29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93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3610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Населен</a:t>
                      </a:r>
                    </a:p>
                    <a:p>
                      <a:pPr algn="ctr"/>
                      <a:r>
                        <a:rPr lang="ru-RU" sz="2400" dirty="0" err="1" smtClean="0"/>
                        <a:t>ный</a:t>
                      </a:r>
                      <a:r>
                        <a:rPr lang="ru-RU" sz="2400" baseline="0" dirty="0" smtClean="0"/>
                        <a:t> пункт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План </a:t>
                      </a:r>
                    </a:p>
                    <a:p>
                      <a:pPr algn="ctr"/>
                      <a:r>
                        <a:rPr lang="ru-RU" sz="2400" dirty="0" smtClean="0"/>
                        <a:t>тыс. руб.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Факт </a:t>
                      </a:r>
                      <a:r>
                        <a:rPr lang="ru-RU" sz="2400" dirty="0" err="1" smtClean="0"/>
                        <a:t>тыс.руб</a:t>
                      </a:r>
                      <a:r>
                        <a:rPr lang="ru-RU" sz="2400" dirty="0" smtClean="0"/>
                        <a:t>.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% сбора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Дотации с РТ </a:t>
                      </a:r>
                      <a:r>
                        <a:rPr lang="ru-RU" sz="2400" dirty="0" err="1" smtClean="0"/>
                        <a:t>тыс.руб</a:t>
                      </a:r>
                      <a:r>
                        <a:rPr lang="ru-RU" sz="2400" dirty="0" smtClean="0"/>
                        <a:t>.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0670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Им.М.Ва</a:t>
                      </a:r>
                      <a:r>
                        <a:rPr lang="ru-RU" sz="2800" b="1" dirty="0" smtClean="0"/>
                        <a:t>-</a:t>
                      </a:r>
                    </a:p>
                    <a:p>
                      <a:r>
                        <a:rPr lang="ru-RU" sz="2800" b="1" dirty="0" err="1" smtClean="0"/>
                        <a:t>хитова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52,5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52,5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100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210,0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0670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Бакча</a:t>
                      </a:r>
                      <a:r>
                        <a:rPr lang="ru-RU" sz="2800" b="1" dirty="0" smtClean="0"/>
                        <a:t>-Сарай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51,15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51,15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100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204,6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4189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Ташевка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12,15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13,65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112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54,6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4189">
                <a:tc>
                  <a:txBody>
                    <a:bodyPr/>
                    <a:lstStyle/>
                    <a:p>
                      <a:r>
                        <a:rPr lang="ru-RU" sz="2800" b="1" dirty="0" err="1" smtClean="0"/>
                        <a:t>Ватан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5,7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5,7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100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22,8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94189">
                <a:tc>
                  <a:txBody>
                    <a:bodyPr/>
                    <a:lstStyle/>
                    <a:p>
                      <a:r>
                        <a:rPr lang="ru-RU" sz="2800" b="1" dirty="0" smtClean="0"/>
                        <a:t>Итого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121,5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123,0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101</a:t>
                      </a:r>
                      <a:endParaRPr lang="ru-RU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492,0</a:t>
                      </a:r>
                      <a:endParaRPr lang="ru-RU" sz="4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8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08911" cy="1224135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err="1" smtClean="0"/>
              <a:t>Щебенение</a:t>
            </a:r>
            <a:r>
              <a:rPr lang="ru-RU" sz="3600" dirty="0" smtClean="0"/>
              <a:t> дороги по </a:t>
            </a:r>
            <a:br>
              <a:rPr lang="ru-RU" sz="3600" dirty="0" smtClean="0"/>
            </a:br>
            <a:r>
              <a:rPr lang="ru-RU" sz="3600" dirty="0" smtClean="0"/>
              <a:t>ул. Молодежная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7992888" cy="4895974"/>
          </a:xfrm>
        </p:spPr>
      </p:pic>
    </p:spTree>
    <p:extLst>
      <p:ext uri="{BB962C8B-B14F-4D97-AF65-F5344CB8AC3E}">
        <p14:creationId xmlns:p14="http://schemas.microsoft.com/office/powerpoint/2010/main" val="220490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1853"/>
            <a:ext cx="8280920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280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на начало года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94107489"/>
              </p:ext>
            </p:extLst>
          </p:nvPr>
        </p:nvGraphicFramePr>
        <p:xfrm>
          <a:off x="683568" y="1340768"/>
          <a:ext cx="787253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848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1916832"/>
            <a:ext cx="3346704" cy="1512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2204864"/>
            <a:ext cx="3346704" cy="9361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556792"/>
            <a:ext cx="4247455" cy="4032448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Земляные работы по установке </a:t>
            </a:r>
            <a:r>
              <a:rPr lang="ru-RU" sz="3200" dirty="0" err="1" smtClean="0"/>
              <a:t>ливневок</a:t>
            </a:r>
            <a:r>
              <a:rPr lang="ru-RU" sz="3200" dirty="0" smtClean="0"/>
              <a:t> в д. </a:t>
            </a:r>
            <a:r>
              <a:rPr lang="ru-RU" sz="3200" dirty="0" err="1" smtClean="0"/>
              <a:t>Ватан</a:t>
            </a:r>
            <a:endParaRPr lang="ru-RU" sz="32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180210" cy="4032447"/>
          </a:xfrm>
        </p:spPr>
      </p:pic>
    </p:spTree>
    <p:extLst>
      <p:ext uri="{BB962C8B-B14F-4D97-AF65-F5344CB8AC3E}">
        <p14:creationId xmlns:p14="http://schemas.microsoft.com/office/powerpoint/2010/main" val="71533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1700808"/>
            <a:ext cx="3346704" cy="2880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248472" cy="4536503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 rot="251598" flipV="1">
            <a:off x="4616336" y="2057151"/>
            <a:ext cx="3346704" cy="6956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4176463" cy="4536033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476673"/>
            <a:ext cx="8352927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Установка ламп уличного освещения в с. </a:t>
            </a:r>
            <a:r>
              <a:rPr lang="ru-RU" sz="3200" dirty="0" err="1" smtClean="0"/>
              <a:t>Ташевка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34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V="1">
            <a:off x="1143000" y="2348879"/>
            <a:ext cx="3346704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108202" cy="5184576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 flipV="1">
            <a:off x="4647302" y="1772816"/>
            <a:ext cx="3346704" cy="1440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260648"/>
            <a:ext cx="8064896" cy="43204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Строительство памятника в </a:t>
            </a:r>
            <a:br>
              <a:rPr lang="ru-RU" sz="3200" dirty="0" smtClean="0"/>
            </a:br>
            <a:r>
              <a:rPr lang="ru-RU" sz="3200" dirty="0" smtClean="0"/>
              <a:t>п. </a:t>
            </a:r>
            <a:r>
              <a:rPr lang="ru-RU" sz="3200" dirty="0" err="1" smtClean="0"/>
              <a:t>Бакча</a:t>
            </a:r>
            <a:r>
              <a:rPr lang="ru-RU" sz="3200" dirty="0" smtClean="0"/>
              <a:t>-Сарай</a:t>
            </a:r>
            <a:endParaRPr lang="ru-RU" sz="32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412776"/>
            <a:ext cx="4319463" cy="5184576"/>
          </a:xfrm>
        </p:spPr>
      </p:pic>
    </p:spTree>
    <p:extLst>
      <p:ext uri="{BB962C8B-B14F-4D97-AF65-F5344CB8AC3E}">
        <p14:creationId xmlns:p14="http://schemas.microsoft.com/office/powerpoint/2010/main" val="16203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131"/>
            <a:ext cx="4396234" cy="413594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204864"/>
            <a:ext cx="4485222" cy="4104456"/>
          </a:xfrm>
        </p:spPr>
      </p:pic>
    </p:spTree>
    <p:extLst>
      <p:ext uri="{BB962C8B-B14F-4D97-AF65-F5344CB8AC3E}">
        <p14:creationId xmlns:p14="http://schemas.microsoft.com/office/powerpoint/2010/main" val="319736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166176" cy="640871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02" y="332656"/>
            <a:ext cx="4317186" cy="6336704"/>
          </a:xfrm>
        </p:spPr>
      </p:pic>
    </p:spTree>
    <p:extLst>
      <p:ext uri="{BB962C8B-B14F-4D97-AF65-F5344CB8AC3E}">
        <p14:creationId xmlns:p14="http://schemas.microsoft.com/office/powerpoint/2010/main" val="1637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80919" cy="6264696"/>
          </a:xfrm>
        </p:spPr>
      </p:pic>
    </p:spTree>
    <p:extLst>
      <p:ext uri="{BB962C8B-B14F-4D97-AF65-F5344CB8AC3E}">
        <p14:creationId xmlns:p14="http://schemas.microsoft.com/office/powerpoint/2010/main" val="24839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flipV="1">
            <a:off x="1143000" y="2447176"/>
            <a:ext cx="3346704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5"/>
            <a:ext cx="4180210" cy="3888432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 flipV="1">
            <a:off x="4647302" y="2492896"/>
            <a:ext cx="3346704" cy="50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0938"/>
            <a:ext cx="4248472" cy="3888382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108012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Строительство контейнерных площадок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01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248472" cy="388272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248472" cy="4608512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V="1">
            <a:off x="1907704" y="7461448"/>
            <a:ext cx="6511925" cy="21602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26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136904" cy="112474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Референдум по самообложению граждан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03648" y="2060848"/>
            <a:ext cx="3922768" cy="39604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5" y="1412776"/>
            <a:ext cx="4392487" cy="51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111" y="1412776"/>
            <a:ext cx="3877369" cy="5148572"/>
          </a:xfrm>
        </p:spPr>
      </p:pic>
    </p:spTree>
    <p:extLst>
      <p:ext uri="{BB962C8B-B14F-4D97-AF65-F5344CB8AC3E}">
        <p14:creationId xmlns:p14="http://schemas.microsoft.com/office/powerpoint/2010/main" val="33860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4536504" cy="612068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104456" cy="6192688"/>
          </a:xfrm>
        </p:spPr>
      </p:pic>
    </p:spTree>
    <p:extLst>
      <p:ext uri="{BB962C8B-B14F-4D97-AF65-F5344CB8AC3E}">
        <p14:creationId xmlns:p14="http://schemas.microsoft.com/office/powerpoint/2010/main" val="10134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возрастного состава</a:t>
            </a:r>
            <a:endParaRPr lang="ru-RU" sz="4000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116235"/>
              </p:ext>
            </p:extLst>
          </p:nvPr>
        </p:nvGraphicFramePr>
        <p:xfrm>
          <a:off x="431540" y="896526"/>
          <a:ext cx="8280919" cy="5656829"/>
        </p:xfrm>
        <a:graphic>
          <a:graphicData uri="http://schemas.openxmlformats.org/drawingml/2006/table">
            <a:tbl>
              <a:tblPr/>
              <a:tblGrid>
                <a:gridCol w="38884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55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247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9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650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дошкольного возраста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23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школьного возраста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8728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Трудоспособное население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6267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Пенсионеры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68663046"/>
              </p:ext>
            </p:extLst>
          </p:nvPr>
        </p:nvGraphicFramePr>
        <p:xfrm>
          <a:off x="8438376" y="404664"/>
          <a:ext cx="45719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2577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1"/>
            <a:ext cx="7992887" cy="108011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Виды работ </a:t>
            </a:r>
            <a:br>
              <a:rPr lang="ru-RU" sz="3200" dirty="0" smtClean="0"/>
            </a:br>
            <a:r>
              <a:rPr lang="ru-RU" sz="3200" dirty="0" smtClean="0"/>
              <a:t>по самообложению</a:t>
            </a:r>
            <a:endParaRPr lang="ru-RU" sz="32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50106045"/>
              </p:ext>
            </p:extLst>
          </p:nvPr>
        </p:nvGraphicFramePr>
        <p:xfrm>
          <a:off x="179512" y="1196752"/>
          <a:ext cx="8784976" cy="5429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  <a:gridCol w="5544616"/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Населенный пункт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Виды работ</a:t>
                      </a:r>
                      <a:endParaRPr lang="ru-RU" sz="2800" dirty="0"/>
                    </a:p>
                  </a:txBody>
                  <a:tcPr/>
                </a:tc>
              </a:tr>
              <a:tr h="1099368"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Им </a:t>
                      </a:r>
                      <a:r>
                        <a:rPr lang="ru-RU" sz="3200" b="1" dirty="0" err="1" smtClean="0"/>
                        <a:t>М.Вахитова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Благоустройство родника</a:t>
                      </a:r>
                      <a:endParaRPr lang="ru-RU" sz="3200" b="1" dirty="0"/>
                    </a:p>
                  </a:txBody>
                  <a:tcPr/>
                </a:tc>
              </a:tr>
              <a:tr h="1152128">
                <a:tc>
                  <a:txBody>
                    <a:bodyPr/>
                    <a:lstStyle/>
                    <a:p>
                      <a:r>
                        <a:rPr lang="ru-RU" sz="3200" b="1" dirty="0" err="1" smtClean="0"/>
                        <a:t>Бакча</a:t>
                      </a:r>
                      <a:r>
                        <a:rPr lang="ru-RU" sz="3200" b="1" dirty="0" smtClean="0"/>
                        <a:t>-Сарай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 smtClean="0"/>
                        <a:t>Благоустройство родника</a:t>
                      </a:r>
                      <a:endParaRPr lang="ru-RU" sz="3200" b="1" dirty="0"/>
                    </a:p>
                  </a:txBody>
                  <a:tcPr/>
                </a:tc>
              </a:tr>
              <a:tr h="1116461">
                <a:tc>
                  <a:txBody>
                    <a:bodyPr/>
                    <a:lstStyle/>
                    <a:p>
                      <a:r>
                        <a:rPr lang="ru-RU" sz="3200" b="1" dirty="0" err="1" smtClean="0"/>
                        <a:t>Ташевка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Благоустройства кладбища</a:t>
                      </a:r>
                      <a:endParaRPr lang="ru-RU" sz="3200" b="1" dirty="0"/>
                    </a:p>
                  </a:txBody>
                  <a:tcPr/>
                </a:tc>
              </a:tr>
              <a:tr h="1116461">
                <a:tc>
                  <a:txBody>
                    <a:bodyPr/>
                    <a:lstStyle/>
                    <a:p>
                      <a:r>
                        <a:rPr lang="ru-RU" sz="3200" b="1" dirty="0" err="1" smtClean="0"/>
                        <a:t>Ватан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/>
                        <a:t>Ремонт системы уличного освещения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0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32657"/>
            <a:ext cx="835292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Планируемая сумма сбора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35396972"/>
              </p:ext>
            </p:extLst>
          </p:nvPr>
        </p:nvGraphicFramePr>
        <p:xfrm>
          <a:off x="179512" y="1340768"/>
          <a:ext cx="8784975" cy="4173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62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16224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  Сумма сбора средств самообложения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Планируемая общая сумма сбора средств самообложения от населения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Планируемая сумма средств самообложения из Республиканского бюджета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Планируемая общая сумма сбора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8171"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300</a:t>
                      </a:r>
                      <a:endParaRPr lang="ru-RU" sz="4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</a:rPr>
                        <a:t>118200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</a:rPr>
                        <a:t>472800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tc>
                  <a:txBody>
                    <a:bodyPr/>
                    <a:lstStyle/>
                    <a:p>
                      <a:pPr indent="177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b="1" dirty="0">
                          <a:effectLst/>
                        </a:rPr>
                        <a:t>591000</a:t>
                      </a:r>
                      <a:endParaRPr lang="ru-RU" sz="40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376" marR="68376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39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</a:rPr>
              <a:t>Также на Портале государственных  и муниципальных услуг Республики </a:t>
            </a:r>
            <a:r>
              <a:rPr lang="ru-RU" sz="3600" dirty="0" smtClean="0">
                <a:solidFill>
                  <a:srgbClr val="7030A0"/>
                </a:solidFill>
              </a:rPr>
              <a:t>Татарстан</a:t>
            </a: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(https</a:t>
            </a:r>
            <a:r>
              <a:rPr lang="ru-RU" sz="3600" dirty="0">
                <a:solidFill>
                  <a:srgbClr val="7030A0"/>
                </a:solidFill>
              </a:rPr>
              <a:t>://uslugi.tatarstan.ru/) </a:t>
            </a:r>
            <a:endParaRPr lang="ru-RU" sz="3600" dirty="0" smtClean="0">
              <a:solidFill>
                <a:srgbClr val="7030A0"/>
              </a:solidFill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во </a:t>
            </a:r>
            <a:r>
              <a:rPr lang="ru-RU" sz="3600" dirty="0">
                <a:solidFill>
                  <a:srgbClr val="7030A0"/>
                </a:solidFill>
              </a:rPr>
              <a:t>вкладке </a:t>
            </a:r>
            <a:endParaRPr lang="ru-RU" sz="3600" dirty="0" smtClean="0">
              <a:solidFill>
                <a:srgbClr val="7030A0"/>
              </a:solidFill>
            </a:endParaRPr>
          </a:p>
          <a:p>
            <a:pPr algn="ctr"/>
            <a:r>
              <a:rPr lang="ru-RU" sz="3600" dirty="0" smtClean="0">
                <a:solidFill>
                  <a:srgbClr val="7030A0"/>
                </a:solidFill>
              </a:rPr>
              <a:t>"</a:t>
            </a:r>
            <a:r>
              <a:rPr lang="ru-RU" sz="3600" dirty="0">
                <a:solidFill>
                  <a:srgbClr val="7030A0"/>
                </a:solidFill>
              </a:rPr>
              <a:t>Оплата средств самообложения" есть возможность  оплатить средства самообложения в электронном виде</a:t>
            </a:r>
          </a:p>
        </p:txBody>
      </p:sp>
    </p:spTree>
    <p:extLst>
      <p:ext uri="{BB962C8B-B14F-4D97-AF65-F5344CB8AC3E}">
        <p14:creationId xmlns:p14="http://schemas.microsoft.com/office/powerpoint/2010/main" val="70470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332657"/>
            <a:ext cx="7118176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Ремонт СДК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2204864"/>
            <a:ext cx="3346704" cy="639762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252218" cy="504056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4647302" y="1371282"/>
            <a:ext cx="3346704" cy="5455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052736"/>
            <a:ext cx="4391471" cy="5040560"/>
          </a:xfrm>
        </p:spPr>
      </p:pic>
    </p:spTree>
    <p:extLst>
      <p:ext uri="{BB962C8B-B14F-4D97-AF65-F5344CB8AC3E}">
        <p14:creationId xmlns:p14="http://schemas.microsoft.com/office/powerpoint/2010/main" val="255405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212134" cy="5760640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6672"/>
            <a:ext cx="4176464" cy="5760640"/>
          </a:xfrm>
        </p:spPr>
      </p:pic>
    </p:spTree>
    <p:extLst>
      <p:ext uri="{BB962C8B-B14F-4D97-AF65-F5344CB8AC3E}">
        <p14:creationId xmlns:p14="http://schemas.microsoft.com/office/powerpoint/2010/main" val="40612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176463" cy="5616624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6672"/>
            <a:ext cx="4104456" cy="5544616"/>
          </a:xfrm>
        </p:spPr>
      </p:pic>
    </p:spTree>
    <p:extLst>
      <p:ext uri="{BB962C8B-B14F-4D97-AF65-F5344CB8AC3E}">
        <p14:creationId xmlns:p14="http://schemas.microsoft.com/office/powerpoint/2010/main" val="7244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3816424" cy="5400600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764704"/>
            <a:ext cx="4392487" cy="5400600"/>
          </a:xfrm>
        </p:spPr>
      </p:pic>
    </p:spTree>
    <p:extLst>
      <p:ext uri="{BB962C8B-B14F-4D97-AF65-F5344CB8AC3E}">
        <p14:creationId xmlns:p14="http://schemas.microsoft.com/office/powerpoint/2010/main" val="42890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76464" cy="5826943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664"/>
            <a:ext cx="4032448" cy="5760640"/>
          </a:xfrm>
        </p:spPr>
      </p:pic>
    </p:spTree>
    <p:extLst>
      <p:ext uri="{BB962C8B-B14F-4D97-AF65-F5344CB8AC3E}">
        <p14:creationId xmlns:p14="http://schemas.microsoft.com/office/powerpoint/2010/main" val="30390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V="1">
            <a:off x="1143000" y="1371282"/>
            <a:ext cx="3346704" cy="148165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108202" cy="6120680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 flipV="1">
            <a:off x="4647302" y="1371282"/>
            <a:ext cx="3346704" cy="5455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0648"/>
            <a:ext cx="4248472" cy="612068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3875" y="404665"/>
            <a:ext cx="6511925" cy="28803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4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 flipV="1">
            <a:off x="1143000" y="1371281"/>
            <a:ext cx="3346704" cy="457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 flipV="1">
            <a:off x="4647302" y="1371282"/>
            <a:ext cx="3346704" cy="11350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260649"/>
            <a:ext cx="8424935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err="1" smtClean="0"/>
              <a:t>Щебенение</a:t>
            </a:r>
            <a:r>
              <a:rPr lang="ru-RU" sz="3200" dirty="0" smtClean="0"/>
              <a:t> дороги в п. </a:t>
            </a:r>
            <a:r>
              <a:rPr lang="ru-RU" sz="3200" dirty="0" err="1" smtClean="0"/>
              <a:t>Бакча</a:t>
            </a:r>
            <a:r>
              <a:rPr lang="ru-RU" sz="3200" dirty="0" smtClean="0"/>
              <a:t>-Сарай</a:t>
            </a:r>
            <a:endParaRPr lang="ru-RU" sz="32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8496944" cy="5472608"/>
          </a:xfrm>
        </p:spPr>
      </p:pic>
    </p:spTree>
    <p:extLst>
      <p:ext uri="{BB962C8B-B14F-4D97-AF65-F5344CB8AC3E}">
        <p14:creationId xmlns:p14="http://schemas.microsoft.com/office/powerpoint/2010/main" val="399218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Бюджет 2018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91531994"/>
              </p:ext>
            </p:extLst>
          </p:nvPr>
        </p:nvGraphicFramePr>
        <p:xfrm>
          <a:off x="323528" y="1052736"/>
          <a:ext cx="8661648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70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496944" cy="6048672"/>
          </a:xfrm>
        </p:spPr>
      </p:pic>
    </p:spTree>
    <p:extLst>
      <p:ext uri="{BB962C8B-B14F-4D97-AF65-F5344CB8AC3E}">
        <p14:creationId xmlns:p14="http://schemas.microsoft.com/office/powerpoint/2010/main" val="41832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064895" cy="6192688"/>
          </a:xfrm>
        </p:spPr>
        <p:txBody>
          <a:bodyPr/>
          <a:lstStyle/>
          <a:p>
            <a:pPr marL="0" indent="0" algn="l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Обращение граждан</a:t>
            </a:r>
            <a:br>
              <a:rPr lang="ru-RU" sz="4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Поступило 21 обращений граждан: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через интернет приемную – 3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через народный контроль – 3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об очистке дорог от снега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-об электроснабжении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 спорах по земле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 бродячих собаках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 водоснабжении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о выделении земельного  участка для строительства памятника в с.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Ташевка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9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74846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95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9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4165922" cy="5688632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04664"/>
            <a:ext cx="4392488" cy="5688632"/>
          </a:xfrm>
        </p:spPr>
      </p:pic>
    </p:spTree>
    <p:extLst>
      <p:ext uri="{BB962C8B-B14F-4D97-AF65-F5344CB8AC3E}">
        <p14:creationId xmlns:p14="http://schemas.microsoft.com/office/powerpoint/2010/main" val="426080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548680"/>
            <a:ext cx="4319463" cy="554461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093914" cy="5616624"/>
          </a:xfrm>
        </p:spPr>
      </p:pic>
    </p:spTree>
    <p:extLst>
      <p:ext uri="{BB962C8B-B14F-4D97-AF65-F5344CB8AC3E}">
        <p14:creationId xmlns:p14="http://schemas.microsoft.com/office/powerpoint/2010/main" val="191117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44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7"/>
            <a:ext cx="82089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Сходы граждан</a:t>
            </a:r>
            <a:endParaRPr lang="ru-RU" sz="40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214438"/>
            <a:ext cx="4175447" cy="480685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4021906" cy="4824536"/>
          </a:xfrm>
        </p:spPr>
      </p:pic>
    </p:spTree>
    <p:extLst>
      <p:ext uri="{BB962C8B-B14F-4D97-AF65-F5344CB8AC3E}">
        <p14:creationId xmlns:p14="http://schemas.microsoft.com/office/powerpoint/2010/main" val="10812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4104456" cy="495810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692696"/>
            <a:ext cx="4319463" cy="4968552"/>
          </a:xfrm>
        </p:spPr>
      </p:pic>
    </p:spTree>
    <p:extLst>
      <p:ext uri="{BB962C8B-B14F-4D97-AF65-F5344CB8AC3E}">
        <p14:creationId xmlns:p14="http://schemas.microsoft.com/office/powerpoint/2010/main" val="321739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"/>
            <a:ext cx="8352927" cy="1124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/>
              <a:t>На прошлогоднем сходе </a:t>
            </a:r>
            <a:br>
              <a:rPr lang="ru-RU" sz="3200" dirty="0" smtClean="0"/>
            </a:br>
            <a:r>
              <a:rPr lang="ru-RU" sz="3200" dirty="0" smtClean="0"/>
              <a:t>ставились вопросы: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5"/>
            <a:ext cx="8640960" cy="5544615"/>
          </a:xfrm>
        </p:spPr>
        <p:txBody>
          <a:bodyPr/>
          <a:lstStyle/>
          <a:p>
            <a:pPr marL="46037" indent="0" algn="just">
              <a:buNone/>
            </a:pPr>
            <a:r>
              <a:rPr lang="ru-RU" sz="2400" dirty="0" smtClean="0"/>
              <a:t>- Через причал </a:t>
            </a:r>
            <a:r>
              <a:rPr lang="ru-RU" sz="2400" dirty="0" err="1" smtClean="0"/>
              <a:t>Матюшинского</a:t>
            </a:r>
            <a:r>
              <a:rPr lang="ru-RU" sz="2400" dirty="0" smtClean="0"/>
              <a:t> карьера в летний сезон круглосуточно вывозится речной песок многотонными машинами по дорогам общего пользования в результате чего ломают дорогу, а также не производят полив дорог при вывозе и вся пыль летит в наш поселок </a:t>
            </a:r>
          </a:p>
          <a:p>
            <a:pPr marL="46037" indent="0" algn="just">
              <a:buNone/>
            </a:pPr>
            <a:r>
              <a:rPr lang="ru-RU" sz="2400" dirty="0" smtClean="0"/>
              <a:t>Проводились беседы с руководством карьера. Дороги поливали, ремонт дороги проводили. </a:t>
            </a:r>
          </a:p>
          <a:p>
            <a:pPr marL="46037" indent="0" algn="just">
              <a:buNone/>
            </a:pPr>
            <a:r>
              <a:rPr lang="ru-RU" sz="2400" dirty="0" smtClean="0"/>
              <a:t>- О ремонте асфальтированных дорог внутри населенного пункта </a:t>
            </a:r>
            <a:r>
              <a:rPr lang="ru-RU" sz="2400" dirty="0" err="1" smtClean="0"/>
              <a:t>Бакча</a:t>
            </a:r>
            <a:r>
              <a:rPr lang="ru-RU" sz="2400" dirty="0" smtClean="0"/>
              <a:t>-Сарай </a:t>
            </a:r>
          </a:p>
          <a:p>
            <a:pPr marL="46037" indent="0" algn="just">
              <a:buNone/>
            </a:pPr>
            <a:r>
              <a:rPr lang="ru-RU" sz="2400" dirty="0" smtClean="0"/>
              <a:t>Вопрос не решен. По мере возможности будем проводить работы по ремонту дорог. </a:t>
            </a:r>
          </a:p>
          <a:p>
            <a:pPr marL="46037" indent="0" algn="just">
              <a:buNone/>
            </a:pPr>
            <a:r>
              <a:rPr lang="ru-RU" sz="2400" dirty="0" smtClean="0"/>
              <a:t>- Нет фельдшера в </a:t>
            </a:r>
            <a:r>
              <a:rPr lang="ru-RU" sz="2400" dirty="0" err="1" smtClean="0"/>
              <a:t>Вахитовском</a:t>
            </a:r>
            <a:r>
              <a:rPr lang="ru-RU" sz="2400" dirty="0" smtClean="0"/>
              <a:t> ФАП. </a:t>
            </a:r>
          </a:p>
          <a:p>
            <a:pPr marL="46037" indent="0" algn="just">
              <a:buNone/>
            </a:pPr>
            <a:r>
              <a:rPr lang="ru-RU" sz="2400" dirty="0" smtClean="0"/>
              <a:t>Фельдшер из </a:t>
            </a:r>
            <a:r>
              <a:rPr lang="ru-RU" sz="2400" dirty="0" err="1" smtClean="0"/>
              <a:t>Ташевки</a:t>
            </a:r>
            <a:r>
              <a:rPr lang="ru-RU" sz="2400" dirty="0" smtClean="0"/>
              <a:t> Байрамова </a:t>
            </a:r>
            <a:r>
              <a:rPr lang="ru-RU" sz="2400" dirty="0" err="1" smtClean="0"/>
              <a:t>Рузалия</a:t>
            </a:r>
            <a:r>
              <a:rPr lang="ru-RU" sz="2400" dirty="0" smtClean="0"/>
              <a:t> </a:t>
            </a:r>
            <a:r>
              <a:rPr lang="ru-RU" sz="2400" dirty="0" err="1" smtClean="0"/>
              <a:t>Гайнелзяновна</a:t>
            </a:r>
            <a:r>
              <a:rPr lang="ru-RU" sz="2400" dirty="0" smtClean="0"/>
              <a:t> принимает 3 раза в неделю в </a:t>
            </a:r>
            <a:r>
              <a:rPr lang="ru-RU" sz="2400" dirty="0" err="1" smtClean="0"/>
              <a:t>Вахитовском</a:t>
            </a:r>
            <a:r>
              <a:rPr lang="ru-RU" sz="2400" dirty="0" smtClean="0"/>
              <a:t> ФАП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2820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Динамика доходов сельского поселения</a:t>
            </a:r>
            <a:endParaRPr lang="ru-RU" sz="3600" dirty="0"/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134987451"/>
              </p:ext>
            </p:extLst>
          </p:nvPr>
        </p:nvGraphicFramePr>
        <p:xfrm>
          <a:off x="457200" y="1600200"/>
          <a:ext cx="8507288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632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520037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/>
              <a:t>Заседания Совета 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352928" cy="5328592"/>
          </a:xfrm>
        </p:spPr>
      </p:pic>
    </p:spTree>
    <p:extLst>
      <p:ext uri="{BB962C8B-B14F-4D97-AF65-F5344CB8AC3E}">
        <p14:creationId xmlns:p14="http://schemas.microsoft.com/office/powerpoint/2010/main" val="164132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645152" y="2204864"/>
            <a:ext cx="3346704" cy="200137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416824" cy="6120680"/>
          </a:xfrm>
        </p:spPr>
      </p:pic>
    </p:spTree>
    <p:extLst>
      <p:ext uri="{BB962C8B-B14F-4D97-AF65-F5344CB8AC3E}">
        <p14:creationId xmlns:p14="http://schemas.microsoft.com/office/powerpoint/2010/main" val="312737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064896" cy="6264696"/>
          </a:xfrm>
        </p:spPr>
      </p:pic>
    </p:spTree>
    <p:extLst>
      <p:ext uri="{BB962C8B-B14F-4D97-AF65-F5344CB8AC3E}">
        <p14:creationId xmlns:p14="http://schemas.microsoft.com/office/powerpoint/2010/main" val="228902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192688"/>
          </a:xfrm>
        </p:spPr>
      </p:pic>
    </p:spTree>
    <p:extLst>
      <p:ext uri="{BB962C8B-B14F-4D97-AF65-F5344CB8AC3E}">
        <p14:creationId xmlns:p14="http://schemas.microsoft.com/office/powerpoint/2010/main" val="20171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3"/>
            <a:ext cx="7920879" cy="1296143"/>
          </a:xfrm>
        </p:spPr>
        <p:txBody>
          <a:bodyPr/>
          <a:lstStyle/>
          <a:p>
            <a:pPr marL="0" indent="0" algn="ctr">
              <a:buNone/>
            </a:pPr>
            <a:r>
              <a:rPr lang="ru-RU" sz="7200" dirty="0" smtClean="0"/>
              <a:t>Планируемые</a:t>
            </a:r>
            <a:r>
              <a:rPr lang="ru-RU" sz="3600" dirty="0" smtClean="0"/>
              <a:t> </a:t>
            </a:r>
            <a:r>
              <a:rPr lang="ru-RU" sz="7200" dirty="0" smtClean="0"/>
              <a:t>работы сельского поселения на 2019 год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418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2493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</a:rPr>
              <a:t>Решить вопрос с покупкой и установкой новой водонапорной башни в </a:t>
            </a:r>
            <a:r>
              <a:rPr lang="ru-RU" sz="2400" dirty="0" err="1" smtClean="0">
                <a:solidFill>
                  <a:srgbClr val="7030A0"/>
                </a:solidFill>
              </a:rPr>
              <a:t>Бакча</a:t>
            </a:r>
            <a:r>
              <a:rPr lang="ru-RU" sz="2400" dirty="0" smtClean="0">
                <a:solidFill>
                  <a:srgbClr val="7030A0"/>
                </a:solidFill>
              </a:rPr>
              <a:t>-Сарай; 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</a:rPr>
              <a:t>Продолжить работы по формированию парковой зоны у памятника в п. </a:t>
            </a:r>
            <a:r>
              <a:rPr lang="ru-RU" sz="2400" dirty="0" err="1" smtClean="0">
                <a:solidFill>
                  <a:srgbClr val="7030A0"/>
                </a:solidFill>
              </a:rPr>
              <a:t>Бакча</a:t>
            </a:r>
            <a:r>
              <a:rPr lang="ru-RU" sz="2400" dirty="0" smtClean="0">
                <a:solidFill>
                  <a:srgbClr val="7030A0"/>
                </a:solidFill>
              </a:rPr>
              <a:t>-Сарай; 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</a:rPr>
              <a:t>Продолжить работы по приведению в нормативное состояние и оптимизации систем водоснабжения и лицензированию данного вида услуг;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</a:rPr>
              <a:t>100% сбор средств самообложения до 1 апреля и выполнение поставленных задач в летний сезон;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</a:rPr>
              <a:t>Оформление щита учета в д. </a:t>
            </a:r>
            <a:r>
              <a:rPr lang="ru-RU" sz="2400" dirty="0" err="1" smtClean="0">
                <a:solidFill>
                  <a:srgbClr val="7030A0"/>
                </a:solidFill>
              </a:rPr>
              <a:t>Ватан</a:t>
            </a:r>
            <a:r>
              <a:rPr lang="ru-RU" sz="2400" dirty="0" smtClean="0">
                <a:solidFill>
                  <a:srgbClr val="7030A0"/>
                </a:solidFill>
              </a:rPr>
              <a:t> уличного освещения; 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</a:rPr>
              <a:t>Установка вывески населенного пункта </a:t>
            </a:r>
            <a:r>
              <a:rPr lang="ru-RU" sz="2400" dirty="0" err="1" smtClean="0">
                <a:solidFill>
                  <a:srgbClr val="7030A0"/>
                </a:solidFill>
              </a:rPr>
              <a:t>Бакча</a:t>
            </a:r>
            <a:r>
              <a:rPr lang="ru-RU" sz="2400" dirty="0" smtClean="0">
                <a:solidFill>
                  <a:srgbClr val="7030A0"/>
                </a:solidFill>
              </a:rPr>
              <a:t>-Сарай; 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rgbClr val="7030A0"/>
                </a:solidFill>
              </a:rPr>
              <a:t>Замена ограждения административного здания Исполкома и СДК.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45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352928" cy="6120680"/>
          </a:xfrm>
        </p:spPr>
      </p:pic>
    </p:spTree>
    <p:extLst>
      <p:ext uri="{BB962C8B-B14F-4D97-AF65-F5344CB8AC3E}">
        <p14:creationId xmlns:p14="http://schemas.microsoft.com/office/powerpoint/2010/main" val="37800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96944" cy="6408712"/>
          </a:xfrm>
        </p:spPr>
      </p:pic>
    </p:spTree>
    <p:extLst>
      <p:ext uri="{BB962C8B-B14F-4D97-AF65-F5344CB8AC3E}">
        <p14:creationId xmlns:p14="http://schemas.microsoft.com/office/powerpoint/2010/main" val="40502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336704"/>
          </a:xfrm>
        </p:spPr>
      </p:pic>
    </p:spTree>
    <p:extLst>
      <p:ext uri="{BB962C8B-B14F-4D97-AF65-F5344CB8AC3E}">
        <p14:creationId xmlns:p14="http://schemas.microsoft.com/office/powerpoint/2010/main" val="34098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7" y="332656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8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6067</TotalTime>
  <Words>1009</Words>
  <Application>Microsoft Office PowerPoint</Application>
  <PresentationFormat>Экран (4:3)</PresentationFormat>
  <Paragraphs>410</Paragraphs>
  <Slides>100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100</vt:i4>
      </vt:variant>
    </vt:vector>
  </HeadingPairs>
  <TitlesOfParts>
    <vt:vector size="102" baseType="lpstr">
      <vt:lpstr>Воздушный поток</vt:lpstr>
      <vt:lpstr>Диаграмма</vt:lpstr>
      <vt:lpstr>Презентация PowerPoint</vt:lpstr>
      <vt:lpstr>Презентация PowerPoint</vt:lpstr>
      <vt:lpstr>Презентация PowerPoint</vt:lpstr>
      <vt:lpstr>Численность населения в разрезе населенных пунктов</vt:lpstr>
      <vt:lpstr>Место работы</vt:lpstr>
      <vt:lpstr>Презентация PowerPoint</vt:lpstr>
      <vt:lpstr>Презентация PowerPoint</vt:lpstr>
      <vt:lpstr>Бюджет 2018</vt:lpstr>
      <vt:lpstr>Динамика доходов сельского поселения</vt:lpstr>
      <vt:lpstr>Динамика расходов сельского поселения</vt:lpstr>
      <vt:lpstr>Собственные доходы и дотации  за три года</vt:lpstr>
      <vt:lpstr>Плановые доходы за 2018 год</vt:lpstr>
      <vt:lpstr>Долги по налогам на 01.12.2018 года</vt:lpstr>
      <vt:lpstr>Основные виды расходов</vt:lpstr>
      <vt:lpstr>Бюджет на 2019 год</vt:lpstr>
      <vt:lpstr>Плановые доходы на 2019 год</vt:lpstr>
      <vt:lpstr>Благоустройство</vt:lpstr>
      <vt:lpstr>Побелка столбов</vt:lpstr>
      <vt:lpstr>Презентация PowerPoint</vt:lpstr>
      <vt:lpstr>Презентация PowerPoint</vt:lpstr>
      <vt:lpstr>Очистка дорог от снега</vt:lpstr>
      <vt:lpstr>Презентация PowerPoint</vt:lpstr>
      <vt:lpstr>Субботники на территории мечети и кладбища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День посадки леса</vt:lpstr>
      <vt:lpstr>Презентация PowerPoint</vt:lpstr>
      <vt:lpstr>Акция «Чистый берег»</vt:lpstr>
      <vt:lpstr>Презентация PowerPoint</vt:lpstr>
      <vt:lpstr>Доставка щебня</vt:lpstr>
      <vt:lpstr>Ликвидация свалок</vt:lpstr>
      <vt:lpstr>Презентация PowerPoint</vt:lpstr>
      <vt:lpstr>Презентация PowerPoint</vt:lpstr>
      <vt:lpstr>Самые большие долги по ТБО</vt:lpstr>
      <vt:lpstr>Уличное освещение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 договоров по воде</vt:lpstr>
      <vt:lpstr>Анализ расходования средств МУПа за 2018 год</vt:lpstr>
      <vt:lpstr>Должники по воде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Поголовье скота </vt:lpstr>
      <vt:lpstr>Сравнительный анализ  поголовья скота</vt:lpstr>
      <vt:lpstr>Презентация PowerPoint</vt:lpstr>
      <vt:lpstr>Презентация PowerPoint</vt:lpstr>
      <vt:lpstr>Пожарная безопасность</vt:lpstr>
      <vt:lpstr>Презентация PowerPoint</vt:lpstr>
      <vt:lpstr>Презентация PowerPoint</vt:lpstr>
      <vt:lpstr>Щебенение дороги по  ул. Молодежная</vt:lpstr>
      <vt:lpstr>Презентация PowerPoint</vt:lpstr>
      <vt:lpstr>Земляные работы по установке ливневок в д. Ватан</vt:lpstr>
      <vt:lpstr>Установка ламп уличного освещения в с. Ташевка</vt:lpstr>
      <vt:lpstr>Строительство памятника в  п. Бакча-Сарай</vt:lpstr>
      <vt:lpstr>Презентация PowerPoint</vt:lpstr>
      <vt:lpstr>Презентация PowerPoint</vt:lpstr>
      <vt:lpstr>Презентация PowerPoint</vt:lpstr>
      <vt:lpstr>Строительство контейнерных площадок</vt:lpstr>
      <vt:lpstr>Презентация PowerPoint</vt:lpstr>
      <vt:lpstr>Референдум по самообложению граждан</vt:lpstr>
      <vt:lpstr>Презентация PowerPoint</vt:lpstr>
      <vt:lpstr>Виды работ  по самообложению</vt:lpstr>
      <vt:lpstr>Планируемая сумма сбора</vt:lpstr>
      <vt:lpstr>Презентация PowerPoint</vt:lpstr>
      <vt:lpstr>Ремонт СДК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Щебенение дороги в п. Бакча-Сарай</vt:lpstr>
      <vt:lpstr>Презентация PowerPoint</vt:lpstr>
      <vt:lpstr>Обращение граждан Поступило 21 обращений граждан: через интернет приемную – 3  через народный контроль – 3  - об очистке дорог от снега -об электроснабжении - о спорах по земле - о бродячих собаках - о водоснабжении - о выделении земельного  участка для строительства памятника в с. Ташевка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Сходы граждан</vt:lpstr>
      <vt:lpstr>Презентация PowerPoint</vt:lpstr>
      <vt:lpstr>На прошлогоднем сходе  ставились вопросы:</vt:lpstr>
      <vt:lpstr>Заседания Совета </vt:lpstr>
      <vt:lpstr>Презентация PowerPoint</vt:lpstr>
      <vt:lpstr>Презентация PowerPoint</vt:lpstr>
      <vt:lpstr>Презентация PowerPoint</vt:lpstr>
      <vt:lpstr>Планируемые работы сельского поселения на 2019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Vahitovo</dc:creator>
  <cp:lastModifiedBy>Vahitovo</cp:lastModifiedBy>
  <cp:revision>421</cp:revision>
  <dcterms:modified xsi:type="dcterms:W3CDTF">2019-01-28T09:01:26Z</dcterms:modified>
</cp:coreProperties>
</file>