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4" r:id="rId1"/>
  </p:sldMasterIdLst>
  <p:sldIdLst>
    <p:sldId id="256" r:id="rId2"/>
    <p:sldId id="257" r:id="rId3"/>
    <p:sldId id="329" r:id="rId4"/>
    <p:sldId id="258" r:id="rId5"/>
    <p:sldId id="259" r:id="rId6"/>
    <p:sldId id="330" r:id="rId7"/>
    <p:sldId id="260" r:id="rId8"/>
    <p:sldId id="261" r:id="rId9"/>
    <p:sldId id="331" r:id="rId10"/>
    <p:sldId id="262" r:id="rId11"/>
    <p:sldId id="263" r:id="rId12"/>
    <p:sldId id="289" r:id="rId13"/>
    <p:sldId id="264" r:id="rId14"/>
    <p:sldId id="265" r:id="rId15"/>
    <p:sldId id="266" r:id="rId16"/>
    <p:sldId id="290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267" r:id="rId28"/>
    <p:sldId id="293" r:id="rId29"/>
    <p:sldId id="274" r:id="rId30"/>
    <p:sldId id="269" r:id="rId31"/>
    <p:sldId id="270" r:id="rId32"/>
    <p:sldId id="271" r:id="rId33"/>
    <p:sldId id="276" r:id="rId34"/>
    <p:sldId id="304" r:id="rId35"/>
    <p:sldId id="321" r:id="rId36"/>
    <p:sldId id="305" r:id="rId37"/>
    <p:sldId id="332" r:id="rId38"/>
    <p:sldId id="307" r:id="rId39"/>
    <p:sldId id="308" r:id="rId40"/>
    <p:sldId id="277" r:id="rId41"/>
    <p:sldId id="282" r:id="rId42"/>
    <p:sldId id="285" r:id="rId43"/>
    <p:sldId id="309" r:id="rId44"/>
    <p:sldId id="310" r:id="rId45"/>
    <p:sldId id="311" r:id="rId46"/>
    <p:sldId id="313" r:id="rId47"/>
    <p:sldId id="314" r:id="rId48"/>
    <p:sldId id="315" r:id="rId49"/>
    <p:sldId id="272" r:id="rId50"/>
    <p:sldId id="316" r:id="rId51"/>
    <p:sldId id="318" r:id="rId52"/>
    <p:sldId id="319" r:id="rId53"/>
    <p:sldId id="320" r:id="rId54"/>
    <p:sldId id="322" r:id="rId55"/>
    <p:sldId id="323" r:id="rId56"/>
    <p:sldId id="324" r:id="rId57"/>
    <p:sldId id="325" r:id="rId58"/>
    <p:sldId id="326" r:id="rId59"/>
    <p:sldId id="279" r:id="rId60"/>
    <p:sldId id="280" r:id="rId61"/>
    <p:sldId id="281" r:id="rId62"/>
    <p:sldId id="283" r:id="rId63"/>
    <p:sldId id="284" r:id="rId64"/>
    <p:sldId id="327" r:id="rId65"/>
    <p:sldId id="328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29658792650919"/>
          <c:y val="3.8647337649367675E-2"/>
          <c:w val="0.81519603018372699"/>
          <c:h val="0.800933566969445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жителей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29-41EF-AAC5-9D14B3ADAA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жителей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29-41EF-AAC5-9D14B3ADAA9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жителей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29-41EF-AAC5-9D14B3ADAA9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жителей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29-41EF-AAC5-9D14B3ADAA9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092070048"/>
        <c:axId val="2092070464"/>
      </c:barChart>
      <c:catAx>
        <c:axId val="2092070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92070464"/>
        <c:crosses val="autoZero"/>
        <c:auto val="0"/>
        <c:lblAlgn val="ctr"/>
        <c:lblOffset val="100"/>
        <c:noMultiLvlLbl val="0"/>
      </c:catAx>
      <c:valAx>
        <c:axId val="2092070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2070048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2600" baseline="0" dirty="0">
                <a:solidFill>
                  <a:schemeClr val="bg1"/>
                </a:solidFill>
              </a:rPr>
              <a:t>Количество обучаемых детей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Школа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</c:v>
                </c:pt>
                <c:pt idx="1">
                  <c:v>28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6D-46E8-A00E-412C1F1E36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Садик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</c:v>
                </c:pt>
                <c:pt idx="1">
                  <c:v>20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6D-46E8-A00E-412C1F1E3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5194080"/>
        <c:axId val="225196992"/>
      </c:barChart>
      <c:catAx>
        <c:axId val="22519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196992"/>
        <c:crosses val="autoZero"/>
        <c:auto val="1"/>
        <c:lblAlgn val="ctr"/>
        <c:lblOffset val="100"/>
        <c:noMultiLvlLbl val="0"/>
      </c:catAx>
      <c:valAx>
        <c:axId val="22519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19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Налоговые доходы СП</a:t>
            </a:r>
            <a:endParaRPr lang="ru-RU" sz="3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налог на имущество физ.лиц</c:v>
                </c:pt>
                <c:pt idx="2">
                  <c:v>земельный налог с организаций и физ.лиц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1248</c:v>
                </c:pt>
                <c:pt idx="1">
                  <c:v>453.1</c:v>
                </c:pt>
                <c:pt idx="2">
                  <c:v>7752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9BF2-4B2A-AAA0-146AF05D88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налог на имущество физ.лиц</c:v>
                </c:pt>
                <c:pt idx="2">
                  <c:v>земельный налог с организаций и физ.лиц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820.8</c:v>
                </c:pt>
                <c:pt idx="1">
                  <c:v>503.4</c:v>
                </c:pt>
                <c:pt idx="2">
                  <c:v>4766.8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9BF2-4B2A-AAA0-146AF05D8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9850288"/>
        <c:axId val="339863600"/>
        <c:axId val="0"/>
      </c:bar3DChart>
      <c:catAx>
        <c:axId val="33985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9863600"/>
        <c:crosses val="autoZero"/>
        <c:auto val="0"/>
        <c:lblAlgn val="ctr"/>
        <c:lblOffset val="100"/>
        <c:noMultiLvlLbl val="0"/>
      </c:catAx>
      <c:valAx>
        <c:axId val="33986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985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871826236759614E-2"/>
          <c:y val="0.83338850259909414"/>
          <c:w val="0.10602892252302233"/>
          <c:h val="0.148055735911571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01-400F-A607-AD09B6FA256A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401-400F-A607-AD09B6FA256A}"/>
              </c:ext>
            </c:extLst>
          </c:dPt>
          <c:dLbls>
            <c:dLbl>
              <c:idx val="0"/>
              <c:layout>
                <c:manualLayout>
                  <c:x val="5.639457265869588E-2"/>
                  <c:y val="6.521050193803172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000" b="0" i="0" u="none" strike="noStrike" kern="1200" baseline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DD1F5070-4771-4C3B-9873-0DB00BEB26BD}" type="CATEGORYNAME">
                      <a:rPr lang="ru-RU" smtClean="0"/>
                      <a:pPr>
                        <a:defRPr sz="3000">
                          <a:solidFill>
                            <a:schemeClr val="bg1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 smtClean="0"/>
                      <a:t> - </a:t>
                    </a:r>
                    <a:fld id="{2B6FD2B2-294C-4058-B577-C8C7DB787FF6}" type="VALUE">
                      <a:rPr lang="ru-RU" baseline="0"/>
                      <a:pPr>
                        <a:defRPr sz="3000"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 baseline="0" dirty="0" smtClean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000" b="0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26461674552417"/>
                      <c:h val="0.233931888544891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401-400F-A607-AD09B6FA256A}"/>
                </c:ext>
              </c:extLst>
            </c:dLbl>
            <c:dLbl>
              <c:idx val="1"/>
              <c:layout>
                <c:manualLayout>
                  <c:x val="-2.8390706740655858E-2"/>
                  <c:y val="-0.1463822594931051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000" b="0" i="0" u="none" strike="noStrike" kern="1200" baseline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C6AEB747-AEFE-49DC-8250-612E92E2AA53}" type="CATEGORYNAME">
                      <a:rPr lang="ru-RU" smtClean="0"/>
                      <a:pPr>
                        <a:defRPr sz="3000">
                          <a:solidFill>
                            <a:schemeClr val="bg1"/>
                          </a:solidFill>
                        </a:defRPr>
                      </a:pPr>
                      <a:t>[ИМЯ КАТЕГОРИИ]</a:t>
                    </a:fld>
                    <a:r>
                      <a:rPr lang="ru-RU" smtClean="0"/>
                      <a:t> -</a:t>
                    </a:r>
                    <a:r>
                      <a:rPr lang="ru-RU" baseline="0" smtClean="0"/>
                      <a:t> </a:t>
                    </a:r>
                    <a:fld id="{97E2A2E8-E9AC-4744-9EA0-70525A06ADA0}" type="VALUE">
                      <a:rPr lang="ru-RU" baseline="0"/>
                      <a:pPr>
                        <a:defRPr sz="3000"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 baseline="0" smtClean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000" b="0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48853072990131"/>
                      <c:h val="0.233931888544891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401-400F-A607-AD09B6FA256A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052F61"/>
                </a:solidFill>
                <a:round/>
              </a:ln>
              <a:effectLst>
                <a:outerShdw blurRad="50800" dist="38100" dir="2700000" algn="tl" rotWithShape="0">
                  <a:srgbClr val="052F61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3000" b="0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остальные налоги</c:v>
                </c:pt>
                <c:pt idx="1">
                  <c:v>земельный налог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0.22</c:v>
                </c:pt>
                <c:pt idx="1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01-400F-A607-AD09B6FA256A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финансирования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B81-40B6-9393-418D91AD6D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B81-40B6-9393-418D91AD6D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B81-40B6-9393-418D91AD6D2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B81-40B6-9393-418D91AD6D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самообложение</c:v>
                </c:pt>
                <c:pt idx="1">
                  <c:v>Бюджет СП</c:v>
                </c:pt>
                <c:pt idx="2">
                  <c:v>Бюджет РТ</c:v>
                </c:pt>
                <c:pt idx="3">
                  <c:v>Спонсорская помощь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3.3000000000000002E-2</c:v>
                </c:pt>
                <c:pt idx="1">
                  <c:v>0.36890000000000001</c:v>
                </c:pt>
                <c:pt idx="2">
                  <c:v>0.4153</c:v>
                </c:pt>
                <c:pt idx="3">
                  <c:v>0.182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B81-40B6-9393-418D91AD6D2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000" baseline="0" dirty="0" smtClean="0">
                <a:solidFill>
                  <a:schemeClr val="bg1"/>
                </a:solidFill>
              </a:rPr>
              <a:t>Затраты на ликвидацию свалок в </a:t>
            </a:r>
          </a:p>
          <a:p>
            <a:pPr>
              <a:defRPr/>
            </a:pPr>
            <a:r>
              <a:rPr lang="ru-RU" sz="2000" baseline="0" dirty="0" smtClean="0">
                <a:solidFill>
                  <a:schemeClr val="bg1"/>
                </a:solidFill>
              </a:rPr>
              <a:t>тыс. </a:t>
            </a:r>
            <a:r>
              <a:rPr lang="ru-RU" sz="2000" baseline="0" dirty="0" err="1" smtClean="0">
                <a:solidFill>
                  <a:schemeClr val="bg1"/>
                </a:solidFill>
              </a:rPr>
              <a:t>руб</a:t>
            </a:r>
            <a:r>
              <a:rPr lang="ru-RU" sz="2000" baseline="0" dirty="0" smtClean="0">
                <a:solidFill>
                  <a:schemeClr val="bg1"/>
                </a:solidFill>
              </a:rPr>
              <a:t> </a:t>
            </a:r>
            <a:endParaRPr lang="ru-RU" sz="2000" baseline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4703248031496061E-2"/>
          <c:y val="0.12071723259281537"/>
          <c:w val="0.92435925196850399"/>
          <c:h val="0.701453256333622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488-4066-B9BE-7CA60517B284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488-4066-B9BE-7CA60517B284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488-4066-B9BE-7CA60517B284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488-4066-B9BE-7CA60517B2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420</c:v>
                </c:pt>
                <c:pt idx="1">
                  <c:v>347</c:v>
                </c:pt>
                <c:pt idx="2">
                  <c:v>226</c:v>
                </c:pt>
                <c:pt idx="3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88-4066-B9BE-7CA60517B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52656207"/>
        <c:axId val="852666191"/>
        <c:axId val="1074887199"/>
      </c:bar3DChart>
      <c:catAx>
        <c:axId val="852656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2666191"/>
        <c:crosses val="autoZero"/>
        <c:auto val="1"/>
        <c:lblAlgn val="ctr"/>
        <c:lblOffset val="100"/>
        <c:noMultiLvlLbl val="0"/>
      </c:catAx>
      <c:valAx>
        <c:axId val="852666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2656207"/>
        <c:crosses val="autoZero"/>
        <c:crossBetween val="between"/>
      </c:valAx>
      <c:serAx>
        <c:axId val="1074887199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2666191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тыс.рублей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441.7</c:v>
                </c:pt>
                <c:pt idx="1">
                  <c:v>648</c:v>
                </c:pt>
                <c:pt idx="2">
                  <c:v>751.1</c:v>
                </c:pt>
                <c:pt idx="3">
                  <c:v>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38-4D3D-B66E-B229A794C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98677088"/>
        <c:axId val="798677920"/>
      </c:lineChart>
      <c:catAx>
        <c:axId val="79867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8677920"/>
        <c:crosses val="autoZero"/>
        <c:auto val="1"/>
        <c:lblAlgn val="ctr"/>
        <c:lblOffset val="100"/>
        <c:noMultiLvlLbl val="0"/>
      </c:catAx>
      <c:valAx>
        <c:axId val="79867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8677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88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8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592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10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930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3212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779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219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45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00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059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78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77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84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13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42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1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274657-B45B-4303-99EE-42A39FD1A304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80A8626-EC53-496D-B3E3-5D7D4A7A4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675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  <p:sldLayoutId id="2147484079" r:id="rId15"/>
    <p:sldLayoutId id="2147484080" r:id="rId16"/>
    <p:sldLayoutId id="21474840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0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802938" cy="491490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Отчет </a:t>
            </a: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Главы  </a:t>
            </a:r>
            <a:r>
              <a:rPr lang="ru-RU" sz="3600" b="1" dirty="0" err="1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Введенско</a:t>
            </a: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-Слободского сельского поселения </a:t>
            </a:r>
            <a:b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о </a:t>
            </a: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деятельности  </a:t>
            </a: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Исполнительного </a:t>
            </a: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комитета </a:t>
            </a:r>
            <a:b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</a:br>
            <a:r>
              <a:rPr lang="ru-RU" sz="3600" b="1" dirty="0" err="1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Введенско</a:t>
            </a: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-Слободского </a:t>
            </a: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сельского поселения </a:t>
            </a: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за </a:t>
            </a: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2018 </a:t>
            </a: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год и задачах на </a:t>
            </a: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2019 </a:t>
            </a:r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год</a:t>
            </a:r>
            <a:r>
              <a:rPr lang="ru-RU" sz="3600" b="1" dirty="0">
                <a:solidFill>
                  <a:schemeClr val="bg1"/>
                </a:solidFill>
              </a:rPr>
              <a:t/>
            </a:r>
            <a:br>
              <a:rPr lang="ru-RU" sz="3600" b="1" dirty="0">
                <a:solidFill>
                  <a:schemeClr val="bg1"/>
                </a:solidFill>
              </a:rPr>
            </a:b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2385253"/>
              </p:ext>
            </p:extLst>
          </p:nvPr>
        </p:nvGraphicFramePr>
        <p:xfrm>
          <a:off x="1846263" y="1704975"/>
          <a:ext cx="85344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0287">
                  <a:extLst>
                    <a:ext uri="{9D8B030D-6E8A-4147-A177-3AD203B41FA5}">
                      <a16:colId xmlns:a16="http://schemas.microsoft.com/office/drawing/2014/main" val="447450426"/>
                    </a:ext>
                  </a:extLst>
                </a:gridCol>
                <a:gridCol w="3694113">
                  <a:extLst>
                    <a:ext uri="{9D8B030D-6E8A-4147-A177-3AD203B41FA5}">
                      <a16:colId xmlns:a16="http://schemas.microsoft.com/office/drawing/2014/main" val="414648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Населенный пункт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Адрес местожительства должника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330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с.Введенская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 Слобода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Лесная</a:t>
                      </a: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д.4, кв.2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9207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Лесная</a:t>
                      </a: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д.12, кв.1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511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Центральная</a:t>
                      </a: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д.38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09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Центральная</a:t>
                      </a: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9518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>
                          <a:latin typeface="Book Antiqua" panose="02040602050305030304" pitchFamily="18" charset="0"/>
                        </a:rPr>
                        <a:t>д.Елизаветино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ул.Овражная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, д.22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929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>
                          <a:latin typeface="Book Antiqua" panose="02040602050305030304" pitchFamily="18" charset="0"/>
                        </a:rPr>
                        <a:t>д.Савино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ул.Дорожная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, д.11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6489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>
                          <a:latin typeface="Book Antiqua" panose="02040602050305030304" pitchFamily="18" charset="0"/>
                        </a:rPr>
                        <a:t>п.Петропавловская</a:t>
                      </a:r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 Слобода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ул.Слободская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д.3А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501049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81126" y="695325"/>
            <a:ext cx="976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Задолженность по транспортному налогу</a:t>
            </a:r>
            <a:endParaRPr lang="ru-RU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3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437" y="2239432"/>
            <a:ext cx="4344988" cy="192299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Работа с </a:t>
            </a:r>
            <a:r>
              <a:rPr lang="ru-RU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юр.лицами</a:t>
            </a:r>
            <a:r>
              <a:rPr 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по погашению задолженности через устные и письменные обращения</a:t>
            </a:r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76200"/>
            <a:ext cx="5353050" cy="6695018"/>
          </a:xfrm>
          <a:effectLst>
            <a:glow rad="3175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3317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459908"/>
              </p:ext>
            </p:extLst>
          </p:nvPr>
        </p:nvGraphicFramePr>
        <p:xfrm>
          <a:off x="314325" y="3"/>
          <a:ext cx="11134724" cy="6914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95925">
                  <a:extLst>
                    <a:ext uri="{9D8B030D-6E8A-4147-A177-3AD203B41FA5}">
                      <a16:colId xmlns:a16="http://schemas.microsoft.com/office/drawing/2014/main" val="2200007558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368139756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577973330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3555060739"/>
                    </a:ext>
                  </a:extLst>
                </a:gridCol>
                <a:gridCol w="1952624">
                  <a:extLst>
                    <a:ext uri="{9D8B030D-6E8A-4147-A177-3AD203B41FA5}">
                      <a16:colId xmlns:a16="http://schemas.microsoft.com/office/drawing/2014/main" val="4228620433"/>
                    </a:ext>
                  </a:extLst>
                </a:gridCol>
              </a:tblGrid>
              <a:tr h="47624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Виды работ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Источники </a:t>
                      </a:r>
                      <a:r>
                        <a:rPr lang="ru-RU" sz="1500" baseline="0" dirty="0" smtClean="0">
                          <a:effectLst/>
                        </a:rPr>
                        <a:t>финансирования                                                           </a:t>
                      </a:r>
                      <a:r>
                        <a:rPr lang="ru-RU" sz="1500" baseline="0" dirty="0" err="1">
                          <a:effectLst/>
                        </a:rPr>
                        <a:t>тыс.руб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796377"/>
                  </a:ext>
                </a:extLst>
              </a:tr>
              <a:tr h="1983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>
                          <a:effectLst/>
                        </a:rPr>
                        <a:t>самообложение</a:t>
                      </a:r>
                      <a:endParaRPr lang="ru-RU" sz="10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>
                          <a:effectLst/>
                        </a:rPr>
                        <a:t>Бюджет СП</a:t>
                      </a:r>
                      <a:endParaRPr lang="ru-RU" sz="10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>
                          <a:effectLst/>
                        </a:rPr>
                        <a:t>Бюджет РТ</a:t>
                      </a:r>
                      <a:endParaRPr lang="ru-RU" sz="10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>
                          <a:effectLst/>
                        </a:rPr>
                        <a:t>Спонсорская помощь</a:t>
                      </a:r>
                      <a:endParaRPr lang="ru-RU" sz="10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3188808969"/>
                  </a:ext>
                </a:extLst>
              </a:tr>
              <a:tr h="3298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ограждение кладбищ </a:t>
                      </a:r>
                      <a:r>
                        <a:rPr lang="ru-RU" sz="1000" baseline="0" dirty="0" err="1">
                          <a:effectLst/>
                        </a:rPr>
                        <a:t>с.Введенская</a:t>
                      </a:r>
                      <a:r>
                        <a:rPr lang="ru-RU" sz="1000" baseline="0" dirty="0">
                          <a:effectLst/>
                        </a:rPr>
                        <a:t> Слобода, </a:t>
                      </a:r>
                      <a:r>
                        <a:rPr lang="ru-RU" sz="1000" baseline="0" dirty="0" err="1">
                          <a:effectLst/>
                        </a:rPr>
                        <a:t>д.Савино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323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1523145950"/>
                  </a:ext>
                </a:extLst>
              </a:tr>
              <a:tr h="2780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строительство водопровода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2970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1959229937"/>
                  </a:ext>
                </a:extLst>
              </a:tr>
              <a:tr h="1390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насос ЭЦВ и установка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185,5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2904882092"/>
                  </a:ext>
                </a:extLst>
              </a:tr>
              <a:tr h="1390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СДК ремонт крыши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100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1813199534"/>
                  </a:ext>
                </a:extLst>
              </a:tr>
              <a:tr h="3464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новое строительство дороги </a:t>
                      </a:r>
                      <a:r>
                        <a:rPr lang="ru-RU" sz="1000" baseline="0" dirty="0" err="1">
                          <a:effectLst/>
                        </a:rPr>
                        <a:t>ул.Новоцентральная</a:t>
                      </a:r>
                      <a:r>
                        <a:rPr lang="ru-RU" sz="1000" baseline="0" dirty="0">
                          <a:effectLst/>
                        </a:rPr>
                        <a:t>-Лесная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100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2477994263"/>
                  </a:ext>
                </a:extLst>
              </a:tr>
              <a:tr h="1390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>
                          <a:effectLst/>
                        </a:rPr>
                        <a:t>грейдирование дорог</a:t>
                      </a:r>
                      <a:endParaRPr lang="ru-RU" sz="1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79,8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3684504976"/>
                  </a:ext>
                </a:extLst>
              </a:tr>
              <a:tr h="1390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>
                          <a:effectLst/>
                        </a:rPr>
                        <a:t>Очистка дорог от снега</a:t>
                      </a:r>
                      <a:endParaRPr lang="ru-RU" sz="1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118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1676375417"/>
                  </a:ext>
                </a:extLst>
              </a:tr>
              <a:tr h="1390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>
                          <a:effectLst/>
                        </a:rPr>
                        <a:t>щебенение дороги </a:t>
                      </a:r>
                      <a:endParaRPr lang="ru-RU" sz="1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1000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167395330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>
                          <a:effectLst/>
                        </a:rPr>
                        <a:t>ремонт дороги после паводка Елизаветино, Восточная звезда переход через овраг</a:t>
                      </a:r>
                      <a:endParaRPr lang="ru-RU" sz="1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3000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2961971587"/>
                  </a:ext>
                </a:extLst>
              </a:tr>
              <a:tr h="2780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>
                          <a:effectLst/>
                        </a:rPr>
                        <a:t>Строительство уличной сцены</a:t>
                      </a:r>
                      <a:endParaRPr lang="ru-RU" sz="10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200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3622186177"/>
                  </a:ext>
                </a:extLst>
              </a:tr>
              <a:tr h="417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обустройство территории и русла родника «Серебрянка»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300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4091795607"/>
                  </a:ext>
                </a:extLst>
              </a:tr>
              <a:tr h="4949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новое строительство дороги </a:t>
                      </a:r>
                      <a:r>
                        <a:rPr lang="ru-RU" sz="1000" baseline="0" dirty="0" err="1">
                          <a:effectLst/>
                        </a:rPr>
                        <a:t>п.Петропавловская</a:t>
                      </a:r>
                      <a:r>
                        <a:rPr lang="ru-RU" sz="1000" baseline="0" dirty="0">
                          <a:effectLst/>
                        </a:rPr>
                        <a:t> Слобода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500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3250444476"/>
                  </a:ext>
                </a:extLst>
              </a:tr>
              <a:tr h="3691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 err="1">
                          <a:effectLst/>
                        </a:rPr>
                        <a:t>д.Медведково</a:t>
                      </a:r>
                      <a:r>
                        <a:rPr lang="ru-RU" sz="1000" baseline="0" dirty="0">
                          <a:effectLst/>
                        </a:rPr>
                        <a:t> установка 32 светильников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350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568260311"/>
                  </a:ext>
                </a:extLst>
              </a:tr>
              <a:tr h="2780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установка памятника на горе Соколка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30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533103939"/>
                  </a:ext>
                </a:extLst>
              </a:tr>
              <a:tr h="417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установка таблички труженикам тыла </a:t>
                      </a:r>
                      <a:r>
                        <a:rPr lang="ru-RU" sz="1000" baseline="0" dirty="0" err="1">
                          <a:effectLst/>
                        </a:rPr>
                        <a:t>с.Введенская</a:t>
                      </a:r>
                      <a:r>
                        <a:rPr lang="ru-RU" sz="1000" baseline="0" dirty="0">
                          <a:effectLst/>
                        </a:rPr>
                        <a:t> Слобода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15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4197585855"/>
                  </a:ext>
                </a:extLst>
              </a:tr>
              <a:tr h="417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водоснабжение </a:t>
                      </a:r>
                      <a:r>
                        <a:rPr lang="ru-RU" sz="1000" baseline="0" dirty="0" err="1">
                          <a:effectLst/>
                        </a:rPr>
                        <a:t>с.Введенская</a:t>
                      </a:r>
                      <a:r>
                        <a:rPr lang="ru-RU" sz="1000" baseline="0" dirty="0">
                          <a:effectLst/>
                        </a:rPr>
                        <a:t> Слобода </a:t>
                      </a:r>
                      <a:r>
                        <a:rPr lang="ru-RU" sz="1000" baseline="0" dirty="0" err="1">
                          <a:effectLst/>
                        </a:rPr>
                        <a:t>ул.Колхозная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250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2644216972"/>
                  </a:ext>
                </a:extLst>
              </a:tr>
              <a:tr h="2780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Благоустройство, посадка елочка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100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1934810601"/>
                  </a:ext>
                </a:extLst>
              </a:tr>
              <a:tr h="3614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расчистка и расширение дороги </a:t>
                      </a:r>
                      <a:r>
                        <a:rPr lang="ru-RU" sz="1000" baseline="0" dirty="0" err="1">
                          <a:effectLst/>
                        </a:rPr>
                        <a:t>Иннополис-п.Детский</a:t>
                      </a:r>
                      <a:r>
                        <a:rPr lang="ru-RU" sz="1000" baseline="0" dirty="0">
                          <a:effectLst/>
                        </a:rPr>
                        <a:t> Санаторий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>
                          <a:effectLst/>
                        </a:rPr>
                        <a:t> </a:t>
                      </a:r>
                      <a:endParaRPr lang="ru-RU" sz="15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 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>
                          <a:effectLst/>
                        </a:rPr>
                        <a:t>10</a:t>
                      </a:r>
                      <a:endParaRPr lang="ru-RU" sz="15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2982310644"/>
                  </a:ext>
                </a:extLst>
              </a:tr>
              <a:tr h="1390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>
                          <a:effectLst/>
                        </a:rPr>
                        <a:t>ИТОГО:</a:t>
                      </a:r>
                      <a:endParaRPr lang="ru-RU" sz="10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effectLst/>
                        </a:rPr>
                        <a:t>323</a:t>
                      </a:r>
                      <a:endParaRPr lang="ru-RU" sz="15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effectLst/>
                        </a:rPr>
                        <a:t>3553,3</a:t>
                      </a:r>
                      <a:endParaRPr lang="ru-RU" sz="15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effectLst/>
                        </a:rPr>
                        <a:t>4000</a:t>
                      </a:r>
                      <a:endParaRPr lang="ru-RU" sz="15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baseline="0" dirty="0">
                          <a:effectLst/>
                        </a:rPr>
                        <a:t>1755</a:t>
                      </a:r>
                      <a:endParaRPr lang="ru-RU" sz="15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58" marR="25258" marT="0" marB="0"/>
                </a:tc>
                <a:extLst>
                  <a:ext uri="{0D108BD9-81ED-4DB2-BD59-A6C34878D82A}">
                    <a16:rowId xmlns:a16="http://schemas.microsoft.com/office/drawing/2014/main" val="1700667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9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81487"/>
              </p:ext>
            </p:extLst>
          </p:nvPr>
        </p:nvGraphicFramePr>
        <p:xfrm>
          <a:off x="684212" y="342901"/>
          <a:ext cx="9659937" cy="5781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26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1" y="323850"/>
            <a:ext cx="2711053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2419350"/>
            <a:ext cx="2819400" cy="381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323850"/>
            <a:ext cx="2857500" cy="381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2419350"/>
            <a:ext cx="28194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1375" y="447675"/>
            <a:ext cx="5048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ru-RU" sz="4000" b="1" i="1" dirty="0">
                <a:solidFill>
                  <a:prstClr val="black"/>
                </a:solidFill>
                <a:latin typeface="Book Antiqua" panose="02040602050305030304" pitchFamily="18" charset="0"/>
              </a:rPr>
              <a:t>Референдум</a:t>
            </a:r>
          </a:p>
          <a:p>
            <a:pPr lvl="0" algn="ctr" defTabSz="914400">
              <a:spcBef>
                <a:spcPct val="20000"/>
              </a:spcBef>
            </a:pPr>
            <a:r>
              <a:rPr lang="ru-RU" sz="4000" b="1" i="1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18.11.2018 </a:t>
            </a:r>
            <a:r>
              <a:rPr lang="ru-RU" sz="4000" b="1" i="1" dirty="0">
                <a:solidFill>
                  <a:prstClr val="black"/>
                </a:solidFill>
                <a:latin typeface="Book Antiqua" panose="02040602050305030304" pitchFamily="18" charset="0"/>
              </a:rPr>
              <a:t>года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125" y="4772025"/>
            <a:ext cx="220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«ЗА» - 83,33%</a:t>
            </a:r>
            <a:endParaRPr lang="ru-RU" sz="3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05925" y="4812268"/>
            <a:ext cx="2295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Явка - 61,8%</a:t>
            </a:r>
            <a:endParaRPr lang="ru-RU" sz="3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3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346" y="568036"/>
            <a:ext cx="6858000" cy="5721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29" y="471055"/>
            <a:ext cx="4557280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28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956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28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14"/>
            <a:ext cx="12192000" cy="6833385"/>
          </a:xfrm>
        </p:spPr>
      </p:pic>
    </p:spTree>
    <p:extLst>
      <p:ext uri="{BB962C8B-B14F-4D97-AF65-F5344CB8AC3E}">
        <p14:creationId xmlns:p14="http://schemas.microsoft.com/office/powerpoint/2010/main" val="752817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02"/>
            <a:ext cx="12081164" cy="6829598"/>
          </a:xfrm>
        </p:spPr>
      </p:pic>
    </p:spTree>
    <p:extLst>
      <p:ext uri="{BB962C8B-B14F-4D97-AF65-F5344CB8AC3E}">
        <p14:creationId xmlns:p14="http://schemas.microsoft.com/office/powerpoint/2010/main" val="3572828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0779" y="352424"/>
            <a:ext cx="14053925" cy="59721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" y="466726"/>
            <a:ext cx="4057649" cy="61341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Book Antiqua" panose="02040602050305030304" pitchFamily="18" charset="0"/>
              </a:rPr>
              <a:t>Площадь </a:t>
            </a:r>
            <a:r>
              <a:rPr lang="ru-RU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Введенско</a:t>
            </a:r>
            <a:r>
              <a:rPr lang="ru-RU" b="1" dirty="0">
                <a:solidFill>
                  <a:schemeClr val="bg1"/>
                </a:solidFill>
                <a:latin typeface="Book Antiqua" panose="02040602050305030304" pitchFamily="18" charset="0"/>
              </a:rPr>
              <a:t>-Слободского сельского </a:t>
            </a:r>
            <a:r>
              <a:rPr lang="ru-RU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поселения </a:t>
            </a:r>
            <a:r>
              <a:rPr lang="ru-RU" b="1" dirty="0">
                <a:solidFill>
                  <a:schemeClr val="bg1"/>
                </a:solidFill>
                <a:latin typeface="Book Antiqua" panose="02040602050305030304" pitchFamily="18" charset="0"/>
              </a:rPr>
              <a:t>7306 га</a:t>
            </a:r>
            <a:br>
              <a:rPr lang="ru-RU" b="1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endParaRPr lang="ru-RU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3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442"/>
            <a:ext cx="12192000" cy="6792558"/>
          </a:xfrm>
        </p:spPr>
      </p:pic>
    </p:spTree>
    <p:extLst>
      <p:ext uri="{BB962C8B-B14F-4D97-AF65-F5344CB8AC3E}">
        <p14:creationId xmlns:p14="http://schemas.microsoft.com/office/powerpoint/2010/main" val="2078630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16361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26"/>
            <a:ext cx="12191999" cy="6820574"/>
          </a:xfrm>
        </p:spPr>
      </p:pic>
    </p:spTree>
    <p:extLst>
      <p:ext uri="{BB962C8B-B14F-4D97-AF65-F5344CB8AC3E}">
        <p14:creationId xmlns:p14="http://schemas.microsoft.com/office/powerpoint/2010/main" val="2743617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28"/>
            <a:ext cx="12192000" cy="6860228"/>
          </a:xfrm>
        </p:spPr>
      </p:pic>
    </p:spTree>
    <p:extLst>
      <p:ext uri="{BB962C8B-B14F-4D97-AF65-F5344CB8AC3E}">
        <p14:creationId xmlns:p14="http://schemas.microsoft.com/office/powerpoint/2010/main" val="2436761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38"/>
            <a:ext cx="12192000" cy="6833662"/>
          </a:xfrm>
        </p:spPr>
      </p:pic>
    </p:spTree>
    <p:extLst>
      <p:ext uri="{BB962C8B-B14F-4D97-AF65-F5344CB8AC3E}">
        <p14:creationId xmlns:p14="http://schemas.microsoft.com/office/powerpoint/2010/main" val="1096887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28"/>
            <a:ext cx="12192000" cy="6842765"/>
          </a:xfrm>
        </p:spPr>
      </p:pic>
    </p:spTree>
    <p:extLst>
      <p:ext uri="{BB962C8B-B14F-4D97-AF65-F5344CB8AC3E}">
        <p14:creationId xmlns:p14="http://schemas.microsoft.com/office/powerpoint/2010/main" val="4262087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438"/>
            <a:ext cx="12192000" cy="6852429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346362" y="2507672"/>
            <a:ext cx="11388437" cy="29371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Адрес: </a:t>
            </a:r>
            <a:r>
              <a:rPr lang="ru-RU" sz="4000" b="1" dirty="0"/>
              <a:t>Республика Татарстан, </a:t>
            </a:r>
            <a:r>
              <a:rPr lang="ru-RU" sz="4000" b="1" dirty="0" err="1" smtClean="0"/>
              <a:t>Верхнеуслонский</a:t>
            </a:r>
            <a:r>
              <a:rPr lang="ru-RU" sz="4000" b="1" dirty="0" smtClean="0"/>
              <a:t> </a:t>
            </a:r>
            <a:r>
              <a:rPr lang="ru-RU" sz="4000" b="1" dirty="0"/>
              <a:t>муниципальный район, с. Введенская Слобода.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>Телефон: 8-84379-31-1-18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err="1"/>
              <a:t>Эл.почта</a:t>
            </a:r>
            <a:r>
              <a:rPr lang="ru-RU" sz="4000" b="1" dirty="0"/>
              <a:t>: Dmitriy.Morozow@tatar.ru</a:t>
            </a:r>
          </a:p>
        </p:txBody>
      </p:sp>
    </p:spTree>
    <p:extLst>
      <p:ext uri="{BB962C8B-B14F-4D97-AF65-F5344CB8AC3E}">
        <p14:creationId xmlns:p14="http://schemas.microsoft.com/office/powerpoint/2010/main" val="2571833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8218" y="435429"/>
            <a:ext cx="4843153" cy="642257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Объем вывезенного мусора за 2018 год составил 2016  куб. Метров </a:t>
            </a:r>
            <a:r>
              <a:rPr lang="ru-RU" dirty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0"/>
            <a:ext cx="5752757" cy="7190509"/>
          </a:xfrm>
          <a:effectLst>
            <a:glow rad="1905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879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685800"/>
            <a:ext cx="10759643" cy="3615267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п. Восточная звезда – 1 контейнерная площадка</a:t>
            </a:r>
          </a:p>
          <a:p>
            <a:r>
              <a:rPr lang="ru-RU" sz="30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д.Медведково</a:t>
            </a:r>
            <a:r>
              <a:rPr lang="ru-RU" sz="3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– 1 контейнерная площадка</a:t>
            </a:r>
          </a:p>
          <a:p>
            <a:r>
              <a:rPr lang="ru-RU" sz="30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д.Савино</a:t>
            </a:r>
            <a:r>
              <a:rPr lang="ru-RU" sz="3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– 2 контейнерные площадки</a:t>
            </a:r>
          </a:p>
          <a:p>
            <a:r>
              <a:rPr lang="ru-RU" sz="30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п.Петропавловская</a:t>
            </a:r>
            <a:r>
              <a:rPr lang="ru-RU" sz="3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Слобода – 1 контейнерная площадка</a:t>
            </a:r>
          </a:p>
          <a:p>
            <a:r>
              <a:rPr lang="ru-RU" sz="30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с.Введенская</a:t>
            </a:r>
            <a:r>
              <a:rPr lang="ru-RU" sz="3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Слобода – 7 контейнерных площадок </a:t>
            </a:r>
            <a:endParaRPr lang="ru-RU" sz="3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79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2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86" y="647700"/>
            <a:ext cx="814251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8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8537" y="1485900"/>
            <a:ext cx="8534400" cy="3615267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Book Antiqua" panose="02040602050305030304" pitchFamily="18" charset="0"/>
              </a:rPr>
              <a:t>Село Введенская Слобода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Деревня Медведково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Деревня Савино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Деревня Елизаветино</a:t>
            </a:r>
          </a:p>
          <a:p>
            <a:r>
              <a:rPr lang="ru-RU" sz="3200" dirty="0" err="1" smtClean="0">
                <a:latin typeface="Book Antiqua" panose="02040602050305030304" pitchFamily="18" charset="0"/>
              </a:rPr>
              <a:t>Поселдок</a:t>
            </a:r>
            <a:r>
              <a:rPr lang="ru-RU" sz="3200" dirty="0" smtClean="0">
                <a:latin typeface="Book Antiqua" panose="02040602050305030304" pitchFamily="18" charset="0"/>
              </a:rPr>
              <a:t> Петропавловская Слобода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Поселок Детский Санаторий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Поселок Восточная Звезда</a:t>
            </a:r>
            <a:endParaRPr lang="ru-RU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374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949061"/>
              </p:ext>
            </p:extLst>
          </p:nvPr>
        </p:nvGraphicFramePr>
        <p:xfrm>
          <a:off x="1846263" y="1704975"/>
          <a:ext cx="85344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0287">
                  <a:extLst>
                    <a:ext uri="{9D8B030D-6E8A-4147-A177-3AD203B41FA5}">
                      <a16:colId xmlns:a16="http://schemas.microsoft.com/office/drawing/2014/main" val="447450426"/>
                    </a:ext>
                  </a:extLst>
                </a:gridCol>
                <a:gridCol w="3694113">
                  <a:extLst>
                    <a:ext uri="{9D8B030D-6E8A-4147-A177-3AD203B41FA5}">
                      <a16:colId xmlns:a16="http://schemas.microsoft.com/office/drawing/2014/main" val="414648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Населенный пункт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Адрес местожительства должника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330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с.Введенская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 Слобода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Молодежная, д.9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9207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Луговая, д.47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511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Центральная</a:t>
                      </a: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д.34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09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Центральная</a:t>
                      </a: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д.60А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9518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>
                          <a:latin typeface="Book Antiqua" panose="02040602050305030304" pitchFamily="18" charset="0"/>
                        </a:rPr>
                        <a:t>д.Савино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ул.Дорожная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, д.24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6489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ул.Дорожная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д.26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501049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81126" y="695325"/>
            <a:ext cx="976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Задолженность за вывоз ТБО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5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74877003"/>
              </p:ext>
            </p:extLst>
          </p:nvPr>
        </p:nvGraphicFramePr>
        <p:xfrm>
          <a:off x="1611085" y="1"/>
          <a:ext cx="921657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66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0248" y="590248"/>
            <a:ext cx="4721981" cy="3541486"/>
          </a:xfrm>
          <a:prstGeom prst="rect">
            <a:avLst/>
          </a:prstGeom>
          <a:effectLst>
            <a:glow rad="177800">
              <a:schemeClr val="accent1"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2325" y="2542269"/>
            <a:ext cx="7598228" cy="4981121"/>
          </a:xfrm>
          <a:prstGeom prst="rect">
            <a:avLst/>
          </a:prstGeom>
          <a:effectLst>
            <a:glow rad="177800">
              <a:schemeClr val="accent1"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86" y="580572"/>
            <a:ext cx="4998382" cy="5326743"/>
          </a:xfrm>
          <a:prstGeom prst="rect">
            <a:avLst/>
          </a:prstGeom>
          <a:effectLst>
            <a:glow rad="1524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12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2" y="0"/>
            <a:ext cx="9753600" cy="6727370"/>
          </a:xfrm>
          <a:prstGeom prst="rect">
            <a:avLst/>
          </a:prstGeom>
          <a:effectLst>
            <a:glow rad="228600">
              <a:schemeClr val="accent1"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3412" y="130630"/>
            <a:ext cx="8534400" cy="103051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водоснабжение</a:t>
            </a:r>
            <a:endParaRPr lang="ru-RU" sz="4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8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71056"/>
            <a:ext cx="5536479" cy="55233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Израсходовано из бюджета  185 500 на замену насоса водокачки по </a:t>
            </a:r>
            <a:r>
              <a:rPr lang="ru-RU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ул.Луговой</a:t>
            </a:r>
            <a:r>
              <a:rPr 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и клапанной задвижки по ул. Центральной</a:t>
            </a:r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0548" y="1128486"/>
            <a:ext cx="6241143" cy="46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30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2937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62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3652" y="-2276475"/>
            <a:ext cx="6629397" cy="111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14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3354160"/>
              </p:ext>
            </p:extLst>
          </p:nvPr>
        </p:nvGraphicFramePr>
        <p:xfrm>
          <a:off x="1846262" y="1704975"/>
          <a:ext cx="8878887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3588">
                  <a:extLst>
                    <a:ext uri="{9D8B030D-6E8A-4147-A177-3AD203B41FA5}">
                      <a16:colId xmlns:a16="http://schemas.microsoft.com/office/drawing/2014/main" val="447450426"/>
                    </a:ext>
                  </a:extLst>
                </a:gridCol>
                <a:gridCol w="4305299">
                  <a:extLst>
                    <a:ext uri="{9D8B030D-6E8A-4147-A177-3AD203B41FA5}">
                      <a16:colId xmlns:a16="http://schemas.microsoft.com/office/drawing/2014/main" val="414648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Населенный пункт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Адрес местожительства должника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330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с.Введенская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 Слобода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Зиновьевская, д.9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9207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Зиновьевская, д.20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511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Украинская, д.1А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09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Центральная</a:t>
                      </a:r>
                      <a:r>
                        <a:rPr lang="ru-RU" sz="24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д.8, кв.2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9518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</a:rPr>
                        <a:t>ул. Центральная, д.10, кв.2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6489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Центральная, д.60А</a:t>
                      </a:r>
                      <a:endParaRPr lang="ru-RU" sz="2400" b="1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501049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81126" y="695325"/>
            <a:ext cx="976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Задолженность по оплате за водоснабжение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10059988" cy="44767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общий долг жителей </a:t>
            </a:r>
            <a:r>
              <a:rPr lang="ru-RU" sz="40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Введенско</a:t>
            </a:r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-Слободского сельского поселения по начислениям за водоснабжение на 01.01.2019 года составляет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414 232,71 </a:t>
            </a:r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рублей</a:t>
            </a:r>
            <a:endParaRPr lang="ru-RU" sz="4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581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62100" y="533400"/>
            <a:ext cx="88773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</a:p>
          <a:p>
            <a:pPr algn="ctr"/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формы оплаты за ЖКУ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562100" y="1419225"/>
            <a:ext cx="428625" cy="10763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39" y="2880312"/>
            <a:ext cx="487722" cy="1097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564" y="1419225"/>
            <a:ext cx="487722" cy="1103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34662"/>
            <a:ext cx="4330700" cy="3248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2495550"/>
            <a:ext cx="4584700" cy="34385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61" y="4158675"/>
            <a:ext cx="41148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14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812" y="209551"/>
            <a:ext cx="8534400" cy="151447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Book Antiqua" panose="02040602050305030304" pitchFamily="18" charset="0"/>
              </a:rPr>
              <a:t>Демографическая ситуация </a:t>
            </a:r>
            <a:r>
              <a:rPr 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 2015-2018 гг.</a:t>
            </a:r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615374"/>
              </p:ext>
            </p:extLst>
          </p:nvPr>
        </p:nvGraphicFramePr>
        <p:xfrm>
          <a:off x="885825" y="1647825"/>
          <a:ext cx="9229725" cy="4300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20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9111" y="885069"/>
            <a:ext cx="6095997" cy="5143500"/>
          </a:xfrm>
          <a:prstGeom prst="rect">
            <a:avLst/>
          </a:prstGeom>
          <a:effectLst>
            <a:glow rad="177800">
              <a:schemeClr val="accent1"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57" y="885067"/>
            <a:ext cx="6095998" cy="5143500"/>
          </a:xfrm>
          <a:prstGeom prst="rect">
            <a:avLst/>
          </a:prstGeom>
          <a:effectLst>
            <a:glow rad="177800">
              <a:schemeClr val="accent1"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4383" y="408818"/>
            <a:ext cx="8534400" cy="824896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Ликвидация порывов</a:t>
            </a:r>
            <a:endParaRPr lang="ru-RU" sz="3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9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488" y="1152676"/>
            <a:ext cx="6002867" cy="4278086"/>
          </a:xfrm>
          <a:prstGeom prst="rect">
            <a:avLst/>
          </a:prstGeom>
          <a:effectLst>
            <a:glow rad="139700">
              <a:schemeClr val="accent1"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93" y="290285"/>
            <a:ext cx="4502150" cy="6002867"/>
          </a:xfrm>
          <a:prstGeom prst="rect">
            <a:avLst/>
          </a:prstGeom>
          <a:effectLst>
            <a:glow rad="1778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0153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  <a:effectLst>
            <a:glow rad="139700">
              <a:schemeClr val="accent1"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29" y="1088572"/>
            <a:ext cx="7692571" cy="57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76374" y="1071860"/>
            <a:ext cx="434340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Статья 153 ЖК РФ Граждане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и организации обязаны своевременно и полностью вносить плату за жилое помещение и коммунальные услуги.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5" y="428625"/>
            <a:ext cx="39243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8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52" y="112483"/>
            <a:ext cx="6531429" cy="4898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4958" y="941612"/>
            <a:ext cx="6633030" cy="4974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3486" y="5268186"/>
            <a:ext cx="6260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ЕЖЕГОДНЫЙ ЗАБОР </a:t>
            </a:r>
          </a:p>
          <a:p>
            <a:pPr algn="ctr"/>
            <a:r>
              <a:rPr lang="ru-RU" sz="3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ВОДЫ ДЛЯ ПРОВЕДЕНИЯ АНАЛИЗА</a:t>
            </a:r>
            <a:endParaRPr lang="ru-RU" sz="3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10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3986" y="962891"/>
            <a:ext cx="6594764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7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2" y="420914"/>
            <a:ext cx="4182836" cy="5577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14" y="566056"/>
            <a:ext cx="6502400" cy="51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79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17715"/>
            <a:ext cx="4506686" cy="6008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71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50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159658"/>
            <a:ext cx="10043885" cy="63862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159659"/>
            <a:ext cx="10956245" cy="1872342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Book Antiqua" panose="02040602050305030304" pitchFamily="18" charset="0"/>
              </a:rPr>
              <a:t>ЭЛЕКТРИЧЕСТВО</a:t>
            </a:r>
            <a:endParaRPr lang="ru-RU" sz="4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7941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0782431"/>
              </p:ext>
            </p:extLst>
          </p:nvPr>
        </p:nvGraphicFramePr>
        <p:xfrm>
          <a:off x="684213" y="685799"/>
          <a:ext cx="9269412" cy="589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7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1415755"/>
              </p:ext>
            </p:extLst>
          </p:nvPr>
        </p:nvGraphicFramePr>
        <p:xfrm>
          <a:off x="6877049" y="1018750"/>
          <a:ext cx="5314949" cy="4068233"/>
        </p:xfrm>
        <a:graphic>
          <a:graphicData uri="http://schemas.openxmlformats.org/drawingml/2006/table">
            <a:tbl>
              <a:tblPr firstRow="1" firstCol="1" bandRow="1"/>
              <a:tblGrid>
                <a:gridCol w="2045278">
                  <a:extLst>
                    <a:ext uri="{9D8B030D-6E8A-4147-A177-3AD203B41FA5}">
                      <a16:colId xmlns:a16="http://schemas.microsoft.com/office/drawing/2014/main" val="54400727"/>
                    </a:ext>
                  </a:extLst>
                </a:gridCol>
                <a:gridCol w="1498020">
                  <a:extLst>
                    <a:ext uri="{9D8B030D-6E8A-4147-A177-3AD203B41FA5}">
                      <a16:colId xmlns:a16="http://schemas.microsoft.com/office/drawing/2014/main" val="3295019235"/>
                    </a:ext>
                  </a:extLst>
                </a:gridCol>
                <a:gridCol w="1771651">
                  <a:extLst>
                    <a:ext uri="{9D8B030D-6E8A-4147-A177-3AD203B41FA5}">
                      <a16:colId xmlns:a16="http://schemas.microsoft.com/office/drawing/2014/main" val="3504892747"/>
                    </a:ext>
                  </a:extLst>
                </a:gridCol>
              </a:tblGrid>
              <a:tr h="2034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2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кол-во детей</a:t>
                      </a:r>
                      <a:endParaRPr lang="ru-RU" sz="2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</a:t>
                      </a:r>
                      <a:endParaRPr lang="ru-RU" sz="2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кол-во детей</a:t>
                      </a:r>
                      <a:endParaRPr lang="ru-RU" sz="2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садик</a:t>
                      </a:r>
                      <a:endParaRPr lang="ru-RU" sz="2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448951"/>
                  </a:ext>
                </a:extLst>
              </a:tr>
              <a:tr h="678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2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2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92850"/>
                  </a:ext>
                </a:extLst>
              </a:tr>
              <a:tr h="678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2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206045"/>
                  </a:ext>
                </a:extLst>
              </a:tr>
              <a:tr h="678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2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2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012437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27789978"/>
              </p:ext>
            </p:extLst>
          </p:nvPr>
        </p:nvGraphicFramePr>
        <p:xfrm>
          <a:off x="581025" y="381000"/>
          <a:ext cx="5924550" cy="613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848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78" y="1297781"/>
            <a:ext cx="7588208" cy="4262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55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8885" y="857250"/>
            <a:ext cx="6858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7457" y="857250"/>
            <a:ext cx="6858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7950" y="314325"/>
            <a:ext cx="7229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Освоение гранта </a:t>
            </a:r>
            <a:r>
              <a:rPr lang="ru-RU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на 1 000 000 рублей по итогам республиканского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26426621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657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4061" y="870857"/>
            <a:ext cx="49611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Грейдерование</a:t>
            </a:r>
            <a:r>
              <a:rPr lang="ru-RU" sz="4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дороги на 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79 800 рублей</a:t>
            </a:r>
            <a:endParaRPr lang="ru-RU" sz="4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91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4885" y="857250"/>
            <a:ext cx="6858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631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878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029"/>
            <a:ext cx="4295775" cy="60669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0"/>
            <a:ext cx="3908423" cy="609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7937" y="1763941"/>
            <a:ext cx="6066974" cy="4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926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7700"/>
            <a:ext cx="9906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461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9" y="134257"/>
            <a:ext cx="4096685" cy="54972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42" y="1193801"/>
            <a:ext cx="7329715" cy="54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986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9593" y="857250"/>
            <a:ext cx="6858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88" y="0"/>
            <a:ext cx="5107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521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011" y="420007"/>
            <a:ext cx="4978445" cy="599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27432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30 000 рублей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Расходы на замену запчастей трактора</a:t>
            </a:r>
            <a:endParaRPr lang="ru-RU" sz="32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711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172"/>
            <a:ext cx="12192000" cy="7032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230" y="3429000"/>
            <a:ext cx="4252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 03 июля 2019 года переход с аналогового телевидения на цифровое</a:t>
            </a:r>
            <a:endParaRPr lang="ru-RU" sz="3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2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325" y="0"/>
            <a:ext cx="102679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Бюджет </a:t>
            </a:r>
            <a:r>
              <a:rPr kumimoji="0" lang="ru-RU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Введенско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-Слободского сельского поселения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Верхнеуслонского муниципального района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на 2018 год и на плановый период 2019 и 2020 годов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104900" y="1938866"/>
          <a:ext cx="10048875" cy="488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337">
                  <a:extLst>
                    <a:ext uri="{9D8B030D-6E8A-4147-A177-3AD203B41FA5}">
                      <a16:colId xmlns:a16="http://schemas.microsoft.com/office/drawing/2014/main" val="3280683059"/>
                    </a:ext>
                  </a:extLst>
                </a:gridCol>
                <a:gridCol w="2017588">
                  <a:extLst>
                    <a:ext uri="{9D8B030D-6E8A-4147-A177-3AD203B41FA5}">
                      <a16:colId xmlns:a16="http://schemas.microsoft.com/office/drawing/2014/main" val="4010127117"/>
                    </a:ext>
                  </a:extLst>
                </a:gridCol>
                <a:gridCol w="2802731">
                  <a:extLst>
                    <a:ext uri="{9D8B030D-6E8A-4147-A177-3AD203B41FA5}">
                      <a16:colId xmlns:a16="http://schemas.microsoft.com/office/drawing/2014/main" val="3459952055"/>
                    </a:ext>
                  </a:extLst>
                </a:gridCol>
                <a:gridCol w="2512219">
                  <a:extLst>
                    <a:ext uri="{9D8B030D-6E8A-4147-A177-3AD203B41FA5}">
                      <a16:colId xmlns:a16="http://schemas.microsoft.com/office/drawing/2014/main" val="23641526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Расходы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Доходы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998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Управление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2054,2 (97,4%)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НДФЛ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820,8 (65,8%)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126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Культура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611,9 (99,6%)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Налог на имущество </a:t>
                      </a:r>
                      <a:r>
                        <a:rPr lang="ru-RU" b="1" dirty="0" err="1" smtClean="0"/>
                        <a:t>физ.лиц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503,4 (111,1%)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706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Благоустройство в </a:t>
                      </a:r>
                      <a:r>
                        <a:rPr lang="ru-RU" b="1" dirty="0" err="1" smtClean="0"/>
                        <a:t>т.ч</a:t>
                      </a:r>
                      <a:r>
                        <a:rPr lang="ru-RU" b="1" dirty="0" smtClean="0"/>
                        <a:t>.: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2722,9 (96,7%)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Земельный налог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4766,8 (61,5%)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252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Уличное освещение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1002,5 (98,6%)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Госпошлина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1,8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027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 дорог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969,9 (92,5)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Аренда имущества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3,6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61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Вывоз ТБО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150 (100%)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Платные услуги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248,3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766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Гранты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1000 (100%)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Самообложение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114,7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771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Самообложение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332,5 (78,4%)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132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Трансферы в бюджет 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426 (100%)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987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Трансферы в район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6334,2 (100%)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620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1140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7" y="371475"/>
            <a:ext cx="3857625" cy="5076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4" y="1352550"/>
            <a:ext cx="3857625" cy="5010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95726" y="1352550"/>
            <a:ext cx="38766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Выполнен ремонт крыши СДК и проведена противопожарная обработка чердачного помещения от</a:t>
            </a:r>
            <a:endParaRPr lang="ru-RU" sz="32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8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51" y="587830"/>
            <a:ext cx="6758277" cy="5399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1287" y="1055916"/>
            <a:ext cx="6379030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65" y="232228"/>
            <a:ext cx="4735286" cy="6313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8" y="907142"/>
            <a:ext cx="6807200" cy="49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" y="1796143"/>
            <a:ext cx="6470650" cy="5061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2086" y="857250"/>
            <a:ext cx="6858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428625"/>
            <a:ext cx="473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Прием населения</a:t>
            </a:r>
            <a:endParaRPr lang="ru-RU" sz="28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0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9057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1771" y="1190171"/>
            <a:ext cx="506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Совместный выезд с судебными приставами по центру реабилитации «Вита»</a:t>
            </a:r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699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575" y="1619250"/>
            <a:ext cx="10382250" cy="361526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Собрать </a:t>
            </a: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средства самообложения 100% до 1 апреля и в благоприятный строительный сезон провести работы.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Запустить </a:t>
            </a: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в эксплуатацию  водопровод от </a:t>
            </a:r>
            <a:r>
              <a:rPr lang="ru-RU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Иннополиса</a:t>
            </a: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до </a:t>
            </a:r>
            <a:r>
              <a:rPr lang="ru-RU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с.Введенская</a:t>
            </a: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Слобода (при условии 100% заключения договоров и наличии эксплуатирующей организации).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Завершить </a:t>
            </a:r>
            <a:r>
              <a:rPr lang="ru-RU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щебенение</a:t>
            </a: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по </a:t>
            </a:r>
            <a:r>
              <a:rPr lang="ru-RU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ул.Лесной</a:t>
            </a: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с.Введенская</a:t>
            </a: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Слобода и </a:t>
            </a:r>
            <a:r>
              <a:rPr lang="ru-RU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ул.Овражная</a:t>
            </a: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д.Елизаветино</a:t>
            </a: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. проведем референдум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Оптимизировать </a:t>
            </a: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затраты на уличное освещение.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- установить щиты учета в количестве 19шт, зарегистрировать их и производить оплату за освещение только по приборам учета;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- установить реле времени на каждом щите учета  с возможностью отключать большинство фонарей (кроме центрального въезда) после 24.00ч.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- заменить все лампы ДРЛ на энергосберегающие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Благоустройство </a:t>
            </a:r>
            <a:r>
              <a:rPr lang="ru-RU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набережной.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85750"/>
            <a:ext cx="71437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</a:t>
            </a:r>
          </a:p>
          <a:p>
            <a:r>
              <a:rPr lang="ru-RU" sz="5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А</a:t>
            </a:r>
          </a:p>
          <a:p>
            <a:r>
              <a:rPr lang="ru-RU" sz="5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Д</a:t>
            </a:r>
          </a:p>
          <a:p>
            <a:r>
              <a:rPr lang="ru-RU" sz="5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А</a:t>
            </a:r>
          </a:p>
          <a:p>
            <a:r>
              <a:rPr lang="ru-RU" sz="5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Ч</a:t>
            </a:r>
          </a:p>
          <a:p>
            <a:r>
              <a:rPr lang="ru-RU" sz="5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08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066042"/>
              </p:ext>
            </p:extLst>
          </p:nvPr>
        </p:nvGraphicFramePr>
        <p:xfrm>
          <a:off x="485776" y="428625"/>
          <a:ext cx="11363324" cy="635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424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1977322"/>
              </p:ext>
            </p:extLst>
          </p:nvPr>
        </p:nvGraphicFramePr>
        <p:xfrm>
          <a:off x="684212" y="323850"/>
          <a:ext cx="10440987" cy="6153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46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0922" y="1257299"/>
            <a:ext cx="974187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Задолженность физических лиц  по налогам на 01.01.2019 года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370 527 рублей</a:t>
            </a:r>
            <a:endParaRPr kumimoji="0" lang="ru-RU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486401" y="3367737"/>
            <a:ext cx="861646" cy="922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5178" y="4492869"/>
            <a:ext cx="726244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В том числе транспортный налог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179 144 рубля</a:t>
            </a:r>
            <a:endParaRPr kumimoji="0" lang="ru-RU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56226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550</TotalTime>
  <Words>775</Words>
  <Application>Microsoft Office PowerPoint</Application>
  <PresentationFormat>Широкоэкранный</PresentationFormat>
  <Paragraphs>262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1" baseType="lpstr">
      <vt:lpstr>Book Antiqua</vt:lpstr>
      <vt:lpstr>Calibri</vt:lpstr>
      <vt:lpstr>Century Gothic</vt:lpstr>
      <vt:lpstr>Times New Roman</vt:lpstr>
      <vt:lpstr>Wingdings 3</vt:lpstr>
      <vt:lpstr>Сектор</vt:lpstr>
      <vt:lpstr>Отчет  Главы  Введенско-Слободского сельского поселения  о деятельности   Исполнительного комитета  Введенско-Слободского  сельского поселения  за 2018 год и задачах на 2019 год </vt:lpstr>
      <vt:lpstr>Площадь Введенско-Слободского сельского поселения 7306 га </vt:lpstr>
      <vt:lpstr>Презентация PowerPoint</vt:lpstr>
      <vt:lpstr>Демографическая ситуация  за 2015-2018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юр.лицами по погашению задолженности через устные и письменные обращения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 вывезенного мусора за 2018 год составил 2016  куб. Метров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водоснабжение</vt:lpstr>
      <vt:lpstr>Израсходовано из бюджета  185 500 на замену насоса водокачки по ул.Луговой и клапанной задвижки по ул. Центральной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Ликвидация порывов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51</cp:revision>
  <dcterms:created xsi:type="dcterms:W3CDTF">2019-02-04T08:08:09Z</dcterms:created>
  <dcterms:modified xsi:type="dcterms:W3CDTF">2019-02-05T12:01:11Z</dcterms:modified>
</cp:coreProperties>
</file>