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8" r:id="rId2"/>
    <p:sldId id="424" r:id="rId3"/>
    <p:sldId id="423" r:id="rId4"/>
    <p:sldId id="356" r:id="rId5"/>
    <p:sldId id="428" r:id="rId6"/>
    <p:sldId id="429" r:id="rId7"/>
    <p:sldId id="352" r:id="rId8"/>
    <p:sldId id="354" r:id="rId9"/>
    <p:sldId id="355" r:id="rId10"/>
    <p:sldId id="430" r:id="rId11"/>
    <p:sldId id="395" r:id="rId12"/>
    <p:sldId id="394" r:id="rId13"/>
    <p:sldId id="431" r:id="rId14"/>
    <p:sldId id="358" r:id="rId15"/>
    <p:sldId id="378" r:id="rId16"/>
    <p:sldId id="376" r:id="rId17"/>
    <p:sldId id="374" r:id="rId18"/>
    <p:sldId id="359" r:id="rId19"/>
    <p:sldId id="379" r:id="rId20"/>
    <p:sldId id="406" r:id="rId21"/>
    <p:sldId id="405" r:id="rId22"/>
    <p:sldId id="403" r:id="rId23"/>
    <p:sldId id="409" r:id="rId24"/>
    <p:sldId id="402" r:id="rId25"/>
    <p:sldId id="411" r:id="rId26"/>
    <p:sldId id="410" r:id="rId27"/>
    <p:sldId id="361" r:id="rId28"/>
    <p:sldId id="380" r:id="rId29"/>
    <p:sldId id="382" r:id="rId30"/>
    <p:sldId id="396" r:id="rId31"/>
    <p:sldId id="362" r:id="rId32"/>
    <p:sldId id="383" r:id="rId33"/>
    <p:sldId id="434" r:id="rId34"/>
    <p:sldId id="433" r:id="rId35"/>
    <p:sldId id="363" r:id="rId36"/>
    <p:sldId id="401" r:id="rId37"/>
    <p:sldId id="404" r:id="rId38"/>
    <p:sldId id="384" r:id="rId39"/>
    <p:sldId id="387" r:id="rId40"/>
    <p:sldId id="386" r:id="rId41"/>
    <p:sldId id="365" r:id="rId42"/>
    <p:sldId id="385" r:id="rId43"/>
    <p:sldId id="367" r:id="rId44"/>
    <p:sldId id="400" r:id="rId45"/>
    <p:sldId id="407" r:id="rId46"/>
    <p:sldId id="420" r:id="rId47"/>
    <p:sldId id="419" r:id="rId48"/>
    <p:sldId id="368" r:id="rId49"/>
    <p:sldId id="388" r:id="rId50"/>
    <p:sldId id="421" r:id="rId51"/>
    <p:sldId id="370" r:id="rId52"/>
    <p:sldId id="425" r:id="rId53"/>
    <p:sldId id="408" r:id="rId54"/>
    <p:sldId id="390" r:id="rId55"/>
    <p:sldId id="371" r:id="rId56"/>
    <p:sldId id="391" r:id="rId57"/>
    <p:sldId id="399" r:id="rId58"/>
    <p:sldId id="398" r:id="rId59"/>
    <p:sldId id="372" r:id="rId60"/>
    <p:sldId id="393" r:id="rId61"/>
    <p:sldId id="392" r:id="rId62"/>
    <p:sldId id="418" r:id="rId63"/>
    <p:sldId id="414" r:id="rId64"/>
    <p:sldId id="413" r:id="rId65"/>
    <p:sldId id="373" r:id="rId66"/>
    <p:sldId id="426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1" autoAdjust="0"/>
    <p:restoredTop sz="94660"/>
  </p:normalViewPr>
  <p:slideViewPr>
    <p:cSldViewPr>
      <p:cViewPr varScale="1">
        <p:scale>
          <a:sx n="111" d="100"/>
          <a:sy n="111" d="100"/>
        </p:scale>
        <p:origin x="1266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человек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4.641297165811985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262</c:v>
                </c:pt>
                <c:pt idx="1">
                  <c:v>252</c:v>
                </c:pt>
                <c:pt idx="2">
                  <c:v>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выбыло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умерло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10</c:v>
                </c:pt>
                <c:pt idx="1">
                  <c:v>14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1.6975308641975308E-2"/>
          <c:y val="0.23783212683970786"/>
          <c:w val="0.96604938271604934"/>
          <c:h val="0.660287563077786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доходы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1538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1538</c:v>
                </c:pt>
                <c:pt idx="1">
                  <c:v>1607.4</c:v>
                </c:pt>
                <c:pt idx="2">
                  <c:v>1735.9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EA-45F4-B50D-7F59B8BB749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Из них собственные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508,2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508.2</c:v>
                </c:pt>
                <c:pt idx="1">
                  <c:v>757.5</c:v>
                </c:pt>
                <c:pt idx="2">
                  <c:v>696.1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EA-45F4-B50D-7F59B8BB749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076-4E28-A36E-FFC980298E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33</c:v>
                </c:pt>
                <c:pt idx="1">
                  <c:v>47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EEA-45F4-B50D-7F59B8BB74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4362368"/>
        <c:axId val="24253568"/>
      </c:barChart>
      <c:catAx>
        <c:axId val="2436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24253568"/>
        <c:crosses val="autoZero"/>
        <c:auto val="1"/>
        <c:lblAlgn val="ctr"/>
        <c:lblOffset val="100"/>
        <c:noMultiLvlLbl val="0"/>
      </c:catAx>
      <c:valAx>
        <c:axId val="2425356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4362368"/>
        <c:crosses val="autoZero"/>
        <c:crossBetween val="between"/>
      </c:valAx>
      <c:spPr>
        <a:noFill/>
        <a:ln w="25400">
          <a:noFill/>
        </a:ln>
      </c:spPr>
    </c:plotArea>
    <c:legend>
      <c:legendPos val="t"/>
      <c:layout/>
      <c:overlay val="0"/>
      <c:txPr>
        <a:bodyPr/>
        <a:lstStyle/>
        <a:p>
          <a:pPr>
            <a:defRPr baseline="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049236900942939E-2"/>
          <c:y val="4.7667435122080118E-2"/>
          <c:w val="0.87090526878584618"/>
          <c:h val="0.843173230354121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6"/>
                <c:pt idx="0">
                  <c:v>крс 174</c:v>
                </c:pt>
                <c:pt idx="1">
                  <c:v>коров 96</c:v>
                </c:pt>
                <c:pt idx="2">
                  <c:v>свиней 10</c:v>
                </c:pt>
                <c:pt idx="3">
                  <c:v>овец,коз 24</c:v>
                </c:pt>
                <c:pt idx="4">
                  <c:v>птиц 622</c:v>
                </c:pt>
                <c:pt idx="5">
                  <c:v>пчелосемей 229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174</c:v>
                </c:pt>
                <c:pt idx="1">
                  <c:v>96</c:v>
                </c:pt>
                <c:pt idx="2">
                  <c:v>10</c:v>
                </c:pt>
                <c:pt idx="3">
                  <c:v>24</c:v>
                </c:pt>
                <c:pt idx="4">
                  <c:v>622</c:v>
                </c:pt>
                <c:pt idx="5">
                  <c:v>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06-4335-8030-D29662AB38C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Лист1!$A$2:$A$8</c:f>
              <c:strCache>
                <c:ptCount val="6"/>
                <c:pt idx="0">
                  <c:v>крс 174</c:v>
                </c:pt>
                <c:pt idx="1">
                  <c:v>коров 96</c:v>
                </c:pt>
                <c:pt idx="2">
                  <c:v>свиней 10</c:v>
                </c:pt>
                <c:pt idx="3">
                  <c:v>овец,коз 24</c:v>
                </c:pt>
                <c:pt idx="4">
                  <c:v>птиц 622</c:v>
                </c:pt>
                <c:pt idx="5">
                  <c:v>пчелосемей 229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06-4335-8030-D29662AB38C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Лист1!$A$2:$A$8</c:f>
              <c:strCache>
                <c:ptCount val="6"/>
                <c:pt idx="0">
                  <c:v>крс 174</c:v>
                </c:pt>
                <c:pt idx="1">
                  <c:v>коров 96</c:v>
                </c:pt>
                <c:pt idx="2">
                  <c:v>свиней 10</c:v>
                </c:pt>
                <c:pt idx="3">
                  <c:v>овец,коз 24</c:v>
                </c:pt>
                <c:pt idx="4">
                  <c:v>птиц 622</c:v>
                </c:pt>
                <c:pt idx="5">
                  <c:v>пчелосемей 229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06-4335-8030-D29662AB38C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Лист1!$A$2:$A$8</c:f>
              <c:strCache>
                <c:ptCount val="6"/>
                <c:pt idx="0">
                  <c:v>крс 174</c:v>
                </c:pt>
                <c:pt idx="1">
                  <c:v>коров 96</c:v>
                </c:pt>
                <c:pt idx="2">
                  <c:v>свиней 10</c:v>
                </c:pt>
                <c:pt idx="3">
                  <c:v>овец,коз 24</c:v>
                </c:pt>
                <c:pt idx="4">
                  <c:v>птиц 622</c:v>
                </c:pt>
                <c:pt idx="5">
                  <c:v>пчелосемей 229</c:v>
                </c:pt>
              </c:strCache>
            </c:strRef>
          </c:cat>
          <c:val>
            <c:numRef>
              <c:f>Лист1!$E$2:$E$9</c:f>
              <c:numCache>
                <c:formatCode>General</c:formatCode>
                <c:ptCount val="8"/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06-4335-8030-D29662AB38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7587456"/>
        <c:axId val="107588992"/>
      </c:barChart>
      <c:catAx>
        <c:axId val="107587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8992"/>
        <c:crosses val="autoZero"/>
        <c:auto val="1"/>
        <c:lblAlgn val="ctr"/>
        <c:lblOffset val="100"/>
        <c:noMultiLvlLbl val="0"/>
      </c:catAx>
      <c:valAx>
        <c:axId val="107588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587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29478954019636"/>
          <c:y val="5.0473457250976198E-2"/>
          <c:w val="0.86272990181782838"/>
          <c:h val="0.7815108077551672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6296296296296294E-3"/>
                  <c:y val="-0.328305821324655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B2-4F7B-8CEB-F258815286E6}"/>
                </c:ext>
              </c:extLst>
            </c:dLbl>
            <c:dLbl>
              <c:idx val="1"/>
              <c:layout>
                <c:manualLayout>
                  <c:x val="1.3888888888888888E-2"/>
                  <c:y val="-0.151525763688302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4500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B2-4F7B-8CEB-F258815286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4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2"/>
                <c:pt idx="0">
                  <c:v> Коров 378200</c:v>
                </c:pt>
                <c:pt idx="1">
                  <c:v>Коз 4500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378200</c:v>
                </c:pt>
                <c:pt idx="1">
                  <c:v>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B2-4F7B-8CEB-F258815286E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 378200</c:v>
                </c:pt>
                <c:pt idx="1">
                  <c:v>Коз 4500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3-0DB2-4F7B-8CEB-F258815286E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2"/>
                <c:pt idx="0">
                  <c:v> Коров 378200</c:v>
                </c:pt>
                <c:pt idx="1">
                  <c:v>Коз 4500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4-0DB2-4F7B-8CEB-F258815286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840576"/>
        <c:axId val="100842112"/>
        <c:axId val="0"/>
      </c:bar3DChart>
      <c:catAx>
        <c:axId val="100840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842112"/>
        <c:crosses val="autoZero"/>
        <c:auto val="1"/>
        <c:lblAlgn val="ctr"/>
        <c:lblOffset val="100"/>
        <c:noMultiLvlLbl val="0"/>
      </c:catAx>
      <c:valAx>
        <c:axId val="1008421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84057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344F24-611F-4FE9-9C98-535901FFC397}" type="doc">
      <dgm:prSet loTypeId="urn:microsoft.com/office/officeart/2005/8/layout/pyramid2" loCatId="pyramid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9805D17-99E4-4363-BA9D-4A08121119D1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БЮДЖЕТ СОБОЛЕВСКОГО</a:t>
          </a:r>
          <a:endParaRPr lang="ru-RU" dirty="0"/>
        </a:p>
      </dgm:t>
    </dgm:pt>
    <dgm:pt modelId="{0A880107-F725-4491-AD52-32A646BC1B1C}" type="parTrans" cxnId="{792310E6-252B-4322-8190-C79154FAA184}">
      <dgm:prSet/>
      <dgm:spPr/>
      <dgm:t>
        <a:bodyPr/>
        <a:lstStyle/>
        <a:p>
          <a:endParaRPr lang="ru-RU"/>
        </a:p>
      </dgm:t>
    </dgm:pt>
    <dgm:pt modelId="{96199A5C-08D1-4FA2-8F97-9A013505D9D6}" type="sibTrans" cxnId="{792310E6-252B-4322-8190-C79154FAA184}">
      <dgm:prSet/>
      <dgm:spPr/>
      <dgm:t>
        <a:bodyPr/>
        <a:lstStyle/>
        <a:p>
          <a:endParaRPr lang="ru-RU"/>
        </a:p>
      </dgm:t>
    </dgm:pt>
    <dgm:pt modelId="{6E99D224-6DD3-4974-8DC8-D1B2AB53CB2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СЕЛЬСКОГО </a:t>
          </a:r>
          <a:endParaRPr lang="ru-RU" dirty="0"/>
        </a:p>
      </dgm:t>
    </dgm:pt>
    <dgm:pt modelId="{3786D85C-DE10-4E9D-9FB1-6128C2D868D9}" type="parTrans" cxnId="{D7D7D0C9-3B07-4D0F-B839-9D64EF22FBAB}">
      <dgm:prSet/>
      <dgm:spPr/>
      <dgm:t>
        <a:bodyPr/>
        <a:lstStyle/>
        <a:p>
          <a:endParaRPr lang="ru-RU"/>
        </a:p>
      </dgm:t>
    </dgm:pt>
    <dgm:pt modelId="{B3ED453A-BD77-46AC-8800-0C170FC253EE}" type="sibTrans" cxnId="{D7D7D0C9-3B07-4D0F-B839-9D64EF22FBAB}">
      <dgm:prSet/>
      <dgm:spPr/>
      <dgm:t>
        <a:bodyPr/>
        <a:lstStyle/>
        <a:p>
          <a:endParaRPr lang="ru-RU"/>
        </a:p>
      </dgm:t>
    </dgm:pt>
    <dgm:pt modelId="{81B9803B-27CD-4A1B-8B5D-3AB75D3CCFEE}">
      <dgm:prSet/>
      <dgm:spPr>
        <a:solidFill>
          <a:srgbClr val="FF00FF">
            <a:alpha val="90000"/>
          </a:srgbClr>
        </a:solidFill>
      </dgm:spPr>
      <dgm:t>
        <a:bodyPr/>
        <a:lstStyle/>
        <a:p>
          <a:pPr rtl="0"/>
          <a:r>
            <a:rPr lang="ru-RU" dirty="0" smtClean="0"/>
            <a:t>ПОСЕЛЕНИЯ</a:t>
          </a:r>
          <a:endParaRPr lang="ru-RU" dirty="0"/>
        </a:p>
      </dgm:t>
    </dgm:pt>
    <dgm:pt modelId="{7702416A-FBEC-4927-B115-DBE19C771DCC}" type="parTrans" cxnId="{7F76523F-E536-461A-9D1B-FB7B794AAB61}">
      <dgm:prSet/>
      <dgm:spPr/>
      <dgm:t>
        <a:bodyPr/>
        <a:lstStyle/>
        <a:p>
          <a:endParaRPr lang="ru-RU"/>
        </a:p>
      </dgm:t>
    </dgm:pt>
    <dgm:pt modelId="{E81BEBB3-960A-4AC6-AEE1-D630C96C2C56}" type="sibTrans" cxnId="{7F76523F-E536-461A-9D1B-FB7B794AAB61}">
      <dgm:prSet/>
      <dgm:spPr/>
      <dgm:t>
        <a:bodyPr/>
        <a:lstStyle/>
        <a:p>
          <a:endParaRPr lang="ru-RU"/>
        </a:p>
      </dgm:t>
    </dgm:pt>
    <dgm:pt modelId="{943DC08D-56FB-4244-8FDD-4BEA8EA2C134}" type="pres">
      <dgm:prSet presAssocID="{5C344F24-611F-4FE9-9C98-535901FFC39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97DAD186-3E75-42A8-83C2-900FC6522B21}" type="pres">
      <dgm:prSet presAssocID="{5C344F24-611F-4FE9-9C98-535901FFC397}" presName="pyramid" presStyleLbl="node1" presStyleIdx="0" presStyleCnt="1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4A407765-AC24-48F9-88B3-14DEBAFCDB99}" type="pres">
      <dgm:prSet presAssocID="{5C344F24-611F-4FE9-9C98-535901FFC397}" presName="theList" presStyleCnt="0"/>
      <dgm:spPr/>
    </dgm:pt>
    <dgm:pt modelId="{F4A4D427-0CE8-4697-ADBC-A4DF5C33EC1B}" type="pres">
      <dgm:prSet presAssocID="{69805D17-99E4-4363-BA9D-4A08121119D1}" presName="aNode" presStyleLbl="fgAcc1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658C979C-7A17-4411-8F0C-03DAA57C72B2}" type="pres">
      <dgm:prSet presAssocID="{69805D17-99E4-4363-BA9D-4A08121119D1}" presName="aSpace" presStyleCnt="0"/>
      <dgm:spPr/>
    </dgm:pt>
    <dgm:pt modelId="{9F81308B-96CC-4777-A278-EC6EC6B44693}" type="pres">
      <dgm:prSet presAssocID="{6E99D224-6DD3-4974-8DC8-D1B2AB53CB2E}" presName="aNode" presStyleLbl="fgAcc1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1EC4A09-A4E1-42F9-AC00-D5F654F2BB8A}" type="pres">
      <dgm:prSet presAssocID="{6E99D224-6DD3-4974-8DC8-D1B2AB53CB2E}" presName="aSpace" presStyleCnt="0"/>
      <dgm:spPr/>
    </dgm:pt>
    <dgm:pt modelId="{7BEB2E70-4D89-4E78-930E-54329F7C48B0}" type="pres">
      <dgm:prSet presAssocID="{81B9803B-27CD-4A1B-8B5D-3AB75D3CCFEE}" presName="aNode" presStyleLbl="fgAcc1" presStyleIdx="2" presStyleCnt="3" custLinFactNeighborX="1173" custLinFactNeighborY="46096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87C0795-C997-40D3-B09F-1C262C85997E}" type="pres">
      <dgm:prSet presAssocID="{81B9803B-27CD-4A1B-8B5D-3AB75D3CCFEE}" presName="aSpace" presStyleCnt="0"/>
      <dgm:spPr/>
    </dgm:pt>
  </dgm:ptLst>
  <dgm:cxnLst>
    <dgm:cxn modelId="{7F76523F-E536-461A-9D1B-FB7B794AAB61}" srcId="{5C344F24-611F-4FE9-9C98-535901FFC397}" destId="{81B9803B-27CD-4A1B-8B5D-3AB75D3CCFEE}" srcOrd="2" destOrd="0" parTransId="{7702416A-FBEC-4927-B115-DBE19C771DCC}" sibTransId="{E81BEBB3-960A-4AC6-AEE1-D630C96C2C56}"/>
    <dgm:cxn modelId="{D7D7D0C9-3B07-4D0F-B839-9D64EF22FBAB}" srcId="{5C344F24-611F-4FE9-9C98-535901FFC397}" destId="{6E99D224-6DD3-4974-8DC8-D1B2AB53CB2E}" srcOrd="1" destOrd="0" parTransId="{3786D85C-DE10-4E9D-9FB1-6128C2D868D9}" sibTransId="{B3ED453A-BD77-46AC-8800-0C170FC253EE}"/>
    <dgm:cxn modelId="{F7CA6A5B-E2FD-463D-B307-A557B03774C2}" type="presOf" srcId="{69805D17-99E4-4363-BA9D-4A08121119D1}" destId="{F4A4D427-0CE8-4697-ADBC-A4DF5C33EC1B}" srcOrd="0" destOrd="0" presId="urn:microsoft.com/office/officeart/2005/8/layout/pyramid2"/>
    <dgm:cxn modelId="{792310E6-252B-4322-8190-C79154FAA184}" srcId="{5C344F24-611F-4FE9-9C98-535901FFC397}" destId="{69805D17-99E4-4363-BA9D-4A08121119D1}" srcOrd="0" destOrd="0" parTransId="{0A880107-F725-4491-AD52-32A646BC1B1C}" sibTransId="{96199A5C-08D1-4FA2-8F97-9A013505D9D6}"/>
    <dgm:cxn modelId="{99B017C6-4EF3-46F1-9142-A5BE27105DE9}" type="presOf" srcId="{5C344F24-611F-4FE9-9C98-535901FFC397}" destId="{943DC08D-56FB-4244-8FDD-4BEA8EA2C134}" srcOrd="0" destOrd="0" presId="urn:microsoft.com/office/officeart/2005/8/layout/pyramid2"/>
    <dgm:cxn modelId="{B471773A-E96C-4B57-9945-F3EE14D31EA1}" type="presOf" srcId="{6E99D224-6DD3-4974-8DC8-D1B2AB53CB2E}" destId="{9F81308B-96CC-4777-A278-EC6EC6B44693}" srcOrd="0" destOrd="0" presId="urn:microsoft.com/office/officeart/2005/8/layout/pyramid2"/>
    <dgm:cxn modelId="{9C80606A-7C57-49D9-B412-EA04D7AA4704}" type="presOf" srcId="{81B9803B-27CD-4A1B-8B5D-3AB75D3CCFEE}" destId="{7BEB2E70-4D89-4E78-930E-54329F7C48B0}" srcOrd="0" destOrd="0" presId="urn:microsoft.com/office/officeart/2005/8/layout/pyramid2"/>
    <dgm:cxn modelId="{5511388A-E688-4DC4-9E1F-2C957FC8A2B7}" type="presParOf" srcId="{943DC08D-56FB-4244-8FDD-4BEA8EA2C134}" destId="{97DAD186-3E75-42A8-83C2-900FC6522B21}" srcOrd="0" destOrd="0" presId="urn:microsoft.com/office/officeart/2005/8/layout/pyramid2"/>
    <dgm:cxn modelId="{F4E74F48-7D4B-464C-828F-C695B3EFDE0D}" type="presParOf" srcId="{943DC08D-56FB-4244-8FDD-4BEA8EA2C134}" destId="{4A407765-AC24-48F9-88B3-14DEBAFCDB99}" srcOrd="1" destOrd="0" presId="urn:microsoft.com/office/officeart/2005/8/layout/pyramid2"/>
    <dgm:cxn modelId="{C0FE8996-D785-4B30-9E1A-2D9D24D9A27C}" type="presParOf" srcId="{4A407765-AC24-48F9-88B3-14DEBAFCDB99}" destId="{F4A4D427-0CE8-4697-ADBC-A4DF5C33EC1B}" srcOrd="0" destOrd="0" presId="urn:microsoft.com/office/officeart/2005/8/layout/pyramid2"/>
    <dgm:cxn modelId="{C8867537-13EB-4DCD-9316-34B0C8D34C12}" type="presParOf" srcId="{4A407765-AC24-48F9-88B3-14DEBAFCDB99}" destId="{658C979C-7A17-4411-8F0C-03DAA57C72B2}" srcOrd="1" destOrd="0" presId="urn:microsoft.com/office/officeart/2005/8/layout/pyramid2"/>
    <dgm:cxn modelId="{F1DF4BC7-160D-4D19-BF38-5100442B14E8}" type="presParOf" srcId="{4A407765-AC24-48F9-88B3-14DEBAFCDB99}" destId="{9F81308B-96CC-4777-A278-EC6EC6B44693}" srcOrd="2" destOrd="0" presId="urn:microsoft.com/office/officeart/2005/8/layout/pyramid2"/>
    <dgm:cxn modelId="{0CBAF9E5-15CE-4780-B433-BB284F970896}" type="presParOf" srcId="{4A407765-AC24-48F9-88B3-14DEBAFCDB99}" destId="{81EC4A09-A4E1-42F9-AC00-D5F654F2BB8A}" srcOrd="3" destOrd="0" presId="urn:microsoft.com/office/officeart/2005/8/layout/pyramid2"/>
    <dgm:cxn modelId="{0FC4733A-4B90-4CAE-992A-03848FD8293E}" type="presParOf" srcId="{4A407765-AC24-48F9-88B3-14DEBAFCDB99}" destId="{7BEB2E70-4D89-4E78-930E-54329F7C48B0}" srcOrd="4" destOrd="0" presId="urn:microsoft.com/office/officeart/2005/8/layout/pyramid2"/>
    <dgm:cxn modelId="{39A219B6-92D3-49B4-90E7-100B4C02C51E}" type="presParOf" srcId="{4A407765-AC24-48F9-88B3-14DEBAFCDB99}" destId="{987C0795-C997-40D3-B09F-1C262C85997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AD186-3E75-42A8-83C2-900FC6522B21}">
      <dsp:nvSpPr>
        <dsp:cNvPr id="0" name=""/>
        <dsp:cNvSpPr/>
      </dsp:nvSpPr>
      <dsp:spPr>
        <a:xfrm>
          <a:off x="1042073" y="0"/>
          <a:ext cx="5343871" cy="5343871"/>
        </a:xfrm>
        <a:prstGeom prst="triangl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F4A4D427-0CE8-4697-ADBC-A4DF5C33EC1B}">
      <dsp:nvSpPr>
        <dsp:cNvPr id="0" name=""/>
        <dsp:cNvSpPr/>
      </dsp:nvSpPr>
      <dsp:spPr>
        <a:xfrm>
          <a:off x="3714009" y="537257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БЮДЖЕТ СОБОЛЕВСКОГО</a:t>
          </a:r>
          <a:endParaRPr lang="ru-RU" sz="3500" kern="1200" dirty="0"/>
        </a:p>
      </dsp:txBody>
      <dsp:txXfrm>
        <a:off x="3714009" y="537257"/>
        <a:ext cx="3473516" cy="1264994"/>
      </dsp:txXfrm>
    </dsp:sp>
    <dsp:sp modelId="{9F81308B-96CC-4777-A278-EC6EC6B44693}">
      <dsp:nvSpPr>
        <dsp:cNvPr id="0" name=""/>
        <dsp:cNvSpPr/>
      </dsp:nvSpPr>
      <dsp:spPr>
        <a:xfrm>
          <a:off x="3714009" y="1960376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СЕЛЬСКОГО </a:t>
          </a:r>
          <a:endParaRPr lang="ru-RU" sz="3500" kern="1200" dirty="0"/>
        </a:p>
      </dsp:txBody>
      <dsp:txXfrm>
        <a:off x="3714009" y="1960376"/>
        <a:ext cx="3473516" cy="1264994"/>
      </dsp:txXfrm>
    </dsp:sp>
    <dsp:sp modelId="{7BEB2E70-4D89-4E78-930E-54329F7C48B0}">
      <dsp:nvSpPr>
        <dsp:cNvPr id="0" name=""/>
        <dsp:cNvSpPr/>
      </dsp:nvSpPr>
      <dsp:spPr>
        <a:xfrm>
          <a:off x="3754753" y="3456384"/>
          <a:ext cx="3473516" cy="1264994"/>
        </a:xfrm>
        <a:prstGeom prst="rect">
          <a:avLst/>
        </a:prstGeom>
        <a:solidFill>
          <a:srgbClr val="FF00FF">
            <a:alpha val="90000"/>
          </a:srgb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ПОСЕЛЕНИЯ</a:t>
          </a:r>
          <a:endParaRPr lang="ru-RU" sz="3500" kern="1200" dirty="0"/>
        </a:p>
      </dsp:txBody>
      <dsp:txXfrm>
        <a:off x="3754753" y="3456384"/>
        <a:ext cx="3473516" cy="1264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0.4125</cdr:x>
      <cdr:y>0.79797</cdr:y>
    </cdr:from>
    <cdr:to>
      <cdr:x>0.52361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720" y="403609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D14AE-3B3B-4FD6-BC3B-DDB36B345EF2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981C9-01CA-4067-ACE8-F61D538C6F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407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789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D6485-A63C-4561-8EB8-3ACFC96571E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39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299217"/>
            <a:ext cx="6252156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СОБОЛЕВСКОЕ                          СЕЛЬСКОЕ ПОСЕЛЕНИЕ 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4" descr="Verhneuslonskij_r-n(gerb_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1928826" cy="1949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3807" y="2576715"/>
            <a:ext cx="8576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Monotype Corsiva" pitchFamily="66" charset="0"/>
              </a:rPr>
              <a:t>Отчет </a:t>
            </a:r>
            <a:r>
              <a:rPr lang="ru-RU" sz="2400" b="1" dirty="0" smtClean="0">
                <a:latin typeface="Monotype Corsiva" pitchFamily="66" charset="0"/>
              </a:rPr>
              <a:t>Главы Соболевского сельского поселения </a:t>
            </a:r>
          </a:p>
          <a:p>
            <a:pPr algn="ctr"/>
            <a:r>
              <a:rPr lang="ru-RU" sz="2400" b="1" dirty="0" smtClean="0">
                <a:latin typeface="Monotype Corsiva" pitchFamily="66" charset="0"/>
              </a:rPr>
              <a:t>«Об </a:t>
            </a:r>
            <a:r>
              <a:rPr lang="ru-RU" sz="2400" b="1" dirty="0">
                <a:latin typeface="Monotype Corsiva" pitchFamily="66" charset="0"/>
              </a:rPr>
              <a:t>итогах работы за </a:t>
            </a:r>
            <a:r>
              <a:rPr lang="ru-RU" sz="2400" b="1" dirty="0" smtClean="0">
                <a:latin typeface="Monotype Corsiva" pitchFamily="66" charset="0"/>
              </a:rPr>
              <a:t>2019 </a:t>
            </a:r>
            <a:r>
              <a:rPr lang="ru-RU" sz="2400" b="1" dirty="0">
                <a:latin typeface="Monotype Corsiva" pitchFamily="66" charset="0"/>
              </a:rPr>
              <a:t>год и перспективах развития на </a:t>
            </a:r>
            <a:r>
              <a:rPr lang="ru-RU" sz="2400" b="1" dirty="0" smtClean="0">
                <a:latin typeface="Monotype Corsiva" pitchFamily="66" charset="0"/>
              </a:rPr>
              <a:t>2020 год</a:t>
            </a:r>
            <a:r>
              <a:rPr lang="ru-RU" sz="2400" b="1" dirty="0">
                <a:latin typeface="Monotype Corsiva" pitchFamily="66" charset="0"/>
              </a:rPr>
              <a:t>»</a:t>
            </a:r>
          </a:p>
          <a:p>
            <a:pPr algn="ctr"/>
            <a:endParaRPr lang="ru-RU" sz="2400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3"/>
            <a:ext cx="9144000" cy="347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596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0438270"/>
              </p:ext>
            </p:extLst>
          </p:nvPr>
        </p:nvGraphicFramePr>
        <p:xfrm>
          <a:off x="467544" y="1052734"/>
          <a:ext cx="7992888" cy="5184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4976">
                  <a:extLst>
                    <a:ext uri="{9D8B030D-6E8A-4147-A177-3AD203B41FA5}">
                      <a16:colId xmlns:a16="http://schemas.microsoft.com/office/drawing/2014/main" val="3534803979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2170118147"/>
                    </a:ext>
                  </a:extLst>
                </a:gridCol>
                <a:gridCol w="1333431">
                  <a:extLst>
                    <a:ext uri="{9D8B030D-6E8A-4147-A177-3AD203B41FA5}">
                      <a16:colId xmlns:a16="http://schemas.microsoft.com/office/drawing/2014/main" val="954182944"/>
                    </a:ext>
                  </a:extLst>
                </a:gridCol>
                <a:gridCol w="1111050">
                  <a:extLst>
                    <a:ext uri="{9D8B030D-6E8A-4147-A177-3AD203B41FA5}">
                      <a16:colId xmlns:a16="http://schemas.microsoft.com/office/drawing/2014/main" val="97144023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наименование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план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факт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7248022"/>
                  </a:ext>
                </a:extLst>
              </a:tr>
              <a:tr h="648072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Электроэнергия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В т.ч. уличное освещение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353,7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353,7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7146059"/>
                  </a:ext>
                </a:extLst>
              </a:tr>
              <a:tr h="6480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164,7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164,7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620729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газоснабжение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179,2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168,6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94,1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2096442"/>
                  </a:ext>
                </a:extLst>
              </a:tr>
              <a:tr h="12961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Содержание водокачки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179,6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179,6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913871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Содержание дорог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92,3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91,8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9</a:t>
                      </a:r>
                      <a:r>
                        <a:rPr lang="ru-RU" sz="1400">
                          <a:effectLst/>
                        </a:rPr>
                        <a:t>9,0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3976266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Культура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299,1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>
                          <a:effectLst/>
                        </a:rPr>
                        <a:t>2</a:t>
                      </a:r>
                      <a:r>
                        <a:rPr lang="ru-RU" sz="1400">
                          <a:effectLst/>
                        </a:rPr>
                        <a:t>9</a:t>
                      </a:r>
                      <a:r>
                        <a:rPr lang="tt-RU" sz="1400">
                          <a:effectLst/>
                        </a:rPr>
                        <a:t>9</a:t>
                      </a:r>
                      <a:r>
                        <a:rPr lang="ru-RU" sz="1400">
                          <a:effectLst/>
                        </a:rPr>
                        <a:t>,</a:t>
                      </a:r>
                      <a:r>
                        <a:rPr lang="tt-RU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400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011862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403648" y="244188"/>
            <a:ext cx="11803231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Основные расходы за 2019 г. 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                                                                                        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т</a:t>
            </a:r>
            <a:r>
              <a:rPr kumimoji="0" lang="tt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ыс.руб.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69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Содержание внутри поселковых дорог в зимний период</a:t>
            </a:r>
            <a:endParaRPr lang="ru-RU" dirty="0"/>
          </a:p>
        </p:txBody>
      </p:sp>
      <p:pic>
        <p:nvPicPr>
          <p:cNvPr id="65538" name="Picture 2" descr="D:\DCIM\101MSDCF\DSC086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83" y="1556792"/>
            <a:ext cx="8583434" cy="4828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verhniy-uslon.tatarstan.ru/file/Image/IMG-20190311-WA0017(1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476672"/>
            <a:ext cx="4104456" cy="276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13" descr="http://verhniy-uslon.tatarstan.ru/file/Image/IMG-20190301-WA0010(1)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08" y="476672"/>
            <a:ext cx="3810000" cy="276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://verhniy-uslon.tatarstan.ru/file/Image/IMG-20190509-WA00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35" y="3501008"/>
            <a:ext cx="379097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http://verhniy-uslon.tatarstan.ru/file/Image/IMG-20170712-WA00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9000"/>
            <a:ext cx="3960439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196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206472"/>
              </p:ext>
            </p:extLst>
          </p:nvPr>
        </p:nvGraphicFramePr>
        <p:xfrm>
          <a:off x="467544" y="1224951"/>
          <a:ext cx="8280920" cy="53003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834">
                  <a:extLst>
                    <a:ext uri="{9D8B030D-6E8A-4147-A177-3AD203B41FA5}">
                      <a16:colId xmlns:a16="http://schemas.microsoft.com/office/drawing/2014/main" val="1731815438"/>
                    </a:ext>
                  </a:extLst>
                </a:gridCol>
                <a:gridCol w="2673883">
                  <a:extLst>
                    <a:ext uri="{9D8B030D-6E8A-4147-A177-3AD203B41FA5}">
                      <a16:colId xmlns:a16="http://schemas.microsoft.com/office/drawing/2014/main" val="3793277651"/>
                    </a:ext>
                  </a:extLst>
                </a:gridCol>
                <a:gridCol w="1374028">
                  <a:extLst>
                    <a:ext uri="{9D8B030D-6E8A-4147-A177-3AD203B41FA5}">
                      <a16:colId xmlns:a16="http://schemas.microsoft.com/office/drawing/2014/main" val="3733794983"/>
                    </a:ext>
                  </a:extLst>
                </a:gridCol>
                <a:gridCol w="1718632">
                  <a:extLst>
                    <a:ext uri="{9D8B030D-6E8A-4147-A177-3AD203B41FA5}">
                      <a16:colId xmlns:a16="http://schemas.microsoft.com/office/drawing/2014/main" val="791387875"/>
                    </a:ext>
                  </a:extLst>
                </a:gridCol>
                <a:gridCol w="1930543">
                  <a:extLst>
                    <a:ext uri="{9D8B030D-6E8A-4147-A177-3AD203B41FA5}">
                      <a16:colId xmlns:a16="http://schemas.microsoft.com/office/drawing/2014/main" val="787470461"/>
                    </a:ext>
                  </a:extLst>
                </a:gridCol>
              </a:tblGrid>
              <a:tr h="6401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Вид работы*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>
                          <a:effectLst/>
                        </a:rPr>
                        <a:t>Объемы**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Сумма затрат***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руб.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Источник финансирования****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68767"/>
                  </a:ext>
                </a:extLst>
              </a:tr>
              <a:tr h="4267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Приобретение уличных указателей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40 шт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13 500,00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Бюджет поселения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8243861"/>
                  </a:ext>
                </a:extLst>
              </a:tr>
              <a:tr h="228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200">
                          <a:effectLst/>
                        </a:rPr>
                        <a:t>Погрузочные работы ТБО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11 700,00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Бюджет поселения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1160000"/>
                  </a:ext>
                </a:extLst>
              </a:tr>
              <a:tr h="228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200">
                          <a:effectLst/>
                        </a:rPr>
                        <a:t>Услуги по обращению с ТКО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3556,20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РТ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3020831"/>
                  </a:ext>
                </a:extLst>
              </a:tr>
              <a:tr h="8534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Грейдирование дорог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Перевозка грунта д.Карамышиха, ул. Нагорная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610 м.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41 600,00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47 800,00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Итого 89 400,00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С доп. доходов района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0389200"/>
                  </a:ext>
                </a:extLst>
              </a:tr>
              <a:tr h="213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Грейдирование дорог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5 200,00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Бюджет поселения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281708"/>
                  </a:ext>
                </a:extLst>
              </a:tr>
              <a:tr h="213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Обкос дорог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20 800,00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Бюджет поселения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2478900"/>
                  </a:ext>
                </a:extLst>
              </a:tr>
              <a:tr h="2133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Очистка дорог от снега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66 300,00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Бюджет поселения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2729462"/>
                  </a:ext>
                </a:extLst>
              </a:tr>
              <a:tr h="913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200">
                          <a:effectLst/>
                        </a:rPr>
                        <a:t>Ограждение кладбищ в с.Соболевское, с.Чулпаниха, д.Карамышиха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941 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298 000,00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Самообложение 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2715543"/>
                  </a:ext>
                </a:extLst>
              </a:tr>
              <a:tr h="9133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200">
                          <a:effectLst/>
                        </a:rPr>
                        <a:t>Технологическое присоединение к э/сетям (в т.ч. установка 3-х точек учета)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29 468,00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Бюджет поселения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1077449"/>
                  </a:ext>
                </a:extLst>
              </a:tr>
              <a:tr h="2283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7698563"/>
                  </a:ext>
                </a:extLst>
              </a:tr>
              <a:tr h="2283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09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t-RU" sz="1200" dirty="0">
                          <a:effectLst/>
                        </a:rPr>
                        <a:t>ИТОГО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>
                          <a:effectLst/>
                        </a:rPr>
                        <a:t>537 924,2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4887793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544" y="237609"/>
            <a:ext cx="86764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6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Итоги работы Соболевского сельского поселения </a:t>
            </a:r>
          </a:p>
          <a:p>
            <a:pPr marL="0" marR="0" lvl="0" indent="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tt-RU" altLang="ru-RU" sz="2400" b="1" dirty="0">
                <a:ea typeface="Times New Roman" panose="02020603050405020304" pitchFamily="18" charset="0"/>
              </a:rPr>
              <a:t> </a:t>
            </a:r>
            <a:r>
              <a:rPr lang="tt-RU" altLang="ru-RU" sz="2400" b="1" dirty="0" smtClean="0">
                <a:ea typeface="Times New Roman" panose="02020603050405020304" pitchFamily="18" charset="0"/>
              </a:rPr>
              <a:t>                                    </a:t>
            </a:r>
            <a:r>
              <a:rPr kumimoji="0" lang="tt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 2019г.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2063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37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Сельское хозяйство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140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7055678"/>
              </p:ext>
            </p:extLst>
          </p:nvPr>
        </p:nvGraphicFramePr>
        <p:xfrm>
          <a:off x="251520" y="1268760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Поголовье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3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Субсидия на коров и коз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38882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477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Desktop\фото\DSC0191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17646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Desktop\фото для схода\IMG_20190914_053110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10445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0906_103055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35978"/>
            <a:ext cx="2484276" cy="3283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906_102926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381642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6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Благоустройство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62950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verhniy-uslon.tatarstan.ru/file/verhniy-uslon/Image/IMG-20190906-WA000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82"/>
            <a:ext cx="3096344" cy="3654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verhniy-uslon.tatarstan.ru/file/verhniy-uslon/Image/IMG-20190906-WA0004(1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672408" cy="280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verhniy-uslon.tatarstan.ru/file/verhniy-uslon/Image/IMG-20190823-WA000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7950"/>
            <a:ext cx="3096344" cy="358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verhniy-uslon.tatarstan.ru/file/Image/IMG-20190704-WA00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744416" cy="2658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650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988839"/>
            <a:ext cx="7355160" cy="3240361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45286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Выборы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2409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423_122758_HHT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" t="11288" r="28309" b="-11288"/>
          <a:stretch/>
        </p:blipFill>
        <p:spPr bwMode="auto">
          <a:xfrm>
            <a:off x="152343" y="20926"/>
            <a:ext cx="3096344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obolevskoePC\AppData\Local\Microsoft\Windows\INetCache\Content.Word\IMG_20190427_090206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29000"/>
            <a:ext cx="2592288" cy="3339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427_090534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40134"/>
            <a:ext cx="2903228" cy="4029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obolevskoePC\AppData\Local\Microsoft\Windows\INetCache\Content.Word\IMG_20190427_084020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603" y="161397"/>
            <a:ext cx="2904845" cy="3195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SobolevskoePC\AppData\Local\Microsoft\Windows\INetCache\Content.Word\IMG_20190429_105131_H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400" y="3356992"/>
            <a:ext cx="2209503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SobolevskoePC\AppData\Local\Microsoft\Windows\INetCache\Content.Word\IMG_20190429_094418_HH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702" y="116632"/>
            <a:ext cx="2220901" cy="3144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2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506_143906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032447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506_180311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288032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0506_141312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3672408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506_135729_HH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0" b="27394"/>
          <a:stretch/>
        </p:blipFill>
        <p:spPr bwMode="auto">
          <a:xfrm>
            <a:off x="4788024" y="4005064"/>
            <a:ext cx="3960440" cy="2743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50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erhniy-uslon.tatarstan.ru/file/Image/IMG-20190517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89" y="0"/>
            <a:ext cx="3024336" cy="3787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erhniy-uslon.tatarstan.ru/file/Image/IMG-20190517-WA0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verhniy-uslon.tatarstan.ru/file/Image/IMG-20190517-WA0008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88887"/>
            <a:ext cx="2448272" cy="32643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verhniy-uslon.tatarstan.ru/file/Image/IMG-20190517-WA0009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5" y="3781080"/>
            <a:ext cx="4096227" cy="3072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12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1112_104917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2952328" cy="297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1228_092417_HH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00" b="28650"/>
          <a:stretch/>
        </p:blipFill>
        <p:spPr bwMode="auto">
          <a:xfrm>
            <a:off x="5018184" y="-610581"/>
            <a:ext cx="3168352" cy="384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1112_105346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49" y="3523228"/>
            <a:ext cx="2633655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obolevskoePC\AppData\Local\Microsoft\Windows\INetCache\Content.Word\IMG_20191008_155656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58" y="3574537"/>
            <a:ext cx="2515210" cy="297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8101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verhniy-uslon.tatarstan.ru/file/Image/IMG-20190704-WA00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5191274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verhniy-uslon.tatarstan.ru/file/Image/IMG-20190704-WA0006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778" y="2204863"/>
            <a:ext cx="3377678" cy="4503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714348" y="404664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Вывоз ТБО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96383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1016_081842_HHT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83"/>
          <a:stretch/>
        </p:blipFill>
        <p:spPr bwMode="auto">
          <a:xfrm>
            <a:off x="107504" y="116632"/>
            <a:ext cx="4320481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SobolevskoePC\AppData\Local\Microsoft\Windows\INetCache\Content.Word\IMG_20191016_081903_HH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8" b="16399"/>
          <a:stretch/>
        </p:blipFill>
        <p:spPr bwMode="auto">
          <a:xfrm>
            <a:off x="4427984" y="2636912"/>
            <a:ext cx="4536503" cy="4104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9843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Всего КРС 160 гол</a:t>
            </a:r>
          </a:p>
          <a:p>
            <a:r>
              <a:rPr lang="ru-RU" dirty="0" smtClean="0"/>
              <a:t>Коров 107 гол.</a:t>
            </a:r>
          </a:p>
          <a:p>
            <a:r>
              <a:rPr lang="ru-RU" dirty="0" smtClean="0"/>
              <a:t>Свиней -9 гол.</a:t>
            </a:r>
          </a:p>
          <a:p>
            <a:r>
              <a:rPr lang="ru-RU" dirty="0" smtClean="0"/>
              <a:t>Овец -39 гол.</a:t>
            </a:r>
          </a:p>
          <a:p>
            <a:r>
              <a:rPr lang="ru-RU" dirty="0" smtClean="0"/>
              <a:t>Коз-12 гол.</a:t>
            </a:r>
          </a:p>
          <a:p>
            <a:r>
              <a:rPr lang="ru-RU" dirty="0" smtClean="0"/>
              <a:t>Лошадей -2 гол.</a:t>
            </a:r>
          </a:p>
          <a:p>
            <a:r>
              <a:rPr lang="ru-RU" dirty="0" smtClean="0"/>
              <a:t>Птиц -879 шт.</a:t>
            </a:r>
          </a:p>
          <a:p>
            <a:r>
              <a:rPr lang="ru-RU" dirty="0" smtClean="0"/>
              <a:t>П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57200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/>
              <a:t>Культура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230629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393" y="125760"/>
            <a:ext cx="8229600" cy="1143000"/>
          </a:xfrm>
        </p:spPr>
        <p:txBody>
          <a:bodyPr/>
          <a:lstStyle/>
          <a:p>
            <a:r>
              <a:rPr lang="ru-RU" dirty="0" smtClean="0"/>
              <a:t>9 мая</a:t>
            </a:r>
            <a:endParaRPr lang="ru-RU" dirty="0"/>
          </a:p>
        </p:txBody>
      </p:sp>
      <p:pic>
        <p:nvPicPr>
          <p:cNvPr id="4" name="Объект 3" descr="http://verhniy-uslon.tatarstan.ru/file/Image/DSC01625(4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760"/>
            <a:ext cx="3744416" cy="330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verhniy-uslon.tatarstan.ru/file/Image/DSC01661(2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50842"/>
            <a:ext cx="3600400" cy="329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verhniy-uslon.tatarstan.ru/file/Image/DSC01646(3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2656"/>
            <a:ext cx="3816424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759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erhniy-uslon.tatarstan.ru/file/verhniy-uslon/Image/DSC02185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210371" cy="3024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Desktop\фото\день пожилых людей\DSC0203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58" y="260648"/>
            <a:ext cx="3185330" cy="315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verhniy-uslon.tatarstan.ru/file/verhniy-uslon/Image/IMG-20191003-WA0009(1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754" y="260649"/>
            <a:ext cx="2295382" cy="315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verhniy-uslon.tatarstan.ru/file/verhniy-uslon/Image/DSC01887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58" y="3656779"/>
            <a:ext cx="3240361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verhniy-uslon.tatarstan.ru/file/Image/DSC0183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6"/>
            <a:ext cx="33123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http://verhniy-uslon.tatarstan.ru/file/Image/DSC00910(2)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154" y="3573016"/>
            <a:ext cx="2272981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459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908_113607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62" y="2636912"/>
            <a:ext cx="3327290" cy="231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908_131122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049"/>
            <a:ext cx="2635250" cy="3513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0908_065243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49" y="136048"/>
            <a:ext cx="3042617" cy="286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908_065233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1" y="4447424"/>
            <a:ext cx="2897124" cy="2376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obolevskoePC\AppData\Local\Microsoft\Windows\INetCache\Content.Word\IMG_20190908_114649_H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64" y="3367460"/>
            <a:ext cx="2527584" cy="3456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2334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Масленица</a:t>
            </a:r>
            <a:endParaRPr lang="ru-RU" sz="4000" dirty="0"/>
          </a:p>
        </p:txBody>
      </p:sp>
      <p:pic>
        <p:nvPicPr>
          <p:cNvPr id="4" name="Объект 3" descr="http://verhniy-uslon.tatarstan.ru/file/Image/DSC01432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verhniy-uslon.tatarstan.ru/file/Image/DSC01423(3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verhniy-uslon.tatarstan.ru/file/Image/DSC01336(3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63642"/>
            <a:ext cx="3456385" cy="250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verhniy-uslon.tatarstan.ru/file/Image/DSC01407(5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79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55576" y="47667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/>
              <a:t>Духовенство</a:t>
            </a:r>
          </a:p>
          <a:p>
            <a:pPr algn="ctr"/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3681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tatarstan.ru/file/photoreport/print_673481_102380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6696744" cy="3816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verhniy-uslon.tatarstan.ru/file/Image/%D1%82%D0%B7%D0%B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05063"/>
            <a:ext cx="3528392" cy="280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358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smtClean="0"/>
              <a:t>Служба в рядах вооруженных сил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65594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20190622_070958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1764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20190622_0715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188640"/>
            <a:ext cx="421246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20190622_07110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8874"/>
          <a:stretch/>
        </p:blipFill>
        <p:spPr bwMode="auto">
          <a:xfrm rot="5400000">
            <a:off x="4644007" y="548682"/>
            <a:ext cx="3600401" cy="2736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obolevskoePC\AppData\Local\Microsoft\Windows\INetCache\Content.Word\20190622_07091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522" y="3609023"/>
            <a:ext cx="3744419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5398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b="1" dirty="0" err="1" smtClean="0"/>
              <a:t>Соц.защита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8371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erhniy-uslon.tatarstan.ru/file/Image/WhatsApp%20Image%202019-05-23%20at%2009.31.43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erhniy-uslon.tatarstan.ru/file/Image/WhatsApp%20Image%202019-05-23%20at%2009.32.0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1"/>
            <a:ext cx="3888432" cy="340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verhniy-uslon.tatarstan.ru/file/Image/WhatsApp%20Image%202019-05-23%20at%2009.32.2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verhniy-uslon.tatarstan.ru/file/Image/WhatsApp%20Image%202019-05-23%20at%2009.32.19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51932"/>
            <a:ext cx="2413070" cy="3217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306_111118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28" y="3717032"/>
            <a:ext cx="360092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306_111134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07951"/>
            <a:ext cx="2592288" cy="3293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0306_112322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7950"/>
            <a:ext cx="4176464" cy="3105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306_120826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22102"/>
            <a:ext cx="4248472" cy="3519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302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verhniy-uslon.tatarstan.ru/file/Image/WhatsApp%20Image%202019-05-23%20at%2009.30.58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60440" cy="319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 descr="http://verhniy-uslon.tatarstan.ru/file/Image/WhatsApp%20Image%202019-05-23%20at%2009.32.23.jpe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239"/>
            <a:ext cx="3871664" cy="3167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verhniy-uslon.tatarstan.ru/file/verhniy-uslon/Image/1(68)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500" y="3501008"/>
            <a:ext cx="4457732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171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Почта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32178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Совет Соболевского СП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08" y="986048"/>
            <a:ext cx="3869792" cy="2983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http://verhniy-uslon.tatarstan.ru/file/verhniy-uslon/Image/DSC0197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424847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1216_145456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008" y="4029851"/>
            <a:ext cx="38697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1021_145858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9851"/>
            <a:ext cx="3888432" cy="2664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3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erhniy-uslon.tatarstan.ru/file/Image/DSC01883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9" y="188640"/>
            <a:ext cx="468052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SobolevskoePC\AppData\Local\Microsoft\Windows\INetCache\Content.Word\IMG_20200103_111651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88" y="3140968"/>
            <a:ext cx="446449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34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Здравоохранение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713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erhniy-uslon.tatarstan.ru/file/Image/IMG-20190227-WA0008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0" y="44624"/>
            <a:ext cx="28575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verhniy-uslon.tatarstan.ru/file/Image/IMG-20190227-WA0007(1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295232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verhniy-uslon.tatarstan.ru/file/Image/IMG-20190227-WA000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708920"/>
            <a:ext cx="316835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2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Пожарная безопасность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64379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420_162742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2" y="188639"/>
            <a:ext cx="2924432" cy="2548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427_103853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03" y="1390087"/>
            <a:ext cx="2843593" cy="2470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427_121025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196" y="2916361"/>
            <a:ext cx="3272804" cy="2424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obolevskoePC\AppData\Local\Microsoft\Windows\INetCache\Content.Word\IMG_20190420_163210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796" y="188638"/>
            <a:ext cx="3240204" cy="2664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SobolevskoePC\AppData\Local\Microsoft\Windows\INetCache\Content.Word\IMG_20190426_201543_H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" y="2916361"/>
            <a:ext cx="3030061" cy="2245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SobolevskoePC\AppData\Local\Microsoft\Windows\INetCache\Content.Word\IMG_20190426_135936_HH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75" y="4317400"/>
            <a:ext cx="2892022" cy="2370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649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501_144729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28" y="307928"/>
            <a:ext cx="2866379" cy="333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501_143448_HH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0" t="27464" b="19340"/>
          <a:stretch/>
        </p:blipFill>
        <p:spPr bwMode="auto">
          <a:xfrm>
            <a:off x="226266" y="590727"/>
            <a:ext cx="2977486" cy="2476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SobolevskoePC\AppData\Local\Microsoft\Windows\INetCache\Content.Word\IMG_20190501_113014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54" y="586468"/>
            <a:ext cx="2934562" cy="236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501_113022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57" y="3640782"/>
            <a:ext cx="2789412" cy="2308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obolevskoePC\AppData\Local\Microsoft\Windows\INetCache\Content.Word\IMG_20190501_143605_H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64" y="3640783"/>
            <a:ext cx="3117987" cy="210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SobolevskoePC\AppData\Local\Microsoft\Windows\INetCache\Content.Word\IMG_20190426_230117_HHT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-1188" r="-2727" b="27698"/>
          <a:stretch/>
        </p:blipFill>
        <p:spPr bwMode="auto">
          <a:xfrm>
            <a:off x="3328170" y="4005064"/>
            <a:ext cx="3005967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79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803_020908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39248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803_063615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5130"/>
            <a:ext cx="4464496" cy="3090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0803_063327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7788"/>
            <a:ext cx="4104456" cy="3159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803_030551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73" y="3356992"/>
            <a:ext cx="4094099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5001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804_172719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532"/>
            <a:ext cx="3168352" cy="4283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804_172404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316835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0804_172423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12976"/>
            <a:ext cx="288032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59573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Водоснабжение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78865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erhniy-uslon.tatarstan.ru/file/verhniy-uslon/Image/IMG_20191118_113105_HHT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4" y="116632"/>
            <a:ext cx="26073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Desktop\фото для схода\IMG_20190913_152640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48" y="1194434"/>
            <a:ext cx="3322712" cy="4322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1117_084052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27771"/>
            <a:ext cx="252027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obolevskoePC\AppData\Local\Microsoft\Windows\INetCache\Content.Word\IMG_20191203_102709_HHT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39"/>
          <a:stretch/>
        </p:blipFill>
        <p:spPr bwMode="auto">
          <a:xfrm>
            <a:off x="6073825" y="3501008"/>
            <a:ext cx="2880320" cy="3005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SobolevskoePC\AppData\Local\Microsoft\Windows\INetCache\Content.Word\IMG_20191115_160154_H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32656"/>
            <a:ext cx="272297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750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3006746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Численность населения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96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609_114420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2880320" cy="367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609_093439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544" y="1268760"/>
            <a:ext cx="2912644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0609_093316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636912"/>
            <a:ext cx="2880320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3918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Самообложение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350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1204_083624_HHT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9714"/>
          <a:stretch/>
        </p:blipFill>
        <p:spPr bwMode="auto">
          <a:xfrm>
            <a:off x="179512" y="260648"/>
            <a:ext cx="2664296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SobolevskoePC\AppData\Local\Microsoft\Windows\INetCache\Content.Word\IMG_20191204_082303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30243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1202_091410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61048"/>
            <a:ext cx="2855039" cy="2821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4" descr="C:\Users\SobolevskoePC\AppData\Local\Microsoft\Windows\INetCache\Content.Word\IMG_20190906_084044_HHT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404664"/>
            <a:ext cx="3143071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obolevskoePC\AppData\Local\Microsoft\Windows\INetCache\Content.Word\IMG_20190906_083129_H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23" y="3492915"/>
            <a:ext cx="2234565" cy="298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8245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SobolevskoePC\AppData\Local\Microsoft\Windows\INetCache\Content.Word\IMG_20191023_120332_HHT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8" b="5564"/>
          <a:stretch/>
        </p:blipFill>
        <p:spPr bwMode="auto">
          <a:xfrm>
            <a:off x="331498" y="3501007"/>
            <a:ext cx="2652112" cy="3270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obolevskoePC\AppData\Local\Microsoft\Windows\INetCache\Content.Word\IMG_20191023_120401_HHT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 bwMode="auto">
          <a:xfrm>
            <a:off x="3347864" y="105619"/>
            <a:ext cx="2664296" cy="3395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SobolevskoePC\AppData\Local\Microsoft\Windows\INetCache\Content.Word\IMG_20191024_120055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1726"/>
            <a:ext cx="2520280" cy="3265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SobolevskoePC\AppData\Local\Microsoft\Windows\INetCache\Content.Word\IMG_20191024_115615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177" y="3845452"/>
            <a:ext cx="3024336" cy="2682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SobolevskoePC\AppData\Local\Microsoft\Windows\INetCache\Content.Word\IMG_20191024_120058_H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515291"/>
            <a:ext cx="2664296" cy="3342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10" descr="C:\Users\SobolevskoePC\AppData\Local\Microsoft\Windows\INetCache\Content.Word\IMG_20191014_133025_HHT.jpg"/>
          <p:cNvPicPr>
            <a:picLocks noGrp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98" y="121104"/>
            <a:ext cx="2710994" cy="3475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78189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erhniy-uslon.tatarstan.ru/file/verhniy-uslon/Image/IMG-20190926-WA000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2" y="44624"/>
            <a:ext cx="2754054" cy="3405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verhniy-uslon.tatarstan.ru/file/verhniy-uslon/Image/IMG-20190926-WA000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488" y="3645024"/>
            <a:ext cx="346400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verhniy-uslon.tatarstan.ru/file/verhniy-uslon/Image/IMG-20190926-WA0008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288032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850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47667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Сходы граждан 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45258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erhniy-uslon.tatarstan.ru/file/verhniy-uslon/Image/IMG-20191202-WA000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32048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verhniy-uslon.tatarstan.ru/file/verhniy-uslon/Image/IMG-20191202-WA0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371573" cy="3109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469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Приём граждан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1097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erhniy-uslon.tatarstan.ru/file/Image/IMG-20190424-WA0000(1)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53650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SobolevskoePC\AppData\Local\Microsoft\Windows\INetCache\Content.Word\IMG_20181201_091449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4248472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61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683568" y="548680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Юбилейные даты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409865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4090757"/>
              </p:ext>
            </p:extLst>
          </p:nvPr>
        </p:nvGraphicFramePr>
        <p:xfrm>
          <a:off x="755576" y="764704"/>
          <a:ext cx="7632847" cy="52565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7869">
                  <a:extLst>
                    <a:ext uri="{9D8B030D-6E8A-4147-A177-3AD203B41FA5}">
                      <a16:colId xmlns:a16="http://schemas.microsoft.com/office/drawing/2014/main" val="908972764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208659225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306532443"/>
                    </a:ext>
                  </a:extLst>
                </a:gridCol>
                <a:gridCol w="1528326">
                  <a:extLst>
                    <a:ext uri="{9D8B030D-6E8A-4147-A177-3AD203B41FA5}">
                      <a16:colId xmlns:a16="http://schemas.microsoft.com/office/drawing/2014/main" val="3779754059"/>
                    </a:ext>
                  </a:extLst>
                </a:gridCol>
              </a:tblGrid>
              <a:tr h="58156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01.01.2018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01.01.2019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01.01.2020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951185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 дошкольного возраста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0087502"/>
                  </a:ext>
                </a:extLst>
              </a:tr>
              <a:tr h="58156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  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Дети школьного возраста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01.09.2017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01.09.2018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На 01.09.2019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9530095"/>
                  </a:ext>
                </a:extLst>
              </a:tr>
              <a:tr h="6040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222776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Трудоспособное население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134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97927798"/>
                  </a:ext>
                </a:extLst>
              </a:tr>
              <a:tr h="11631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Пенсионеры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90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678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769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erhniy-uslon.tatarstan.ru/file/Image/IMG-20190205-WA000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0648"/>
            <a:ext cx="2376264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verhniy-uslon.tatarstan.ru/file/Image/IMG-20190205-WA00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" y="188640"/>
            <a:ext cx="264334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Desktop\фото\золотая свадьба Мамкины\DSC_00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" y="4087126"/>
            <a:ext cx="2940951" cy="2294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Desktop\фото\золотая свадьба Мамкины\DSC_001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74" y="3933056"/>
            <a:ext cx="316572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verhniy-uslon.tatarstan.ru/file/Image/IMG-20190205-WA000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403" y="260648"/>
            <a:ext cx="2859405" cy="219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SobolevskoePC\Desktop\фото\золотая свадьба Мамкины\DSC_008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556" y="2655456"/>
            <a:ext cx="2801252" cy="183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SobolevskoePC\AppData\Local\Microsoft\Windows\INetCache\Content.Word\IMG_20191228_101502_HHT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68" y="4725144"/>
            <a:ext cx="269047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36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http://verhniy-uslon.tatarstan.ru/file/Image/IMG-20190301-WA0009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71601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verhniy-uslon.tatarstan.ru/file/Image/DSC01652(2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11" y="3107047"/>
            <a:ext cx="4515589" cy="372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969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1002_094937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" y="952"/>
            <a:ext cx="4835012" cy="5876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1002_113439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248472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306542" y="3244334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500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52329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Вопросы прошлого года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9074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SobolevskoePC\AppData\Local\Microsoft\Windows\INetCache\Content.Word\IMG_20190906_105310_HH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3024336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SobolevskoePC\AppData\Local\Microsoft\Windows\INetCache\Content.Word\IMG_20190129_142955_HH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103516"/>
            <a:ext cx="262549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SobolevskoePC\AppData\Local\Microsoft\Windows\INetCache\Content.Word\IMG_20190129_141306_HHT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103516"/>
            <a:ext cx="288032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SobolevskoePC\AppData\Local\Microsoft\Windows\INetCache\Content.Word\IMG_20190129_142502_HHT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183123"/>
            <a:ext cx="2812145" cy="352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SobolevskoePC\AppData\Local\Microsoft\Windows\INetCache\Content.Word\IMG_20190906_104854_HH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6632"/>
            <a:ext cx="3528392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95797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714348" y="500042"/>
            <a:ext cx="7715304" cy="550072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/>
              <a:t>Планы на </a:t>
            </a:r>
            <a:r>
              <a:rPr lang="ru-RU" sz="6000" b="1" smtClean="0"/>
              <a:t>2020 год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7363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6632"/>
            <a:ext cx="770485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ПЛАНЫ на 2020 год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по использованию средств самообложения 2020 года:</a:t>
            </a:r>
          </a:p>
          <a:p>
            <a:pPr marL="67818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-реконструкция уличного освещения в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с.Соболевское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с.Чулпаниха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</a:p>
          <a:p>
            <a:pPr marL="67818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-благоустройство родника в деревне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Карамышиха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678180"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-ограждение водонапорной башни в селе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Соболевское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   </a:t>
            </a:r>
            <a:r>
              <a:rPr lang="ru-RU" sz="2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Грейдерование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внутрипоселковых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дорог.</a:t>
            </a:r>
          </a:p>
          <a:p>
            <a:pPr lvl="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Постановка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учет нового кладбища в селе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Соболевское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   Проведение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75-ти </a:t>
            </a:r>
            <a:r>
              <a:rPr lang="ru-RU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летия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Дня Победы.</a:t>
            </a:r>
          </a:p>
          <a:p>
            <a:pPr lvl="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  Проведение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праздника  в честь 100-тия образования ТАССР.</a:t>
            </a:r>
          </a:p>
          <a:p>
            <a:pPr lvl="0" algn="just"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Проведение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выборов Президента РТ и местные выборы.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787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980728"/>
          <a:ext cx="8229600" cy="5343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4" descr="Verhneuslonskij_r-n(gerb_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714356"/>
            <a:ext cx="259228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3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0260827"/>
              </p:ext>
            </p:extLst>
          </p:nvPr>
        </p:nvGraphicFramePr>
        <p:xfrm>
          <a:off x="539552" y="980728"/>
          <a:ext cx="822960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Доходная часть бюджета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62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675452"/>
              </p:ext>
            </p:extLst>
          </p:nvPr>
        </p:nvGraphicFramePr>
        <p:xfrm>
          <a:off x="457201" y="1268761"/>
          <a:ext cx="8363271" cy="5256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1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2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34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727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план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Факт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2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Платные</a:t>
                      </a:r>
                      <a:r>
                        <a:rPr lang="ru-RU" sz="2000" b="1" baseline="0" dirty="0" smtClean="0"/>
                        <a:t> услуги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170,1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170,1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21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Налог на </a:t>
                      </a:r>
                      <a:r>
                        <a:rPr lang="ru-RU" sz="2000" b="1" dirty="0" err="1" smtClean="0"/>
                        <a:t>имущ</a:t>
                      </a:r>
                      <a:r>
                        <a:rPr lang="ru-RU" sz="2000" b="1" dirty="0" smtClean="0"/>
                        <a:t>.</a:t>
                      </a:r>
                      <a:r>
                        <a:rPr lang="ru-RU" sz="2000" b="1" baseline="0" dirty="0" smtClean="0"/>
                        <a:t> </a:t>
                      </a:r>
                      <a:r>
                        <a:rPr lang="ru-RU" sz="2000" b="1" baseline="0" dirty="0" smtClean="0"/>
                        <a:t>физ</a:t>
                      </a:r>
                      <a:r>
                        <a:rPr lang="ru-RU" sz="2000" b="1" baseline="0" dirty="0" smtClean="0"/>
                        <a:t>. лиц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709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Земельный налог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465,9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594,5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127,6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42393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Средства самообложения</a:t>
                      </a:r>
                      <a:endParaRPr lang="ru-RU" sz="2000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61,8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66,2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107,1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29777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Государственная  пошлина</a:t>
                      </a:r>
                      <a:endParaRPr lang="ru-RU" sz="20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1,0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2,2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220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bg2">
              <a:lumMod val="9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Собственные доходы в 2019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5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</TotalTime>
  <Words>400</Words>
  <Application>Microsoft Office PowerPoint</Application>
  <PresentationFormat>Экран (4:3)</PresentationFormat>
  <Paragraphs>231</Paragraphs>
  <Slides>66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1" baseType="lpstr">
      <vt:lpstr>Arial</vt:lpstr>
      <vt:lpstr>Calibri</vt:lpstr>
      <vt:lpstr>Monotype Corsiva</vt:lpstr>
      <vt:lpstr>Times New Roman</vt:lpstr>
      <vt:lpstr>Тема Office</vt:lpstr>
      <vt:lpstr> СОБОЛЕВСКОЕ                          СЕЛЬСКОЕ ПОСЕЛЕНИЕ </vt:lpstr>
      <vt:lpstr>            </vt:lpstr>
      <vt:lpstr>Презентация PowerPoint</vt:lpstr>
      <vt:lpstr>Совет Соболевского СП</vt:lpstr>
      <vt:lpstr>Численность населения</vt:lpstr>
      <vt:lpstr>Презентация PowerPoint</vt:lpstr>
      <vt:lpstr>Презентация PowerPoint</vt:lpstr>
      <vt:lpstr>Доходная часть бюджета</vt:lpstr>
      <vt:lpstr>Собственные доходы в 2019 г.</vt:lpstr>
      <vt:lpstr>Презентация PowerPoint</vt:lpstr>
      <vt:lpstr>Содержание внутри поселковых дорог в зимний период</vt:lpstr>
      <vt:lpstr>Презентация PowerPoint</vt:lpstr>
      <vt:lpstr>Презентация PowerPoint</vt:lpstr>
      <vt:lpstr>            </vt:lpstr>
      <vt:lpstr>Поголовье</vt:lpstr>
      <vt:lpstr>Субсидия на коров и коз</vt:lpstr>
      <vt:lpstr>Презентация PowerPoint</vt:lpstr>
      <vt:lpstr>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</vt:lpstr>
      <vt:lpstr>Презентация PowerPoint</vt:lpstr>
      <vt:lpstr>            </vt:lpstr>
      <vt:lpstr>9 мая</vt:lpstr>
      <vt:lpstr>Презентация PowerPoint</vt:lpstr>
      <vt:lpstr>Масленица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Осянин</dc:creator>
  <cp:lastModifiedBy>Пользователь Windows</cp:lastModifiedBy>
  <cp:revision>156</cp:revision>
  <dcterms:created xsi:type="dcterms:W3CDTF">2018-02-12T09:06:35Z</dcterms:created>
  <dcterms:modified xsi:type="dcterms:W3CDTF">2020-01-15T06:05:19Z</dcterms:modified>
</cp:coreProperties>
</file>