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3"/>
  </p:notesMasterIdLst>
  <p:sldIdLst>
    <p:sldId id="491" r:id="rId2"/>
    <p:sldId id="257" r:id="rId3"/>
    <p:sldId id="816" r:id="rId4"/>
    <p:sldId id="930" r:id="rId5"/>
    <p:sldId id="834" r:id="rId6"/>
    <p:sldId id="819" r:id="rId7"/>
    <p:sldId id="820" r:id="rId8"/>
    <p:sldId id="822" r:id="rId9"/>
    <p:sldId id="932" r:id="rId10"/>
    <p:sldId id="827" r:id="rId11"/>
    <p:sldId id="835" r:id="rId12"/>
    <p:sldId id="836" r:id="rId13"/>
    <p:sldId id="959" r:id="rId14"/>
    <p:sldId id="837" r:id="rId15"/>
    <p:sldId id="643" r:id="rId16"/>
    <p:sldId id="919" r:id="rId17"/>
    <p:sldId id="838" r:id="rId18"/>
    <p:sldId id="644" r:id="rId19"/>
    <p:sldId id="933" r:id="rId20"/>
    <p:sldId id="934" r:id="rId21"/>
    <p:sldId id="935" r:id="rId22"/>
    <p:sldId id="941" r:id="rId23"/>
    <p:sldId id="942" r:id="rId24"/>
    <p:sldId id="948" r:id="rId25"/>
    <p:sldId id="950" r:id="rId26"/>
    <p:sldId id="952" r:id="rId27"/>
    <p:sldId id="947" r:id="rId28"/>
    <p:sldId id="960" r:id="rId29"/>
    <p:sldId id="964" r:id="rId30"/>
    <p:sldId id="956" r:id="rId31"/>
    <p:sldId id="965" r:id="rId32"/>
    <p:sldId id="966" r:id="rId33"/>
    <p:sldId id="968" r:id="rId34"/>
    <p:sldId id="971" r:id="rId35"/>
    <p:sldId id="973" r:id="rId36"/>
    <p:sldId id="841" r:id="rId37"/>
    <p:sldId id="974" r:id="rId38"/>
    <p:sldId id="842" r:id="rId39"/>
    <p:sldId id="844" r:id="rId40"/>
    <p:sldId id="977" r:id="rId41"/>
    <p:sldId id="975" r:id="rId42"/>
    <p:sldId id="845" r:id="rId43"/>
    <p:sldId id="846" r:id="rId44"/>
    <p:sldId id="850" r:id="rId45"/>
    <p:sldId id="859" r:id="rId46"/>
    <p:sldId id="978" r:id="rId47"/>
    <p:sldId id="851" r:id="rId48"/>
    <p:sldId id="979" r:id="rId49"/>
    <p:sldId id="980" r:id="rId50"/>
    <p:sldId id="981" r:id="rId51"/>
    <p:sldId id="984" r:id="rId52"/>
    <p:sldId id="983" r:id="rId53"/>
    <p:sldId id="853" r:id="rId54"/>
    <p:sldId id="985" r:id="rId55"/>
    <p:sldId id="986" r:id="rId56"/>
    <p:sldId id="987" r:id="rId57"/>
    <p:sldId id="988" r:id="rId58"/>
    <p:sldId id="704" r:id="rId59"/>
    <p:sldId id="992" r:id="rId60"/>
    <p:sldId id="989" r:id="rId61"/>
    <p:sldId id="990" r:id="rId62"/>
    <p:sldId id="861" r:id="rId63"/>
    <p:sldId id="994" r:id="rId64"/>
    <p:sldId id="552" r:id="rId65"/>
    <p:sldId id="862" r:id="rId66"/>
    <p:sldId id="866" r:id="rId67"/>
    <p:sldId id="995" r:id="rId68"/>
    <p:sldId id="996" r:id="rId69"/>
    <p:sldId id="997" r:id="rId70"/>
    <p:sldId id="1041" r:id="rId71"/>
    <p:sldId id="1036" r:id="rId72"/>
    <p:sldId id="998" r:id="rId73"/>
    <p:sldId id="999" r:id="rId74"/>
    <p:sldId id="1000" r:id="rId75"/>
    <p:sldId id="1002" r:id="rId76"/>
    <p:sldId id="1001" r:id="rId77"/>
    <p:sldId id="868" r:id="rId78"/>
    <p:sldId id="1004" r:id="rId79"/>
    <p:sldId id="1024" r:id="rId80"/>
    <p:sldId id="1025" r:id="rId81"/>
    <p:sldId id="1005" r:id="rId82"/>
    <p:sldId id="1006" r:id="rId83"/>
    <p:sldId id="1007" r:id="rId84"/>
    <p:sldId id="922" r:id="rId85"/>
    <p:sldId id="1008" r:id="rId86"/>
    <p:sldId id="1009" r:id="rId87"/>
    <p:sldId id="1010" r:id="rId88"/>
    <p:sldId id="649" r:id="rId89"/>
    <p:sldId id="1045" r:id="rId90"/>
    <p:sldId id="728" r:id="rId91"/>
    <p:sldId id="880" r:id="rId92"/>
    <p:sldId id="883" r:id="rId93"/>
    <p:sldId id="1012" r:id="rId94"/>
    <p:sldId id="1011" r:id="rId95"/>
    <p:sldId id="1013" r:id="rId96"/>
    <p:sldId id="1014" r:id="rId97"/>
    <p:sldId id="1015" r:id="rId98"/>
    <p:sldId id="1016" r:id="rId99"/>
    <p:sldId id="1017" r:id="rId100"/>
    <p:sldId id="1018" r:id="rId101"/>
    <p:sldId id="1019" r:id="rId102"/>
    <p:sldId id="1020" r:id="rId103"/>
    <p:sldId id="1021" r:id="rId104"/>
    <p:sldId id="1022" r:id="rId105"/>
    <p:sldId id="1026" r:id="rId106"/>
    <p:sldId id="1047" r:id="rId107"/>
    <p:sldId id="1029" r:id="rId108"/>
    <p:sldId id="1030" r:id="rId109"/>
    <p:sldId id="1032" r:id="rId110"/>
    <p:sldId id="1031" r:id="rId111"/>
    <p:sldId id="1034" r:id="rId112"/>
    <p:sldId id="890" r:id="rId113"/>
    <p:sldId id="892" r:id="rId114"/>
    <p:sldId id="907" r:id="rId115"/>
    <p:sldId id="911" r:id="rId116"/>
    <p:sldId id="1038" r:id="rId117"/>
    <p:sldId id="1039" r:id="rId118"/>
    <p:sldId id="763" r:id="rId119"/>
    <p:sldId id="792" r:id="rId120"/>
    <p:sldId id="1040" r:id="rId121"/>
    <p:sldId id="580" r:id="rId1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9C6F1D-D678-4473-A468-2C523270F059}">
          <p14:sldIdLst>
            <p14:sldId id="491"/>
            <p14:sldId id="257"/>
            <p14:sldId id="816"/>
            <p14:sldId id="930"/>
            <p14:sldId id="834"/>
            <p14:sldId id="819"/>
            <p14:sldId id="820"/>
            <p14:sldId id="822"/>
            <p14:sldId id="932"/>
            <p14:sldId id="827"/>
            <p14:sldId id="835"/>
            <p14:sldId id="836"/>
            <p14:sldId id="959"/>
            <p14:sldId id="837"/>
            <p14:sldId id="643"/>
            <p14:sldId id="919"/>
            <p14:sldId id="838"/>
            <p14:sldId id="644"/>
            <p14:sldId id="933"/>
            <p14:sldId id="934"/>
            <p14:sldId id="935"/>
            <p14:sldId id="941"/>
            <p14:sldId id="942"/>
            <p14:sldId id="948"/>
            <p14:sldId id="950"/>
            <p14:sldId id="952"/>
            <p14:sldId id="947"/>
            <p14:sldId id="960"/>
            <p14:sldId id="964"/>
            <p14:sldId id="956"/>
            <p14:sldId id="965"/>
            <p14:sldId id="966"/>
            <p14:sldId id="968"/>
            <p14:sldId id="971"/>
            <p14:sldId id="973"/>
            <p14:sldId id="841"/>
            <p14:sldId id="974"/>
            <p14:sldId id="842"/>
            <p14:sldId id="844"/>
            <p14:sldId id="977"/>
            <p14:sldId id="975"/>
            <p14:sldId id="845"/>
            <p14:sldId id="846"/>
            <p14:sldId id="850"/>
            <p14:sldId id="859"/>
            <p14:sldId id="978"/>
            <p14:sldId id="851"/>
            <p14:sldId id="979"/>
            <p14:sldId id="980"/>
            <p14:sldId id="981"/>
            <p14:sldId id="984"/>
            <p14:sldId id="983"/>
            <p14:sldId id="853"/>
            <p14:sldId id="985"/>
            <p14:sldId id="986"/>
            <p14:sldId id="987"/>
            <p14:sldId id="988"/>
            <p14:sldId id="704"/>
            <p14:sldId id="992"/>
            <p14:sldId id="989"/>
            <p14:sldId id="990"/>
            <p14:sldId id="861"/>
            <p14:sldId id="994"/>
            <p14:sldId id="552"/>
            <p14:sldId id="862"/>
            <p14:sldId id="866"/>
            <p14:sldId id="995"/>
            <p14:sldId id="996"/>
            <p14:sldId id="997"/>
            <p14:sldId id="1041"/>
            <p14:sldId id="1036"/>
            <p14:sldId id="998"/>
            <p14:sldId id="999"/>
            <p14:sldId id="1000"/>
            <p14:sldId id="1002"/>
            <p14:sldId id="1001"/>
            <p14:sldId id="868"/>
            <p14:sldId id="1004"/>
            <p14:sldId id="1024"/>
            <p14:sldId id="1025"/>
            <p14:sldId id="1005"/>
            <p14:sldId id="1006"/>
            <p14:sldId id="1007"/>
            <p14:sldId id="922"/>
            <p14:sldId id="1008"/>
            <p14:sldId id="1009"/>
            <p14:sldId id="1010"/>
            <p14:sldId id="649"/>
            <p14:sldId id="1045"/>
            <p14:sldId id="728"/>
            <p14:sldId id="880"/>
            <p14:sldId id="883"/>
            <p14:sldId id="1012"/>
            <p14:sldId id="1011"/>
            <p14:sldId id="1013"/>
            <p14:sldId id="1014"/>
            <p14:sldId id="1015"/>
            <p14:sldId id="1016"/>
            <p14:sldId id="1017"/>
            <p14:sldId id="1018"/>
            <p14:sldId id="1019"/>
            <p14:sldId id="1020"/>
            <p14:sldId id="1021"/>
            <p14:sldId id="1022"/>
            <p14:sldId id="1026"/>
            <p14:sldId id="1047"/>
            <p14:sldId id="1029"/>
            <p14:sldId id="1030"/>
            <p14:sldId id="1032"/>
            <p14:sldId id="1031"/>
            <p14:sldId id="1034"/>
            <p14:sldId id="890"/>
            <p14:sldId id="892"/>
            <p14:sldId id="907"/>
            <p14:sldId id="911"/>
            <p14:sldId id="1038"/>
            <p14:sldId id="1039"/>
            <p14:sldId id="763"/>
            <p14:sldId id="792"/>
            <p14:sldId id="1040"/>
            <p14:sldId id="5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68794" autoAdjust="0"/>
  </p:normalViewPr>
  <p:slideViewPr>
    <p:cSldViewPr>
      <p:cViewPr varScale="1">
        <p:scale>
          <a:sx n="63" d="100"/>
          <a:sy n="63" d="100"/>
        </p:scale>
        <p:origin x="-20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 smtClean="0"/>
              <a:t>население</a:t>
            </a:r>
            <a:endParaRPr lang="ru-RU" sz="2400" dirty="0"/>
          </a:p>
        </c:rich>
      </c:tx>
      <c:layout>
        <c:manualLayout>
          <c:xMode val="edge"/>
          <c:yMode val="edge"/>
          <c:x val="0.40360081372844653"/>
          <c:y val="1.55619963794872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7-4F80-BEDC-2E55820C0D3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67-4F80-BEDC-2E55820C0D30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67-4F80-BEDC-2E55820C0D30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67-4F80-BEDC-2E55820C0D30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67-4F80-BEDC-2E55820C0D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Вахитова</c:v>
                </c:pt>
                <c:pt idx="1">
                  <c:v>Бакча-Сарай</c:v>
                </c:pt>
                <c:pt idx="2">
                  <c:v>Ташевка</c:v>
                </c:pt>
                <c:pt idx="3">
                  <c:v>Ватан</c:v>
                </c:pt>
                <c:pt idx="4">
                  <c:v>Гребени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204</c:v>
                </c:pt>
                <c:pt idx="1">
                  <c:v>202</c:v>
                </c:pt>
                <c:pt idx="2">
                  <c:v>35</c:v>
                </c:pt>
                <c:pt idx="3">
                  <c:v>22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F67-4F80-BEDC-2E55820C0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3200" dirty="0" smtClean="0"/>
              <a:t>доходы</a:t>
            </a:r>
            <a:endParaRPr lang="ru-RU" sz="32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C00000"/>
              </a:solidFill>
            </a:ln>
          </c:spPr>
          <c:explosion val="25"/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1C-45BF-B3CA-00CEB63012A0}"/>
              </c:ext>
            </c:extLst>
          </c:dPt>
          <c:dLbls>
            <c:dLbl>
              <c:idx val="0"/>
              <c:layout>
                <c:manualLayout>
                  <c:x val="5.2369252454554295E-2"/>
                  <c:y val="-0.13405191337180616"/>
                </c:manualLayout>
              </c:layout>
              <c:tx>
                <c:rich>
                  <a:bodyPr/>
                  <a:lstStyle/>
                  <a:p>
                    <a:pPr>
                      <a:defRPr sz="4000" b="1"/>
                    </a:pPr>
                    <a:r>
                      <a:rPr lang="ru-RU" sz="4000" b="1" dirty="0" smtClean="0"/>
                      <a:t>52,5</a:t>
                    </a:r>
                    <a:r>
                      <a:rPr lang="en-US" sz="4000" b="1" dirty="0" smtClean="0"/>
                      <a:t>%</a:t>
                    </a:r>
                    <a:endParaRPr lang="en-US" sz="40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1C-45BF-B3CA-00CEB63012A0}"/>
                </c:ext>
              </c:extLst>
            </c:dLbl>
            <c:dLbl>
              <c:idx val="1"/>
              <c:layout>
                <c:manualLayout>
                  <c:x val="2.729549431321085E-2"/>
                  <c:y val="-0.38296689566397252"/>
                </c:manualLayout>
              </c:layout>
              <c:tx>
                <c:rich>
                  <a:bodyPr/>
                  <a:lstStyle/>
                  <a:p>
                    <a:pPr>
                      <a:defRPr sz="4000" b="1"/>
                    </a:pPr>
                    <a:r>
                      <a:rPr lang="ru-RU" sz="4000" b="1" dirty="0" smtClean="0"/>
                      <a:t>47,5</a:t>
                    </a:r>
                    <a:r>
                      <a:rPr lang="en-US" sz="4000" b="1" dirty="0" smtClean="0"/>
                      <a:t>%</a:t>
                    </a:r>
                    <a:endParaRPr lang="en-US" sz="40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1C-45BF-B3CA-00CEB63012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0.52500000000000002</c:v>
                </c:pt>
                <c:pt idx="1">
                  <c:v>0.47499999999999998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1C-45BF-B3CA-00CEB6301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114</c:v>
                </c:pt>
                <c:pt idx="1">
                  <c:v>47</c:v>
                </c:pt>
                <c:pt idx="2">
                  <c:v>108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3E-4AF1-AD6B-416E62FA0B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105</c:v>
                </c:pt>
                <c:pt idx="1">
                  <c:v>44</c:v>
                </c:pt>
                <c:pt idx="2">
                  <c:v>103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3E-4AF1-AD6B-416E62FA0BF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91</c:v>
                </c:pt>
                <c:pt idx="1">
                  <c:v>35</c:v>
                </c:pt>
                <c:pt idx="2">
                  <c:v>90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3E-4AF1-AD6B-416E62FA0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063168"/>
        <c:axId val="87081344"/>
        <c:axId val="0"/>
      </c:bar3DChart>
      <c:catAx>
        <c:axId val="87063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3600" b="1"/>
            </a:pPr>
            <a:endParaRPr lang="ru-RU"/>
          </a:p>
        </c:txPr>
        <c:crossAx val="87081344"/>
        <c:crosses val="autoZero"/>
        <c:auto val="1"/>
        <c:lblAlgn val="ctr"/>
        <c:lblOffset val="100"/>
        <c:noMultiLvlLbl val="0"/>
      </c:catAx>
      <c:valAx>
        <c:axId val="87081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0631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072263549415514E-2"/>
          <c:y val="0.24700239808153476"/>
          <c:w val="0.56960680127523911"/>
          <c:h val="0.5107913669064748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644">
              <a:solidFill>
                <a:schemeClr val="tx1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chemeClr val="accent2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3"/>
                <c:pt idx="0">
                  <c:v>на территории поселения</c:v>
                </c:pt>
                <c:pt idx="1">
                  <c:v>на территории района</c:v>
                </c:pt>
                <c:pt idx="2">
                  <c:v>за пределами района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3"/>
                <c:pt idx="0">
                  <c:v>36</c:v>
                </c:pt>
                <c:pt idx="1">
                  <c:v>46</c:v>
                </c:pt>
                <c:pt idx="2">
                  <c:v>157</c:v>
                </c:pt>
              </c:numCache>
            </c:numRef>
          </c:val>
        </c:ser>
        <c:ser>
          <c:idx val="1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 w="11644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3"/>
                <c:pt idx="0">
                  <c:v>на территории поселения</c:v>
                </c:pt>
                <c:pt idx="1">
                  <c:v>на территории района</c:v>
                </c:pt>
                <c:pt idx="2">
                  <c:v>за пределами района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hlink"/>
            </a:solidFill>
            <a:ln w="11644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644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cat>
            <c:strRef>
              <c:f>Sheet1!$B$1:$E$1</c:f>
              <c:strCache>
                <c:ptCount val="3"/>
                <c:pt idx="0">
                  <c:v>на территории поселения</c:v>
                </c:pt>
                <c:pt idx="1">
                  <c:v>на территории района</c:v>
                </c:pt>
                <c:pt idx="2">
                  <c:v>за пределами района</c:v>
                </c:pt>
              </c:strCache>
            </c:str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1644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7268862911795957"/>
          <c:y val="0.2733812949640288"/>
          <c:w val="0.32306057385759829"/>
          <c:h val="0.45563549160671463"/>
        </c:manualLayout>
      </c:layout>
      <c:overlay val="0"/>
      <c:spPr>
        <a:noFill/>
        <a:ln w="2911">
          <a:solidFill>
            <a:schemeClr val="tx1"/>
          </a:solidFill>
          <a:prstDash val="solid"/>
        </a:ln>
      </c:spPr>
      <c:txPr>
        <a:bodyPr/>
        <a:lstStyle/>
        <a:p>
          <a:pPr>
            <a:defRPr sz="1517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424453822758002E-2"/>
                  <c:y val="0.35788759957602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88-4480-8EDC-AAEABCDE6D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264063320891767E-3"/>
                  <c:y val="0.15459530559704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388-4480-8EDC-AAEABCDE6D9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792189962675891E-3"/>
                  <c:y val="0.13935351490437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388-4480-8EDC-AAEABCDE6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55616"/>
        <c:axId val="8657152"/>
        <c:axId val="0"/>
      </c:bar3DChart>
      <c:catAx>
        <c:axId val="865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57152"/>
        <c:crosses val="autoZero"/>
        <c:auto val="1"/>
        <c:lblAlgn val="ctr"/>
        <c:lblOffset val="100"/>
        <c:noMultiLvlLbl val="0"/>
      </c:catAx>
      <c:valAx>
        <c:axId val="865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556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4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69120"/>
        <c:axId val="14087296"/>
      </c:barChart>
      <c:catAx>
        <c:axId val="1406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87296"/>
        <c:crosses val="autoZero"/>
        <c:auto val="1"/>
        <c:lblAlgn val="ctr"/>
        <c:lblOffset val="100"/>
        <c:noMultiLvlLbl val="0"/>
      </c:catAx>
      <c:valAx>
        <c:axId val="1408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69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49888"/>
        <c:axId val="14151680"/>
      </c:barChart>
      <c:catAx>
        <c:axId val="1414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151680"/>
        <c:crosses val="autoZero"/>
        <c:auto val="1"/>
        <c:lblAlgn val="ctr"/>
        <c:lblOffset val="100"/>
        <c:noMultiLvlLbl val="0"/>
      </c:catAx>
      <c:valAx>
        <c:axId val="1415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49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rgbClr val="002060"/>
            </a:solidFill>
          </c:spPr>
          <c:explosion val="12"/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82-43B3-9B6A-DBDF94D58C11}"/>
              </c:ext>
            </c:extLst>
          </c:dPt>
          <c:dLbls>
            <c:dLbl>
              <c:idx val="0"/>
              <c:layout>
                <c:manualLayout>
                  <c:x val="4.6109931966757368E-2"/>
                  <c:y val="-0.20056026977665281"/>
                </c:manualLayout>
              </c:layout>
              <c:tx>
                <c:rich>
                  <a:bodyPr/>
                  <a:lstStyle/>
                  <a:p>
                    <a:r>
                      <a:rPr lang="ru-RU" sz="3600" b="1" dirty="0" smtClean="0"/>
                      <a:t>4264,8</a:t>
                    </a:r>
                    <a:endParaRPr lang="en-US" sz="40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82-43B3-9B6A-DBDF94D58C11}"/>
                </c:ext>
              </c:extLst>
            </c:dLbl>
            <c:dLbl>
              <c:idx val="1"/>
              <c:layout>
                <c:manualLayout>
                  <c:x val="1.7781666180616312E-2"/>
                  <c:y val="-0.31628241183378702"/>
                </c:manualLayout>
              </c:layout>
              <c:tx>
                <c:rich>
                  <a:bodyPr/>
                  <a:lstStyle/>
                  <a:p>
                    <a:r>
                      <a:rPr lang="ru-RU" sz="3600" b="1" dirty="0" smtClean="0"/>
                      <a:t>4726,1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82-43B3-9B6A-DBDF94D58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</c:v>
                </c:pt>
                <c:pt idx="1">
                  <c:v>доходы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42.648000000000003</c:v>
                </c:pt>
                <c:pt idx="1">
                  <c:v>52.8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882-43B3-9B6A-DBDF94D58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3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28376704773601E-2"/>
                  <c:y val="0.23851255522857787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C4-4A5E-A73B-8CC95538AD6C}"/>
                </c:ext>
              </c:extLst>
            </c:dLbl>
            <c:dLbl>
              <c:idx val="1"/>
              <c:layout>
                <c:manualLayout>
                  <c:x val="7.4641883523868004E-3"/>
                  <c:y val="0.22728842458499993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C4-4A5E-A73B-8CC95538AD6C}"/>
                </c:ext>
              </c:extLst>
            </c:dLbl>
            <c:dLbl>
              <c:idx val="2"/>
              <c:layout>
                <c:manualLayout>
                  <c:x val="1.0449863693341522E-2"/>
                  <c:y val="0.2553489721413984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C4-4A5E-A73B-8CC95538AD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2015.6</c:v>
                </c:pt>
                <c:pt idx="1">
                  <c:v>2259.8000000000002</c:v>
                </c:pt>
                <c:pt idx="2">
                  <c:v>2467.9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7C4-4A5E-A73B-8CC95538AD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42701363818909E-2"/>
                  <c:y val="0.32269375600286615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C4-4A5E-A73B-8CC95538AD6C}"/>
                </c:ext>
              </c:extLst>
            </c:dLbl>
            <c:dLbl>
              <c:idx val="1"/>
              <c:layout>
                <c:manualLayout>
                  <c:x val="1.4928376704773601E-2"/>
                  <c:y val="0.31427543707272904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C4-4A5E-A73B-8CC95538AD6C}"/>
                </c:ext>
              </c:extLst>
            </c:dLbl>
            <c:dLbl>
              <c:idx val="2"/>
              <c:layout>
                <c:manualLayout>
                  <c:x val="1.4928376704773601E-2"/>
                  <c:y val="0.26937913544587083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C4-4A5E-A73B-8CC95538AD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4211.7</c:v>
                </c:pt>
                <c:pt idx="1">
                  <c:v>5280</c:v>
                </c:pt>
                <c:pt idx="2">
                  <c:v>4726.1000000000004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7C4-4A5E-A73B-8CC95538A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79136"/>
        <c:axId val="13193216"/>
        <c:axId val="0"/>
      </c:bar3DChart>
      <c:catAx>
        <c:axId val="1317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3193216"/>
        <c:crosses val="autoZero"/>
        <c:auto val="1"/>
        <c:lblAlgn val="ctr"/>
        <c:lblOffset val="100"/>
        <c:noMultiLvlLbl val="0"/>
      </c:catAx>
      <c:valAx>
        <c:axId val="1319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791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864197530864196E-3"/>
                  <c:y val="0.21887054754977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7E-4BB1-8C22-A96BB535877C}"/>
                </c:ext>
              </c:extLst>
            </c:dLbl>
            <c:dLbl>
              <c:idx val="1"/>
              <c:layout>
                <c:manualLayout>
                  <c:x val="4.6296296296296294E-3"/>
                  <c:y val="0.22448261287155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7E-4BB1-8C22-A96BB535877C}"/>
                </c:ext>
              </c:extLst>
            </c:dLbl>
            <c:dLbl>
              <c:idx val="2"/>
              <c:layout>
                <c:manualLayout>
                  <c:x val="7.716049382716049E-3"/>
                  <c:y val="0.26657288183752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7E-4BB1-8C22-A96BB53587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2015.6</c:v>
                </c:pt>
                <c:pt idx="1">
                  <c:v>2259.8000000000002</c:v>
                </c:pt>
                <c:pt idx="2">
                  <c:v>2467.9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97E-4BB1-8C22-A96BB53587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708E-2"/>
                  <c:y val="0.3563661479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E-4BB1-8C22-A96BB535877C}"/>
                </c:ext>
              </c:extLst>
            </c:dLbl>
            <c:dLbl>
              <c:idx val="1"/>
              <c:layout>
                <c:manualLayout>
                  <c:x val="1.3888888888888888E-2"/>
                  <c:y val="0.37039631123807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E-4BB1-8C22-A96BB535877C}"/>
                </c:ext>
              </c:extLst>
            </c:dLbl>
            <c:dLbl>
              <c:idx val="2"/>
              <c:layout>
                <c:manualLayout>
                  <c:x val="1.8518518518518517E-2"/>
                  <c:y val="0.2637670701240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E-4BB1-8C22-A96BB53587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3717.9</c:v>
                </c:pt>
                <c:pt idx="1">
                  <c:v>5826.7</c:v>
                </c:pt>
                <c:pt idx="2">
                  <c:v>4264.8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97E-4BB1-8C22-A96BB5358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94720"/>
        <c:axId val="16096256"/>
        <c:axId val="0"/>
      </c:bar3DChart>
      <c:catAx>
        <c:axId val="1609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6096256"/>
        <c:crosses val="autoZero"/>
        <c:auto val="1"/>
        <c:lblAlgn val="ctr"/>
        <c:lblOffset val="100"/>
        <c:noMultiLvlLbl val="0"/>
      </c:catAx>
      <c:valAx>
        <c:axId val="1609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947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575599650558434E-2"/>
          <c:y val="4.8965269932608815E-2"/>
          <c:w val="0.61226997369784586"/>
          <c:h val="0.848147013132895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 доходы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8.4876543209876545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D-4BBB-917F-677813B96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1002.1</c:v>
                </c:pt>
                <c:pt idx="1">
                  <c:v>1100.4000000000001</c:v>
                </c:pt>
                <c:pt idx="2">
                  <c:v>1777.4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3D-4BBB-917F-677813B965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4.0306617102888721E-2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3D-4BBB-917F-677813B96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2796.8</c:v>
                </c:pt>
                <c:pt idx="1">
                  <c:v>4048.6</c:v>
                </c:pt>
                <c:pt idx="2">
                  <c:v>2948.7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3D-4BBB-917F-677813B96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18048"/>
        <c:axId val="16454400"/>
        <c:axId val="0"/>
      </c:bar3DChart>
      <c:catAx>
        <c:axId val="1601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6454400"/>
        <c:crosses val="autoZero"/>
        <c:auto val="1"/>
        <c:lblAlgn val="ctr"/>
        <c:lblOffset val="100"/>
        <c:noMultiLvlLbl val="0"/>
      </c:catAx>
      <c:valAx>
        <c:axId val="16454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18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D8575-8BA4-4AD0-99E7-D14E8A84D0A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16DC605-0230-4B2F-97C0-D9E37DC57A2A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образование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«Вахитовское сельское  поселение» </a:t>
          </a:r>
        </a:p>
      </dgm:t>
    </dgm:pt>
    <dgm:pt modelId="{919810E0-3EBE-4D0A-A71E-6558EAF5AA58}" type="parTrans" cxnId="{2FDAC5A9-E270-40E1-A440-4B8589B2EBAC}">
      <dgm:prSet/>
      <dgm:spPr/>
      <dgm:t>
        <a:bodyPr/>
        <a:lstStyle/>
        <a:p>
          <a:endParaRPr lang="ru-RU"/>
        </a:p>
      </dgm:t>
    </dgm:pt>
    <dgm:pt modelId="{8650E49D-3288-4302-8627-4B07657E462D}" type="sibTrans" cxnId="{2FDAC5A9-E270-40E1-A440-4B8589B2EBAC}">
      <dgm:prSet/>
      <dgm:spPr/>
      <dgm:t>
        <a:bodyPr/>
        <a:lstStyle/>
        <a:p>
          <a:endParaRPr lang="ru-RU"/>
        </a:p>
      </dgm:t>
    </dgm:pt>
    <dgm:pt modelId="{D18561FB-E113-462F-A9DC-DA140FE55C7F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0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им. 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Вахитова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D2B1F9D5-970A-4E8B-A942-D2BA1E4ECFE1}" type="parTrans" cxnId="{3681800C-4FB8-424F-ACA9-0EDD26E3BBB9}">
      <dgm:prSet/>
      <dgm:spPr/>
      <dgm:t>
        <a:bodyPr/>
        <a:lstStyle/>
        <a:p>
          <a:endParaRPr lang="ru-RU"/>
        </a:p>
      </dgm:t>
    </dgm:pt>
    <dgm:pt modelId="{8042E20D-4F9B-4F80-8977-09ABA40CFE71}" type="sibTrans" cxnId="{3681800C-4FB8-424F-ACA9-0EDD26E3BBB9}">
      <dgm:prSet/>
      <dgm:spPr/>
      <dgm:t>
        <a:bodyPr/>
        <a:lstStyle/>
        <a:p>
          <a:endParaRPr lang="ru-RU"/>
        </a:p>
      </dgm:t>
    </dgm:pt>
    <dgm:pt modelId="{C3F72C24-3897-40FA-A0A6-A5F4F0A71C4B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kumimoji="0" lang="ru-RU" sz="20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Бакча</a:t>
          </a: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-Сарай</a:t>
          </a:r>
        </a:p>
      </dgm:t>
    </dgm:pt>
    <dgm:pt modelId="{B29B2F95-0E9D-416D-89E2-CAD2D04A489A}" type="parTrans" cxnId="{F6EC99A5-7CE7-44AB-BEC9-55C90803EC67}">
      <dgm:prSet/>
      <dgm:spPr/>
      <dgm:t>
        <a:bodyPr/>
        <a:lstStyle/>
        <a:p>
          <a:endParaRPr lang="ru-RU"/>
        </a:p>
      </dgm:t>
    </dgm:pt>
    <dgm:pt modelId="{B9636BCF-33F1-4640-BCA1-2A6E262B6364}" type="sibTrans" cxnId="{F6EC99A5-7CE7-44AB-BEC9-55C90803EC67}">
      <dgm:prSet/>
      <dgm:spPr/>
      <dgm:t>
        <a:bodyPr/>
        <a:lstStyle/>
        <a:p>
          <a:endParaRPr lang="ru-RU"/>
        </a:p>
      </dgm:t>
    </dgm:pt>
    <dgm:pt modelId="{6F67090D-E11C-4466-B6F5-B46A51F0018F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Ташевка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CCBEBF6-5011-42AC-B80D-439BC84B1E82}" type="parTrans" cxnId="{77B29163-08CB-4043-8570-7D0100595AB0}">
      <dgm:prSet/>
      <dgm:spPr/>
      <dgm:t>
        <a:bodyPr/>
        <a:lstStyle/>
        <a:p>
          <a:endParaRPr lang="ru-RU"/>
        </a:p>
      </dgm:t>
    </dgm:pt>
    <dgm:pt modelId="{07A3A761-388E-4F87-A852-657F031D9DA5}" type="sibTrans" cxnId="{77B29163-08CB-4043-8570-7D0100595AB0}">
      <dgm:prSet/>
      <dgm:spPr/>
      <dgm:t>
        <a:bodyPr/>
        <a:lstStyle/>
        <a:p>
          <a:endParaRPr lang="ru-RU"/>
        </a:p>
      </dgm:t>
    </dgm:pt>
    <dgm:pt modelId="{A6C6668B-F2FE-4AF9-86E8-82C998A1A037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Ватан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8E10EA9-FE0B-45A1-BBBB-8B289833D8FA}" type="parTrans" cxnId="{98F3257B-5026-44BA-AFFB-DEF99C780C97}">
      <dgm:prSet/>
      <dgm:spPr/>
      <dgm:t>
        <a:bodyPr/>
        <a:lstStyle/>
        <a:p>
          <a:endParaRPr lang="ru-RU"/>
        </a:p>
      </dgm:t>
    </dgm:pt>
    <dgm:pt modelId="{DEDB235E-FBE8-46B3-9596-CE222AE7CF46}" type="sibTrans" cxnId="{98F3257B-5026-44BA-AFFB-DEF99C780C97}">
      <dgm:prSet/>
      <dgm:spPr/>
      <dgm:t>
        <a:bodyPr/>
        <a:lstStyle/>
        <a:p>
          <a:endParaRPr lang="ru-RU"/>
        </a:p>
      </dgm:t>
    </dgm:pt>
    <dgm:pt modelId="{0EF811E0-B219-4F96-92E3-57A9071AF81B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Гребени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5296C35-263F-4473-BD77-4705E819BC8E}" type="parTrans" cxnId="{2C86D542-5DEA-4519-9DC1-CEEA3AC1DE34}">
      <dgm:prSet/>
      <dgm:spPr/>
      <dgm:t>
        <a:bodyPr/>
        <a:lstStyle/>
        <a:p>
          <a:endParaRPr lang="ru-RU"/>
        </a:p>
      </dgm:t>
    </dgm:pt>
    <dgm:pt modelId="{F4DD8194-E427-4027-80F1-D5FB994C896E}" type="sibTrans" cxnId="{2C86D542-5DEA-4519-9DC1-CEEA3AC1DE34}">
      <dgm:prSet/>
      <dgm:spPr/>
      <dgm:t>
        <a:bodyPr/>
        <a:lstStyle/>
        <a:p>
          <a:endParaRPr lang="ru-RU"/>
        </a:p>
      </dgm:t>
    </dgm:pt>
    <dgm:pt modelId="{2798866E-A8D0-4A86-905F-A6E268F2979C}" type="pres">
      <dgm:prSet presAssocID="{9E8D8575-8BA4-4AD0-99E7-D14E8A84D0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3536CB-4E14-4CEC-8EE6-CB618F82EBEC}" type="pres">
      <dgm:prSet presAssocID="{716DC605-0230-4B2F-97C0-D9E37DC57A2A}" presName="hierRoot1" presStyleCnt="0">
        <dgm:presLayoutVars>
          <dgm:hierBranch/>
        </dgm:presLayoutVars>
      </dgm:prSet>
      <dgm:spPr/>
    </dgm:pt>
    <dgm:pt modelId="{6DAE1382-F1B6-407D-9E47-AA7EF91EF84A}" type="pres">
      <dgm:prSet presAssocID="{716DC605-0230-4B2F-97C0-D9E37DC57A2A}" presName="rootComposite1" presStyleCnt="0"/>
      <dgm:spPr/>
    </dgm:pt>
    <dgm:pt modelId="{2716E026-36E1-4E40-BF37-AED78C69B537}" type="pres">
      <dgm:prSet presAssocID="{716DC605-0230-4B2F-97C0-D9E37DC57A2A}" presName="rootText1" presStyleLbl="node0" presStyleIdx="0" presStyleCnt="1" custScaleX="501640" custScaleY="165028" custLinFactY="-1071" custLinFactNeighborX="-99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2F08D3-7941-4814-9E11-BBD87EE4FB0B}" type="pres">
      <dgm:prSet presAssocID="{716DC605-0230-4B2F-97C0-D9E37DC57A2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2897C0-9625-495D-9A1B-7579BD236F91}" type="pres">
      <dgm:prSet presAssocID="{716DC605-0230-4B2F-97C0-D9E37DC57A2A}" presName="hierChild2" presStyleCnt="0"/>
      <dgm:spPr/>
    </dgm:pt>
    <dgm:pt modelId="{EBEDA5E0-2F07-492A-AB47-EF5C25B459C1}" type="pres">
      <dgm:prSet presAssocID="{D2B1F9D5-970A-4E8B-A942-D2BA1E4ECFE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BEE2DA07-9491-4E73-A854-1EC6E8BB71E4}" type="pres">
      <dgm:prSet presAssocID="{D18561FB-E113-462F-A9DC-DA140FE55C7F}" presName="hierRoot2" presStyleCnt="0">
        <dgm:presLayoutVars>
          <dgm:hierBranch/>
        </dgm:presLayoutVars>
      </dgm:prSet>
      <dgm:spPr/>
    </dgm:pt>
    <dgm:pt modelId="{66A3623D-84CA-410D-9EEF-1A188409CF0B}" type="pres">
      <dgm:prSet presAssocID="{D18561FB-E113-462F-A9DC-DA140FE55C7F}" presName="rootComposite" presStyleCnt="0"/>
      <dgm:spPr/>
    </dgm:pt>
    <dgm:pt modelId="{1200783B-160C-4A12-B0B9-A0C1E3FACE72}" type="pres">
      <dgm:prSet presAssocID="{D18561FB-E113-462F-A9DC-DA140FE55C7F}" presName="rootText" presStyleLbl="node2" presStyleIdx="0" presStyleCnt="5" custScaleX="1209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E50EF2-8BDF-4A2F-BA75-59AD4CAB482F}" type="pres">
      <dgm:prSet presAssocID="{D18561FB-E113-462F-A9DC-DA140FE55C7F}" presName="rootConnector" presStyleLbl="node2" presStyleIdx="0" presStyleCnt="5"/>
      <dgm:spPr/>
      <dgm:t>
        <a:bodyPr/>
        <a:lstStyle/>
        <a:p>
          <a:endParaRPr lang="ru-RU"/>
        </a:p>
      </dgm:t>
    </dgm:pt>
    <dgm:pt modelId="{FF284331-4E2D-4466-9937-F7CD8838D5DB}" type="pres">
      <dgm:prSet presAssocID="{D18561FB-E113-462F-A9DC-DA140FE55C7F}" presName="hierChild4" presStyleCnt="0"/>
      <dgm:spPr/>
    </dgm:pt>
    <dgm:pt modelId="{933009DD-67F1-42E2-8E85-C5A1628A6159}" type="pres">
      <dgm:prSet presAssocID="{D18561FB-E113-462F-A9DC-DA140FE55C7F}" presName="hierChild5" presStyleCnt="0"/>
      <dgm:spPr/>
    </dgm:pt>
    <dgm:pt modelId="{B030E3E9-C291-49AC-9EC1-B1247A94396C}" type="pres">
      <dgm:prSet presAssocID="{B29B2F95-0E9D-416D-89E2-CAD2D04A489A}" presName="Name35" presStyleLbl="parChTrans1D2" presStyleIdx="1" presStyleCnt="5"/>
      <dgm:spPr/>
      <dgm:t>
        <a:bodyPr/>
        <a:lstStyle/>
        <a:p>
          <a:endParaRPr lang="ru-RU"/>
        </a:p>
      </dgm:t>
    </dgm:pt>
    <dgm:pt modelId="{93D41CCC-9681-49CF-9D32-9376FA169C26}" type="pres">
      <dgm:prSet presAssocID="{C3F72C24-3897-40FA-A0A6-A5F4F0A71C4B}" presName="hierRoot2" presStyleCnt="0">
        <dgm:presLayoutVars>
          <dgm:hierBranch/>
        </dgm:presLayoutVars>
      </dgm:prSet>
      <dgm:spPr/>
    </dgm:pt>
    <dgm:pt modelId="{B3F56DCA-9EC4-4050-BDE9-4EFEDCB988C8}" type="pres">
      <dgm:prSet presAssocID="{C3F72C24-3897-40FA-A0A6-A5F4F0A71C4B}" presName="rootComposite" presStyleCnt="0"/>
      <dgm:spPr/>
    </dgm:pt>
    <dgm:pt modelId="{FC43B63C-CBD5-4E6F-8F69-68F644410ABD}" type="pres">
      <dgm:prSet presAssocID="{C3F72C24-3897-40FA-A0A6-A5F4F0A71C4B}" presName="rootText" presStyleLbl="node2" presStyleIdx="1" presStyleCnt="5" custLinFactNeighborX="4088" custLinFactNeighborY="-7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3A20FD-1244-476B-8E5B-4E99071713E2}" type="pres">
      <dgm:prSet presAssocID="{C3F72C24-3897-40FA-A0A6-A5F4F0A71C4B}" presName="rootConnector" presStyleLbl="node2" presStyleIdx="1" presStyleCnt="5"/>
      <dgm:spPr/>
      <dgm:t>
        <a:bodyPr/>
        <a:lstStyle/>
        <a:p>
          <a:endParaRPr lang="ru-RU"/>
        </a:p>
      </dgm:t>
    </dgm:pt>
    <dgm:pt modelId="{CF9F9F7B-016E-4D8C-B556-4DF62256E1BB}" type="pres">
      <dgm:prSet presAssocID="{C3F72C24-3897-40FA-A0A6-A5F4F0A71C4B}" presName="hierChild4" presStyleCnt="0"/>
      <dgm:spPr/>
    </dgm:pt>
    <dgm:pt modelId="{AEB3D3D0-BDAF-4DE3-BC48-B5A26BED5EEC}" type="pres">
      <dgm:prSet presAssocID="{C3F72C24-3897-40FA-A0A6-A5F4F0A71C4B}" presName="hierChild5" presStyleCnt="0"/>
      <dgm:spPr/>
    </dgm:pt>
    <dgm:pt modelId="{B7E566A7-7941-4744-84B4-52E2B6014495}" type="pres">
      <dgm:prSet presAssocID="{9CCBEBF6-5011-42AC-B80D-439BC84B1E82}" presName="Name35" presStyleLbl="parChTrans1D2" presStyleIdx="2" presStyleCnt="5"/>
      <dgm:spPr/>
      <dgm:t>
        <a:bodyPr/>
        <a:lstStyle/>
        <a:p>
          <a:endParaRPr lang="ru-RU"/>
        </a:p>
      </dgm:t>
    </dgm:pt>
    <dgm:pt modelId="{8760AA4A-BAE4-4B9B-9C99-7A8AE1BDE762}" type="pres">
      <dgm:prSet presAssocID="{6F67090D-E11C-4466-B6F5-B46A51F0018F}" presName="hierRoot2" presStyleCnt="0">
        <dgm:presLayoutVars>
          <dgm:hierBranch/>
        </dgm:presLayoutVars>
      </dgm:prSet>
      <dgm:spPr/>
    </dgm:pt>
    <dgm:pt modelId="{1F6A401F-43D5-46C4-AC70-448185CC600F}" type="pres">
      <dgm:prSet presAssocID="{6F67090D-E11C-4466-B6F5-B46A51F0018F}" presName="rootComposite" presStyleCnt="0"/>
      <dgm:spPr/>
    </dgm:pt>
    <dgm:pt modelId="{CFE2261F-AF33-4858-9359-22FD5887700F}" type="pres">
      <dgm:prSet presAssocID="{6F67090D-E11C-4466-B6F5-B46A51F0018F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32E8C-E0E6-4C02-9510-2B78762A45EB}" type="pres">
      <dgm:prSet presAssocID="{6F67090D-E11C-4466-B6F5-B46A51F0018F}" presName="rootConnector" presStyleLbl="node2" presStyleIdx="2" presStyleCnt="5"/>
      <dgm:spPr/>
      <dgm:t>
        <a:bodyPr/>
        <a:lstStyle/>
        <a:p>
          <a:endParaRPr lang="ru-RU"/>
        </a:p>
      </dgm:t>
    </dgm:pt>
    <dgm:pt modelId="{20BCA0E8-8F58-4349-8018-67521C4DC472}" type="pres">
      <dgm:prSet presAssocID="{6F67090D-E11C-4466-B6F5-B46A51F0018F}" presName="hierChild4" presStyleCnt="0"/>
      <dgm:spPr/>
    </dgm:pt>
    <dgm:pt modelId="{A9B0ABDA-2BE0-4C09-A7E5-9FF384BD28A6}" type="pres">
      <dgm:prSet presAssocID="{6F67090D-E11C-4466-B6F5-B46A51F0018F}" presName="hierChild5" presStyleCnt="0"/>
      <dgm:spPr/>
    </dgm:pt>
    <dgm:pt modelId="{BE01B212-C4D8-4909-B97B-5598D8F44901}" type="pres">
      <dgm:prSet presAssocID="{E8E10EA9-FE0B-45A1-BBBB-8B289833D8FA}" presName="Name35" presStyleLbl="parChTrans1D2" presStyleIdx="3" presStyleCnt="5"/>
      <dgm:spPr/>
      <dgm:t>
        <a:bodyPr/>
        <a:lstStyle/>
        <a:p>
          <a:endParaRPr lang="ru-RU"/>
        </a:p>
      </dgm:t>
    </dgm:pt>
    <dgm:pt modelId="{9AE2A236-A97E-42B6-A8DE-9F7A67336907}" type="pres">
      <dgm:prSet presAssocID="{A6C6668B-F2FE-4AF9-86E8-82C998A1A037}" presName="hierRoot2" presStyleCnt="0">
        <dgm:presLayoutVars>
          <dgm:hierBranch/>
        </dgm:presLayoutVars>
      </dgm:prSet>
      <dgm:spPr/>
    </dgm:pt>
    <dgm:pt modelId="{4D33D834-D681-485B-B8D6-B3425A1B73F9}" type="pres">
      <dgm:prSet presAssocID="{A6C6668B-F2FE-4AF9-86E8-82C998A1A037}" presName="rootComposite" presStyleCnt="0"/>
      <dgm:spPr/>
    </dgm:pt>
    <dgm:pt modelId="{D2BBDB75-66C3-4DD5-A528-AD70B0267E41}" type="pres">
      <dgm:prSet presAssocID="{A6C6668B-F2FE-4AF9-86E8-82C998A1A037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4F2540-337D-4B79-A05B-6A4E43CA149B}" type="pres">
      <dgm:prSet presAssocID="{A6C6668B-F2FE-4AF9-86E8-82C998A1A037}" presName="rootConnector" presStyleLbl="node2" presStyleIdx="3" presStyleCnt="5"/>
      <dgm:spPr/>
      <dgm:t>
        <a:bodyPr/>
        <a:lstStyle/>
        <a:p>
          <a:endParaRPr lang="ru-RU"/>
        </a:p>
      </dgm:t>
    </dgm:pt>
    <dgm:pt modelId="{8B3D4C08-283D-4636-A168-3A2578EFB587}" type="pres">
      <dgm:prSet presAssocID="{A6C6668B-F2FE-4AF9-86E8-82C998A1A037}" presName="hierChild4" presStyleCnt="0"/>
      <dgm:spPr/>
    </dgm:pt>
    <dgm:pt modelId="{35175399-5C3A-403B-8BA2-E26093F361EB}" type="pres">
      <dgm:prSet presAssocID="{A6C6668B-F2FE-4AF9-86E8-82C998A1A037}" presName="hierChild5" presStyleCnt="0"/>
      <dgm:spPr/>
    </dgm:pt>
    <dgm:pt modelId="{F4C29EDA-E490-4A9F-B921-BEE22DAEA6D0}" type="pres">
      <dgm:prSet presAssocID="{75296C35-263F-4473-BD77-4705E819BC8E}" presName="Name35" presStyleLbl="parChTrans1D2" presStyleIdx="4" presStyleCnt="5"/>
      <dgm:spPr/>
      <dgm:t>
        <a:bodyPr/>
        <a:lstStyle/>
        <a:p>
          <a:endParaRPr lang="ru-RU"/>
        </a:p>
      </dgm:t>
    </dgm:pt>
    <dgm:pt modelId="{481990CC-B2D7-4043-BFC9-2FD1A31A7D52}" type="pres">
      <dgm:prSet presAssocID="{0EF811E0-B219-4F96-92E3-57A9071AF81B}" presName="hierRoot2" presStyleCnt="0">
        <dgm:presLayoutVars>
          <dgm:hierBranch/>
        </dgm:presLayoutVars>
      </dgm:prSet>
      <dgm:spPr/>
    </dgm:pt>
    <dgm:pt modelId="{89A7C023-E705-4DC7-A170-1CAEB37190C5}" type="pres">
      <dgm:prSet presAssocID="{0EF811E0-B219-4F96-92E3-57A9071AF81B}" presName="rootComposite" presStyleCnt="0"/>
      <dgm:spPr/>
    </dgm:pt>
    <dgm:pt modelId="{E9B589C1-CDE4-4EFC-8B0B-6FE0AD9CEAC8}" type="pres">
      <dgm:prSet presAssocID="{0EF811E0-B219-4F96-92E3-57A9071AF81B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6553B-57D6-4A99-9C29-1A22065B6A8E}" type="pres">
      <dgm:prSet presAssocID="{0EF811E0-B219-4F96-92E3-57A9071AF81B}" presName="rootConnector" presStyleLbl="node2" presStyleIdx="4" presStyleCnt="5"/>
      <dgm:spPr/>
      <dgm:t>
        <a:bodyPr/>
        <a:lstStyle/>
        <a:p>
          <a:endParaRPr lang="ru-RU"/>
        </a:p>
      </dgm:t>
    </dgm:pt>
    <dgm:pt modelId="{3260C2FD-6D7A-4400-80D5-43724BB9B640}" type="pres">
      <dgm:prSet presAssocID="{0EF811E0-B219-4F96-92E3-57A9071AF81B}" presName="hierChild4" presStyleCnt="0"/>
      <dgm:spPr/>
    </dgm:pt>
    <dgm:pt modelId="{5BF7DF85-86C1-4020-A51C-60AF3AE2F15B}" type="pres">
      <dgm:prSet presAssocID="{0EF811E0-B219-4F96-92E3-57A9071AF81B}" presName="hierChild5" presStyleCnt="0"/>
      <dgm:spPr/>
    </dgm:pt>
    <dgm:pt modelId="{48A283AD-79FD-4795-B033-0ECB92BD429D}" type="pres">
      <dgm:prSet presAssocID="{716DC605-0230-4B2F-97C0-D9E37DC57A2A}" presName="hierChild3" presStyleCnt="0"/>
      <dgm:spPr/>
    </dgm:pt>
  </dgm:ptLst>
  <dgm:cxnLst>
    <dgm:cxn modelId="{DC1A0820-EEFC-4F1C-B50E-BF17F104BBC0}" type="presOf" srcId="{C3F72C24-3897-40FA-A0A6-A5F4F0A71C4B}" destId="{FC43B63C-CBD5-4E6F-8F69-68F644410ABD}" srcOrd="0" destOrd="0" presId="urn:microsoft.com/office/officeart/2005/8/layout/orgChart1"/>
    <dgm:cxn modelId="{B8CF7368-5542-485B-983B-781298C53648}" type="presOf" srcId="{6F67090D-E11C-4466-B6F5-B46A51F0018F}" destId="{93E32E8C-E0E6-4C02-9510-2B78762A45EB}" srcOrd="1" destOrd="0" presId="urn:microsoft.com/office/officeart/2005/8/layout/orgChart1"/>
    <dgm:cxn modelId="{3681800C-4FB8-424F-ACA9-0EDD26E3BBB9}" srcId="{716DC605-0230-4B2F-97C0-D9E37DC57A2A}" destId="{D18561FB-E113-462F-A9DC-DA140FE55C7F}" srcOrd="0" destOrd="0" parTransId="{D2B1F9D5-970A-4E8B-A942-D2BA1E4ECFE1}" sibTransId="{8042E20D-4F9B-4F80-8977-09ABA40CFE71}"/>
    <dgm:cxn modelId="{2FDAC5A9-E270-40E1-A440-4B8589B2EBAC}" srcId="{9E8D8575-8BA4-4AD0-99E7-D14E8A84D0A6}" destId="{716DC605-0230-4B2F-97C0-D9E37DC57A2A}" srcOrd="0" destOrd="0" parTransId="{919810E0-3EBE-4D0A-A71E-6558EAF5AA58}" sibTransId="{8650E49D-3288-4302-8627-4B07657E462D}"/>
    <dgm:cxn modelId="{A938F5B4-06EB-4643-BED3-DCE4280B446B}" type="presOf" srcId="{E8E10EA9-FE0B-45A1-BBBB-8B289833D8FA}" destId="{BE01B212-C4D8-4909-B97B-5598D8F44901}" srcOrd="0" destOrd="0" presId="urn:microsoft.com/office/officeart/2005/8/layout/orgChart1"/>
    <dgm:cxn modelId="{D5B241AE-C974-4CF6-B387-65F264BA27CA}" type="presOf" srcId="{D2B1F9D5-970A-4E8B-A942-D2BA1E4ECFE1}" destId="{EBEDA5E0-2F07-492A-AB47-EF5C25B459C1}" srcOrd="0" destOrd="0" presId="urn:microsoft.com/office/officeart/2005/8/layout/orgChart1"/>
    <dgm:cxn modelId="{DDA536DF-44FA-472B-B3EE-3C58A3E0ADFC}" type="presOf" srcId="{716DC605-0230-4B2F-97C0-D9E37DC57A2A}" destId="{632F08D3-7941-4814-9E11-BBD87EE4FB0B}" srcOrd="1" destOrd="0" presId="urn:microsoft.com/office/officeart/2005/8/layout/orgChart1"/>
    <dgm:cxn modelId="{9665F8F0-8468-40A8-8B62-3B060CBFA6DB}" type="presOf" srcId="{0EF811E0-B219-4F96-92E3-57A9071AF81B}" destId="{E9B589C1-CDE4-4EFC-8B0B-6FE0AD9CEAC8}" srcOrd="0" destOrd="0" presId="urn:microsoft.com/office/officeart/2005/8/layout/orgChart1"/>
    <dgm:cxn modelId="{ADDA87DB-6BFC-49AA-B9BD-9FF6B344C7D4}" type="presOf" srcId="{0EF811E0-B219-4F96-92E3-57A9071AF81B}" destId="{8EC6553B-57D6-4A99-9C29-1A22065B6A8E}" srcOrd="1" destOrd="0" presId="urn:microsoft.com/office/officeart/2005/8/layout/orgChart1"/>
    <dgm:cxn modelId="{A11C6574-1BB0-438D-84B1-5E660B91B49F}" type="presOf" srcId="{6F67090D-E11C-4466-B6F5-B46A51F0018F}" destId="{CFE2261F-AF33-4858-9359-22FD5887700F}" srcOrd="0" destOrd="0" presId="urn:microsoft.com/office/officeart/2005/8/layout/orgChart1"/>
    <dgm:cxn modelId="{2C86D542-5DEA-4519-9DC1-CEEA3AC1DE34}" srcId="{716DC605-0230-4B2F-97C0-D9E37DC57A2A}" destId="{0EF811E0-B219-4F96-92E3-57A9071AF81B}" srcOrd="4" destOrd="0" parTransId="{75296C35-263F-4473-BD77-4705E819BC8E}" sibTransId="{F4DD8194-E427-4027-80F1-D5FB994C896E}"/>
    <dgm:cxn modelId="{98F3257B-5026-44BA-AFFB-DEF99C780C97}" srcId="{716DC605-0230-4B2F-97C0-D9E37DC57A2A}" destId="{A6C6668B-F2FE-4AF9-86E8-82C998A1A037}" srcOrd="3" destOrd="0" parTransId="{E8E10EA9-FE0B-45A1-BBBB-8B289833D8FA}" sibTransId="{DEDB235E-FBE8-46B3-9596-CE222AE7CF46}"/>
    <dgm:cxn modelId="{2FBD050D-9431-4939-B674-47D222245009}" type="presOf" srcId="{9CCBEBF6-5011-42AC-B80D-439BC84B1E82}" destId="{B7E566A7-7941-4744-84B4-52E2B6014495}" srcOrd="0" destOrd="0" presId="urn:microsoft.com/office/officeart/2005/8/layout/orgChart1"/>
    <dgm:cxn modelId="{81BD7DB9-D12F-4899-9AA7-D088AC679E7B}" type="presOf" srcId="{D18561FB-E113-462F-A9DC-DA140FE55C7F}" destId="{1200783B-160C-4A12-B0B9-A0C1E3FACE72}" srcOrd="0" destOrd="0" presId="urn:microsoft.com/office/officeart/2005/8/layout/orgChart1"/>
    <dgm:cxn modelId="{B104F37E-AC68-4663-AFD4-D26C7D98A1A6}" type="presOf" srcId="{D18561FB-E113-462F-A9DC-DA140FE55C7F}" destId="{0FE50EF2-8BDF-4A2F-BA75-59AD4CAB482F}" srcOrd="1" destOrd="0" presId="urn:microsoft.com/office/officeart/2005/8/layout/orgChart1"/>
    <dgm:cxn modelId="{17753BA0-E945-477D-ACE4-BB9DDFD12883}" type="presOf" srcId="{A6C6668B-F2FE-4AF9-86E8-82C998A1A037}" destId="{D2BBDB75-66C3-4DD5-A528-AD70B0267E41}" srcOrd="0" destOrd="0" presId="urn:microsoft.com/office/officeart/2005/8/layout/orgChart1"/>
    <dgm:cxn modelId="{F17CB73E-E59E-4055-A8FF-E2FA131D9CC4}" type="presOf" srcId="{B29B2F95-0E9D-416D-89E2-CAD2D04A489A}" destId="{B030E3E9-C291-49AC-9EC1-B1247A94396C}" srcOrd="0" destOrd="0" presId="urn:microsoft.com/office/officeart/2005/8/layout/orgChart1"/>
    <dgm:cxn modelId="{C9543853-A168-4C85-8BEC-D1B0D27E4711}" type="presOf" srcId="{75296C35-263F-4473-BD77-4705E819BC8E}" destId="{F4C29EDA-E490-4A9F-B921-BEE22DAEA6D0}" srcOrd="0" destOrd="0" presId="urn:microsoft.com/office/officeart/2005/8/layout/orgChart1"/>
    <dgm:cxn modelId="{E5408E93-41AA-4EC5-81A0-3B4EBB2DA313}" type="presOf" srcId="{A6C6668B-F2FE-4AF9-86E8-82C998A1A037}" destId="{E74F2540-337D-4B79-A05B-6A4E43CA149B}" srcOrd="1" destOrd="0" presId="urn:microsoft.com/office/officeart/2005/8/layout/orgChart1"/>
    <dgm:cxn modelId="{2106E9FD-E853-4818-86CF-E2D790203817}" type="presOf" srcId="{9E8D8575-8BA4-4AD0-99E7-D14E8A84D0A6}" destId="{2798866E-A8D0-4A86-905F-A6E268F2979C}" srcOrd="0" destOrd="0" presId="urn:microsoft.com/office/officeart/2005/8/layout/orgChart1"/>
    <dgm:cxn modelId="{851300AE-72E1-485E-B4F1-C3BD49979EAE}" type="presOf" srcId="{716DC605-0230-4B2F-97C0-D9E37DC57A2A}" destId="{2716E026-36E1-4E40-BF37-AED78C69B537}" srcOrd="0" destOrd="0" presId="urn:microsoft.com/office/officeart/2005/8/layout/orgChart1"/>
    <dgm:cxn modelId="{F6EC99A5-7CE7-44AB-BEC9-55C90803EC67}" srcId="{716DC605-0230-4B2F-97C0-D9E37DC57A2A}" destId="{C3F72C24-3897-40FA-A0A6-A5F4F0A71C4B}" srcOrd="1" destOrd="0" parTransId="{B29B2F95-0E9D-416D-89E2-CAD2D04A489A}" sibTransId="{B9636BCF-33F1-4640-BCA1-2A6E262B6364}"/>
    <dgm:cxn modelId="{77B29163-08CB-4043-8570-7D0100595AB0}" srcId="{716DC605-0230-4B2F-97C0-D9E37DC57A2A}" destId="{6F67090D-E11C-4466-B6F5-B46A51F0018F}" srcOrd="2" destOrd="0" parTransId="{9CCBEBF6-5011-42AC-B80D-439BC84B1E82}" sibTransId="{07A3A761-388E-4F87-A852-657F031D9DA5}"/>
    <dgm:cxn modelId="{3C3507F8-A748-4393-8652-C8A1E46204B3}" type="presOf" srcId="{C3F72C24-3897-40FA-A0A6-A5F4F0A71C4B}" destId="{9E3A20FD-1244-476B-8E5B-4E99071713E2}" srcOrd="1" destOrd="0" presId="urn:microsoft.com/office/officeart/2005/8/layout/orgChart1"/>
    <dgm:cxn modelId="{6FE0DC14-3D74-4CE1-A882-B9D9F53D1E0E}" type="presParOf" srcId="{2798866E-A8D0-4A86-905F-A6E268F2979C}" destId="{533536CB-4E14-4CEC-8EE6-CB618F82EBEC}" srcOrd="0" destOrd="0" presId="urn:microsoft.com/office/officeart/2005/8/layout/orgChart1"/>
    <dgm:cxn modelId="{C7BEF1F6-6145-4485-96D5-E506ECE8F1A0}" type="presParOf" srcId="{533536CB-4E14-4CEC-8EE6-CB618F82EBEC}" destId="{6DAE1382-F1B6-407D-9E47-AA7EF91EF84A}" srcOrd="0" destOrd="0" presId="urn:microsoft.com/office/officeart/2005/8/layout/orgChart1"/>
    <dgm:cxn modelId="{B340DBDC-4D32-47A5-B698-91714159CDE8}" type="presParOf" srcId="{6DAE1382-F1B6-407D-9E47-AA7EF91EF84A}" destId="{2716E026-36E1-4E40-BF37-AED78C69B537}" srcOrd="0" destOrd="0" presId="urn:microsoft.com/office/officeart/2005/8/layout/orgChart1"/>
    <dgm:cxn modelId="{9DA83B7F-269F-49B9-9342-D0F1FE1C2053}" type="presParOf" srcId="{6DAE1382-F1B6-407D-9E47-AA7EF91EF84A}" destId="{632F08D3-7941-4814-9E11-BBD87EE4FB0B}" srcOrd="1" destOrd="0" presId="urn:microsoft.com/office/officeart/2005/8/layout/orgChart1"/>
    <dgm:cxn modelId="{DF286053-49B8-4BA2-9678-E214548728F4}" type="presParOf" srcId="{533536CB-4E14-4CEC-8EE6-CB618F82EBEC}" destId="{CF2897C0-9625-495D-9A1B-7579BD236F91}" srcOrd="1" destOrd="0" presId="urn:microsoft.com/office/officeart/2005/8/layout/orgChart1"/>
    <dgm:cxn modelId="{A77AF6C1-0AD2-48CA-A395-9D1CE058AF80}" type="presParOf" srcId="{CF2897C0-9625-495D-9A1B-7579BD236F91}" destId="{EBEDA5E0-2F07-492A-AB47-EF5C25B459C1}" srcOrd="0" destOrd="0" presId="urn:microsoft.com/office/officeart/2005/8/layout/orgChart1"/>
    <dgm:cxn modelId="{C68E2F36-0FC3-4BB7-9664-1BC01EC07B18}" type="presParOf" srcId="{CF2897C0-9625-495D-9A1B-7579BD236F91}" destId="{BEE2DA07-9491-4E73-A854-1EC6E8BB71E4}" srcOrd="1" destOrd="0" presId="urn:microsoft.com/office/officeart/2005/8/layout/orgChart1"/>
    <dgm:cxn modelId="{2EDCDC48-4824-48D7-A018-1F0DAB10C169}" type="presParOf" srcId="{BEE2DA07-9491-4E73-A854-1EC6E8BB71E4}" destId="{66A3623D-84CA-410D-9EEF-1A188409CF0B}" srcOrd="0" destOrd="0" presId="urn:microsoft.com/office/officeart/2005/8/layout/orgChart1"/>
    <dgm:cxn modelId="{6DE42659-BD4E-4271-A4F1-130B1C20B90F}" type="presParOf" srcId="{66A3623D-84CA-410D-9EEF-1A188409CF0B}" destId="{1200783B-160C-4A12-B0B9-A0C1E3FACE72}" srcOrd="0" destOrd="0" presId="urn:microsoft.com/office/officeart/2005/8/layout/orgChart1"/>
    <dgm:cxn modelId="{05BB59BC-855F-4E07-AB5E-D48972216024}" type="presParOf" srcId="{66A3623D-84CA-410D-9EEF-1A188409CF0B}" destId="{0FE50EF2-8BDF-4A2F-BA75-59AD4CAB482F}" srcOrd="1" destOrd="0" presId="urn:microsoft.com/office/officeart/2005/8/layout/orgChart1"/>
    <dgm:cxn modelId="{52DEC8E5-8549-4AF4-BE48-B50C5228D78C}" type="presParOf" srcId="{BEE2DA07-9491-4E73-A854-1EC6E8BB71E4}" destId="{FF284331-4E2D-4466-9937-F7CD8838D5DB}" srcOrd="1" destOrd="0" presId="urn:microsoft.com/office/officeart/2005/8/layout/orgChart1"/>
    <dgm:cxn modelId="{0B534FCB-207B-450D-A186-CF428A93E8AF}" type="presParOf" srcId="{BEE2DA07-9491-4E73-A854-1EC6E8BB71E4}" destId="{933009DD-67F1-42E2-8E85-C5A1628A6159}" srcOrd="2" destOrd="0" presId="urn:microsoft.com/office/officeart/2005/8/layout/orgChart1"/>
    <dgm:cxn modelId="{AE13718D-57C9-438B-B0FB-A9F170418143}" type="presParOf" srcId="{CF2897C0-9625-495D-9A1B-7579BD236F91}" destId="{B030E3E9-C291-49AC-9EC1-B1247A94396C}" srcOrd="2" destOrd="0" presId="urn:microsoft.com/office/officeart/2005/8/layout/orgChart1"/>
    <dgm:cxn modelId="{058DC027-4A0C-4360-971C-08F443F10B90}" type="presParOf" srcId="{CF2897C0-9625-495D-9A1B-7579BD236F91}" destId="{93D41CCC-9681-49CF-9D32-9376FA169C26}" srcOrd="3" destOrd="0" presId="urn:microsoft.com/office/officeart/2005/8/layout/orgChart1"/>
    <dgm:cxn modelId="{E7174099-D08F-4E6F-B9CD-9802FFFFE26A}" type="presParOf" srcId="{93D41CCC-9681-49CF-9D32-9376FA169C26}" destId="{B3F56DCA-9EC4-4050-BDE9-4EFEDCB988C8}" srcOrd="0" destOrd="0" presId="urn:microsoft.com/office/officeart/2005/8/layout/orgChart1"/>
    <dgm:cxn modelId="{8BF46F12-EEEE-4E81-B6F2-B777FB225BA2}" type="presParOf" srcId="{B3F56DCA-9EC4-4050-BDE9-4EFEDCB988C8}" destId="{FC43B63C-CBD5-4E6F-8F69-68F644410ABD}" srcOrd="0" destOrd="0" presId="urn:microsoft.com/office/officeart/2005/8/layout/orgChart1"/>
    <dgm:cxn modelId="{55F1F101-368E-49C8-8EC5-5ABF0E5BFCEC}" type="presParOf" srcId="{B3F56DCA-9EC4-4050-BDE9-4EFEDCB988C8}" destId="{9E3A20FD-1244-476B-8E5B-4E99071713E2}" srcOrd="1" destOrd="0" presId="urn:microsoft.com/office/officeart/2005/8/layout/orgChart1"/>
    <dgm:cxn modelId="{7B9EA83A-8E23-41F8-B8B7-43B64B4044F5}" type="presParOf" srcId="{93D41CCC-9681-49CF-9D32-9376FA169C26}" destId="{CF9F9F7B-016E-4D8C-B556-4DF62256E1BB}" srcOrd="1" destOrd="0" presId="urn:microsoft.com/office/officeart/2005/8/layout/orgChart1"/>
    <dgm:cxn modelId="{129C866E-744E-4993-9C49-8CD647302C45}" type="presParOf" srcId="{93D41CCC-9681-49CF-9D32-9376FA169C26}" destId="{AEB3D3D0-BDAF-4DE3-BC48-B5A26BED5EEC}" srcOrd="2" destOrd="0" presId="urn:microsoft.com/office/officeart/2005/8/layout/orgChart1"/>
    <dgm:cxn modelId="{57912E47-BABE-43F0-85E5-B0AD40002C43}" type="presParOf" srcId="{CF2897C0-9625-495D-9A1B-7579BD236F91}" destId="{B7E566A7-7941-4744-84B4-52E2B6014495}" srcOrd="4" destOrd="0" presId="urn:microsoft.com/office/officeart/2005/8/layout/orgChart1"/>
    <dgm:cxn modelId="{AC7CDAFF-8ADE-4A3E-8710-F8AE8FB7B5D5}" type="presParOf" srcId="{CF2897C0-9625-495D-9A1B-7579BD236F91}" destId="{8760AA4A-BAE4-4B9B-9C99-7A8AE1BDE762}" srcOrd="5" destOrd="0" presId="urn:microsoft.com/office/officeart/2005/8/layout/orgChart1"/>
    <dgm:cxn modelId="{755D7B06-02CD-4846-AD3F-17457A22622A}" type="presParOf" srcId="{8760AA4A-BAE4-4B9B-9C99-7A8AE1BDE762}" destId="{1F6A401F-43D5-46C4-AC70-448185CC600F}" srcOrd="0" destOrd="0" presId="urn:microsoft.com/office/officeart/2005/8/layout/orgChart1"/>
    <dgm:cxn modelId="{3A267428-AB55-48F1-9819-23660147F2AB}" type="presParOf" srcId="{1F6A401F-43D5-46C4-AC70-448185CC600F}" destId="{CFE2261F-AF33-4858-9359-22FD5887700F}" srcOrd="0" destOrd="0" presId="urn:microsoft.com/office/officeart/2005/8/layout/orgChart1"/>
    <dgm:cxn modelId="{2D66D35C-A221-4A1A-B411-425A42E502CA}" type="presParOf" srcId="{1F6A401F-43D5-46C4-AC70-448185CC600F}" destId="{93E32E8C-E0E6-4C02-9510-2B78762A45EB}" srcOrd="1" destOrd="0" presId="urn:microsoft.com/office/officeart/2005/8/layout/orgChart1"/>
    <dgm:cxn modelId="{5144FF6E-4BAB-452E-B61B-BCD1217F2530}" type="presParOf" srcId="{8760AA4A-BAE4-4B9B-9C99-7A8AE1BDE762}" destId="{20BCA0E8-8F58-4349-8018-67521C4DC472}" srcOrd="1" destOrd="0" presId="urn:microsoft.com/office/officeart/2005/8/layout/orgChart1"/>
    <dgm:cxn modelId="{F43E78FF-FDCB-4535-83D7-CE90E3EF01C5}" type="presParOf" srcId="{8760AA4A-BAE4-4B9B-9C99-7A8AE1BDE762}" destId="{A9B0ABDA-2BE0-4C09-A7E5-9FF384BD28A6}" srcOrd="2" destOrd="0" presId="urn:microsoft.com/office/officeart/2005/8/layout/orgChart1"/>
    <dgm:cxn modelId="{A5B47DF5-8F6D-4C8A-8C9B-6AB67F69D36B}" type="presParOf" srcId="{CF2897C0-9625-495D-9A1B-7579BD236F91}" destId="{BE01B212-C4D8-4909-B97B-5598D8F44901}" srcOrd="6" destOrd="0" presId="urn:microsoft.com/office/officeart/2005/8/layout/orgChart1"/>
    <dgm:cxn modelId="{A7BC191C-FCF3-4D49-94FC-E9346BD7930E}" type="presParOf" srcId="{CF2897C0-9625-495D-9A1B-7579BD236F91}" destId="{9AE2A236-A97E-42B6-A8DE-9F7A67336907}" srcOrd="7" destOrd="0" presId="urn:microsoft.com/office/officeart/2005/8/layout/orgChart1"/>
    <dgm:cxn modelId="{EC92C10F-3857-43A4-AF95-11DD46B60ED9}" type="presParOf" srcId="{9AE2A236-A97E-42B6-A8DE-9F7A67336907}" destId="{4D33D834-D681-485B-B8D6-B3425A1B73F9}" srcOrd="0" destOrd="0" presId="urn:microsoft.com/office/officeart/2005/8/layout/orgChart1"/>
    <dgm:cxn modelId="{EA3374B9-3713-4C2B-A59D-752BAE830708}" type="presParOf" srcId="{4D33D834-D681-485B-B8D6-B3425A1B73F9}" destId="{D2BBDB75-66C3-4DD5-A528-AD70B0267E41}" srcOrd="0" destOrd="0" presId="urn:microsoft.com/office/officeart/2005/8/layout/orgChart1"/>
    <dgm:cxn modelId="{7816BFFE-35C7-40F1-8D88-64BA00CA8BDF}" type="presParOf" srcId="{4D33D834-D681-485B-B8D6-B3425A1B73F9}" destId="{E74F2540-337D-4B79-A05B-6A4E43CA149B}" srcOrd="1" destOrd="0" presId="urn:microsoft.com/office/officeart/2005/8/layout/orgChart1"/>
    <dgm:cxn modelId="{D00C768F-4AE8-47AE-8664-348EF897E326}" type="presParOf" srcId="{9AE2A236-A97E-42B6-A8DE-9F7A67336907}" destId="{8B3D4C08-283D-4636-A168-3A2578EFB587}" srcOrd="1" destOrd="0" presId="urn:microsoft.com/office/officeart/2005/8/layout/orgChart1"/>
    <dgm:cxn modelId="{E3EEB796-F949-4552-A712-BBEC6E0E4A07}" type="presParOf" srcId="{9AE2A236-A97E-42B6-A8DE-9F7A67336907}" destId="{35175399-5C3A-403B-8BA2-E26093F361EB}" srcOrd="2" destOrd="0" presId="urn:microsoft.com/office/officeart/2005/8/layout/orgChart1"/>
    <dgm:cxn modelId="{5EACD8CE-74C4-4055-B818-6BAA175CF181}" type="presParOf" srcId="{CF2897C0-9625-495D-9A1B-7579BD236F91}" destId="{F4C29EDA-E490-4A9F-B921-BEE22DAEA6D0}" srcOrd="8" destOrd="0" presId="urn:microsoft.com/office/officeart/2005/8/layout/orgChart1"/>
    <dgm:cxn modelId="{0F790062-4C0A-4077-B994-199AC7510DAC}" type="presParOf" srcId="{CF2897C0-9625-495D-9A1B-7579BD236F91}" destId="{481990CC-B2D7-4043-BFC9-2FD1A31A7D52}" srcOrd="9" destOrd="0" presId="urn:microsoft.com/office/officeart/2005/8/layout/orgChart1"/>
    <dgm:cxn modelId="{67C44015-0D1F-4FD2-A904-4A2752C6CAD8}" type="presParOf" srcId="{481990CC-B2D7-4043-BFC9-2FD1A31A7D52}" destId="{89A7C023-E705-4DC7-A170-1CAEB37190C5}" srcOrd="0" destOrd="0" presId="urn:microsoft.com/office/officeart/2005/8/layout/orgChart1"/>
    <dgm:cxn modelId="{6EC4869D-C961-4DA3-8AF1-3432894F1D67}" type="presParOf" srcId="{89A7C023-E705-4DC7-A170-1CAEB37190C5}" destId="{E9B589C1-CDE4-4EFC-8B0B-6FE0AD9CEAC8}" srcOrd="0" destOrd="0" presId="urn:microsoft.com/office/officeart/2005/8/layout/orgChart1"/>
    <dgm:cxn modelId="{7333D082-F907-412F-B763-E03C8B2B50C4}" type="presParOf" srcId="{89A7C023-E705-4DC7-A170-1CAEB37190C5}" destId="{8EC6553B-57D6-4A99-9C29-1A22065B6A8E}" srcOrd="1" destOrd="0" presId="urn:microsoft.com/office/officeart/2005/8/layout/orgChart1"/>
    <dgm:cxn modelId="{706B8C46-D59B-40A4-8F77-B3A693622F8D}" type="presParOf" srcId="{481990CC-B2D7-4043-BFC9-2FD1A31A7D52}" destId="{3260C2FD-6D7A-4400-80D5-43724BB9B640}" srcOrd="1" destOrd="0" presId="urn:microsoft.com/office/officeart/2005/8/layout/orgChart1"/>
    <dgm:cxn modelId="{48451E40-3AD4-4231-B348-16FA7D984C25}" type="presParOf" srcId="{481990CC-B2D7-4043-BFC9-2FD1A31A7D52}" destId="{5BF7DF85-86C1-4020-A51C-60AF3AE2F15B}" srcOrd="2" destOrd="0" presId="urn:microsoft.com/office/officeart/2005/8/layout/orgChart1"/>
    <dgm:cxn modelId="{0EABC4C3-2A29-4065-B93A-D5BE9763E688}" type="presParOf" srcId="{533536CB-4E14-4CEC-8EE6-CB618F82EBEC}" destId="{48A283AD-79FD-4795-B033-0ECB92BD42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9EDA-E490-4A9F-B921-BEE22DAEA6D0}">
      <dsp:nvSpPr>
        <dsp:cNvPr id="0" name=""/>
        <dsp:cNvSpPr/>
      </dsp:nvSpPr>
      <dsp:spPr>
        <a:xfrm>
          <a:off x="4264700" y="1615244"/>
          <a:ext cx="3581406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3581406" y="862343"/>
              </a:lnTo>
              <a:lnTo>
                <a:pt x="3581406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1B212-C4D8-4909-B97B-5598D8F44901}">
      <dsp:nvSpPr>
        <dsp:cNvPr id="0" name=""/>
        <dsp:cNvSpPr/>
      </dsp:nvSpPr>
      <dsp:spPr>
        <a:xfrm>
          <a:off x="4264700" y="1615244"/>
          <a:ext cx="1871850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1871850" y="862343"/>
              </a:lnTo>
              <a:lnTo>
                <a:pt x="1871850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566A7-7941-4744-84B4-52E2B6014495}">
      <dsp:nvSpPr>
        <dsp:cNvPr id="0" name=""/>
        <dsp:cNvSpPr/>
      </dsp:nvSpPr>
      <dsp:spPr>
        <a:xfrm>
          <a:off x="4264700" y="1615244"/>
          <a:ext cx="162294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162294" y="862343"/>
              </a:lnTo>
              <a:lnTo>
                <a:pt x="162294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0E3E9-C291-49AC-9EC1-B1247A94396C}">
      <dsp:nvSpPr>
        <dsp:cNvPr id="0" name=""/>
        <dsp:cNvSpPr/>
      </dsp:nvSpPr>
      <dsp:spPr>
        <a:xfrm>
          <a:off x="2775196" y="1615244"/>
          <a:ext cx="1489503" cy="1005649"/>
        </a:xfrm>
        <a:custGeom>
          <a:avLst/>
          <a:gdLst/>
          <a:ahLst/>
          <a:cxnLst/>
          <a:rect l="0" t="0" r="0" b="0"/>
          <a:pathLst>
            <a:path>
              <a:moveTo>
                <a:pt x="1489503" y="0"/>
              </a:moveTo>
              <a:lnTo>
                <a:pt x="1489503" y="857299"/>
              </a:lnTo>
              <a:lnTo>
                <a:pt x="0" y="857299"/>
              </a:lnTo>
              <a:lnTo>
                <a:pt x="0" y="100564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DA5E0-2F07-492A-AB47-EF5C25B459C1}">
      <dsp:nvSpPr>
        <dsp:cNvPr id="0" name=""/>
        <dsp:cNvSpPr/>
      </dsp:nvSpPr>
      <dsp:spPr>
        <a:xfrm>
          <a:off x="859674" y="1615244"/>
          <a:ext cx="3405025" cy="1010693"/>
        </a:xfrm>
        <a:custGeom>
          <a:avLst/>
          <a:gdLst/>
          <a:ahLst/>
          <a:cxnLst/>
          <a:rect l="0" t="0" r="0" b="0"/>
          <a:pathLst>
            <a:path>
              <a:moveTo>
                <a:pt x="3405025" y="0"/>
              </a:moveTo>
              <a:lnTo>
                <a:pt x="3405025" y="862343"/>
              </a:lnTo>
              <a:lnTo>
                <a:pt x="0" y="862343"/>
              </a:lnTo>
              <a:lnTo>
                <a:pt x="0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6E026-36E1-4E40-BF37-AED78C69B537}">
      <dsp:nvSpPr>
        <dsp:cNvPr id="0" name=""/>
        <dsp:cNvSpPr/>
      </dsp:nvSpPr>
      <dsp:spPr>
        <a:xfrm>
          <a:off x="720974" y="449440"/>
          <a:ext cx="7087451" cy="1165804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образование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«Вахитовское сельское  поселение» </a:t>
          </a:r>
        </a:p>
      </dsp:txBody>
      <dsp:txXfrm>
        <a:off x="720974" y="449440"/>
        <a:ext cx="7087451" cy="1165804"/>
      </dsp:txXfrm>
    </dsp:sp>
    <dsp:sp modelId="{1200783B-160C-4A12-B0B9-A0C1E3FACE72}">
      <dsp:nvSpPr>
        <dsp:cNvPr id="0" name=""/>
        <dsp:cNvSpPr/>
      </dsp:nvSpPr>
      <dsp:spPr>
        <a:xfrm>
          <a:off x="5037" y="2625937"/>
          <a:ext cx="1709273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000" b="0" i="0" u="none" strike="noStrike" kern="1200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им. 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Вахитова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0" i="0" u="none" strike="noStrike" kern="1200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037" y="2625937"/>
        <a:ext cx="1709273" cy="706428"/>
      </dsp:txXfrm>
    </dsp:sp>
    <dsp:sp modelId="{FC43B63C-CBD5-4E6F-8F69-68F644410ABD}">
      <dsp:nvSpPr>
        <dsp:cNvPr id="0" name=""/>
        <dsp:cNvSpPr/>
      </dsp:nvSpPr>
      <dsp:spPr>
        <a:xfrm>
          <a:off x="2068768" y="2620894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kumimoji="0" lang="ru-RU" sz="2000" b="1" i="0" u="none" strike="noStrike" kern="1200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Бакча</a:t>
          </a: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-Сарай</a:t>
          </a:r>
        </a:p>
      </dsp:txBody>
      <dsp:txXfrm>
        <a:off x="2068768" y="2620894"/>
        <a:ext cx="1412856" cy="706428"/>
      </dsp:txXfrm>
    </dsp:sp>
    <dsp:sp modelId="{CFE2261F-AF33-4858-9359-22FD5887700F}">
      <dsp:nvSpPr>
        <dsp:cNvPr id="0" name=""/>
        <dsp:cNvSpPr/>
      </dsp:nvSpPr>
      <dsp:spPr>
        <a:xfrm>
          <a:off x="3720567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Ташевка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720567" y="2625937"/>
        <a:ext cx="1412856" cy="706428"/>
      </dsp:txXfrm>
    </dsp:sp>
    <dsp:sp modelId="{D2BBDB75-66C3-4DD5-A528-AD70B0267E41}">
      <dsp:nvSpPr>
        <dsp:cNvPr id="0" name=""/>
        <dsp:cNvSpPr/>
      </dsp:nvSpPr>
      <dsp:spPr>
        <a:xfrm>
          <a:off x="5430122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Ватан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430122" y="2625937"/>
        <a:ext cx="1412856" cy="706428"/>
      </dsp:txXfrm>
    </dsp:sp>
    <dsp:sp modelId="{E9B589C1-CDE4-4EFC-8B0B-6FE0AD9CEAC8}">
      <dsp:nvSpPr>
        <dsp:cNvPr id="0" name=""/>
        <dsp:cNvSpPr/>
      </dsp:nvSpPr>
      <dsp:spPr>
        <a:xfrm>
          <a:off x="7139678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Гребени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139678" y="2625937"/>
        <a:ext cx="1412856" cy="706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0D0B2-83B6-480A-AE61-92C8F2C25B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22C54-23F3-4D5D-98D0-8E1C04849F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1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0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67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48E4-C7BA-4EE9-ACC4-EF4C0B8A268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0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1A9EE-61BA-4FE3-9448-AC1B8906F55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AE365-4295-429B-828E-BAEC5E539D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2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9BAF9-4FEE-4350-931E-8F52B6D9AFB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0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B2E2-6FB1-4137-9F90-2D19EA9EFB77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5EE8-5444-48BF-9199-0FF8B10CABF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4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0A58-C733-4E37-BAF9-52BE423B6A7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D798-A6DF-44E9-A3DC-F4CBB8E08D2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85C7-1E7A-488E-BA18-EBAC6FCE0A6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2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E082E-6524-42FE-BBD1-B494F62D8FC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7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23EF0-2099-400A-8462-DBCB93AB798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9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9958-BDD1-4095-A723-CC1DE7A8CAE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60BC2-E0B1-4DD2-88AC-310547D7260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0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4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204864"/>
            <a:ext cx="5934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0066"/>
                </a:solidFill>
                <a:latin typeface="Times New Roman" pitchFamily="18" charset="0"/>
              </a:rPr>
              <a:t>ВАХИТОВСКОЕ</a:t>
            </a:r>
            <a:endParaRPr lang="ru-RU" sz="6000" b="1" i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000066"/>
                </a:solidFill>
                <a:latin typeface="Times New Roman" pitchFamily="18" charset="0"/>
              </a:rPr>
              <a:t>СЕЛЬСКОЕ ПОСЕЛЕНИЕ</a:t>
            </a:r>
            <a:endParaRPr lang="ru-RU" sz="6000" b="1" i="1" dirty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2019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607270615"/>
              </p:ext>
            </p:extLst>
          </p:nvPr>
        </p:nvGraphicFramePr>
        <p:xfrm>
          <a:off x="323528" y="1052736"/>
          <a:ext cx="8661648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960440" cy="51845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320479" cy="5040560"/>
          </a:xfrm>
        </p:spPr>
      </p:pic>
    </p:spTree>
    <p:extLst>
      <p:ext uri="{BB962C8B-B14F-4D97-AF65-F5344CB8AC3E}">
        <p14:creationId xmlns:p14="http://schemas.microsoft.com/office/powerpoint/2010/main" val="42422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301208"/>
            <a:ext cx="6511925" cy="10081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Праздники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392488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548680"/>
            <a:ext cx="3888432" cy="4608512"/>
          </a:xfrm>
        </p:spPr>
      </p:pic>
    </p:spTree>
    <p:extLst>
      <p:ext uri="{BB962C8B-B14F-4D97-AF65-F5344CB8AC3E}">
        <p14:creationId xmlns:p14="http://schemas.microsoft.com/office/powerpoint/2010/main" val="42556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260649"/>
            <a:ext cx="6511925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День Победы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176464" cy="4248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248471" cy="4032448"/>
          </a:xfrm>
        </p:spPr>
      </p:pic>
    </p:spTree>
    <p:extLst>
      <p:ext uri="{BB962C8B-B14F-4D97-AF65-F5344CB8AC3E}">
        <p14:creationId xmlns:p14="http://schemas.microsoft.com/office/powerpoint/2010/main" val="32519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301208"/>
            <a:ext cx="7992887" cy="12241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День пожилых  людей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04456" cy="51845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3888431" cy="5184576"/>
          </a:xfrm>
        </p:spPr>
      </p:pic>
    </p:spTree>
    <p:extLst>
      <p:ext uri="{BB962C8B-B14F-4D97-AF65-F5344CB8AC3E}">
        <p14:creationId xmlns:p14="http://schemas.microsoft.com/office/powerpoint/2010/main" val="18191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7"/>
            <a:ext cx="7488831" cy="8640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День села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875855" cy="5400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4176464" cy="5400600"/>
          </a:xfrm>
        </p:spPr>
      </p:pic>
    </p:spTree>
    <p:extLst>
      <p:ext uri="{BB962C8B-B14F-4D97-AF65-F5344CB8AC3E}">
        <p14:creationId xmlns:p14="http://schemas.microsoft.com/office/powerpoint/2010/main" val="14815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65922" cy="612068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404664"/>
            <a:ext cx="4175447" cy="5976663"/>
          </a:xfrm>
        </p:spPr>
      </p:pic>
    </p:spTree>
    <p:extLst>
      <p:ext uri="{BB962C8B-B14F-4D97-AF65-F5344CB8AC3E}">
        <p14:creationId xmlns:p14="http://schemas.microsoft.com/office/powerpoint/2010/main" val="23047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608512" cy="626469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3960439" cy="6264696"/>
          </a:xfrm>
        </p:spPr>
      </p:pic>
    </p:spTree>
    <p:extLst>
      <p:ext uri="{BB962C8B-B14F-4D97-AF65-F5344CB8AC3E}">
        <p14:creationId xmlns:p14="http://schemas.microsoft.com/office/powerpoint/2010/main" val="25042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1" y="332656"/>
            <a:ext cx="3805361" cy="612068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320480" cy="6076056"/>
          </a:xfrm>
        </p:spPr>
      </p:pic>
    </p:spTree>
    <p:extLst>
      <p:ext uri="{BB962C8B-B14F-4D97-AF65-F5344CB8AC3E}">
        <p14:creationId xmlns:p14="http://schemas.microsoft.com/office/powerpoint/2010/main" val="21532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21906" cy="61206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464496" cy="6048672"/>
          </a:xfrm>
        </p:spPr>
      </p:pic>
    </p:spTree>
    <p:extLst>
      <p:ext uri="{BB962C8B-B14F-4D97-AF65-F5344CB8AC3E}">
        <p14:creationId xmlns:p14="http://schemas.microsoft.com/office/powerpoint/2010/main" val="18157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461448"/>
            <a:ext cx="6511925" cy="10081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76464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276872"/>
            <a:ext cx="4319463" cy="4176464"/>
          </a:xfrm>
        </p:spPr>
      </p:pic>
    </p:spTree>
    <p:extLst>
      <p:ext uri="{BB962C8B-B14F-4D97-AF65-F5344CB8AC3E}">
        <p14:creationId xmlns:p14="http://schemas.microsoft.com/office/powerpoint/2010/main" val="5999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Динамика доходов сельского поселения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567820518"/>
              </p:ext>
            </p:extLst>
          </p:nvPr>
        </p:nvGraphicFramePr>
        <p:xfrm>
          <a:off x="457200" y="1600200"/>
          <a:ext cx="8507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63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476672"/>
            <a:ext cx="4247456" cy="59046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320480" cy="5904656"/>
          </a:xfrm>
        </p:spPr>
      </p:pic>
    </p:spTree>
    <p:extLst>
      <p:ext uri="{BB962C8B-B14F-4D97-AF65-F5344CB8AC3E}">
        <p14:creationId xmlns:p14="http://schemas.microsoft.com/office/powerpoint/2010/main" val="50250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3" y="404665"/>
            <a:ext cx="7046168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Прием граждан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104455" cy="52565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888432" cy="5256584"/>
          </a:xfrm>
        </p:spPr>
      </p:pic>
    </p:spTree>
    <p:extLst>
      <p:ext uri="{BB962C8B-B14F-4D97-AF65-F5344CB8AC3E}">
        <p14:creationId xmlns:p14="http://schemas.microsoft.com/office/powerpoint/2010/main" val="34452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5" cy="6192688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Обращение граждан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Поступило 9 обращений граждан: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через интернет приемную – 1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телефон горячей линии– 3 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личном приеме Главы СП -33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об очистке дорог от снега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-об уличном освещении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спорах по земле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бродячих собаках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водоснабжении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строительство памятника в с.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Ташевка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3" y="404665"/>
            <a:ext cx="7046168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Сходы граждан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268760"/>
            <a:ext cx="3744416" cy="482453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752528" cy="4878858"/>
          </a:xfrm>
        </p:spPr>
      </p:pic>
    </p:spTree>
    <p:extLst>
      <p:ext uri="{BB962C8B-B14F-4D97-AF65-F5344CB8AC3E}">
        <p14:creationId xmlns:p14="http://schemas.microsoft.com/office/powerpoint/2010/main" val="36009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8352927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На прошлогоднем сходе </a:t>
            </a:r>
            <a:br>
              <a:rPr lang="ru-RU" sz="3200" dirty="0" smtClean="0"/>
            </a:br>
            <a:r>
              <a:rPr lang="ru-RU" sz="3200" dirty="0" smtClean="0"/>
              <a:t>ставились вопросы: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5"/>
            <a:ext cx="8640960" cy="5544615"/>
          </a:xfrm>
        </p:spPr>
        <p:txBody>
          <a:bodyPr/>
          <a:lstStyle/>
          <a:p>
            <a:pPr marL="46037" indent="0" algn="just">
              <a:buNone/>
            </a:pPr>
            <a:r>
              <a:rPr lang="ru-RU" sz="4000" dirty="0" smtClean="0"/>
              <a:t>-  Нет фельдшера в </a:t>
            </a:r>
            <a:r>
              <a:rPr lang="ru-RU" sz="4000" dirty="0" err="1" smtClean="0"/>
              <a:t>Вахитовском</a:t>
            </a:r>
            <a:r>
              <a:rPr lang="ru-RU" sz="4000" dirty="0" smtClean="0"/>
              <a:t> ФАП. </a:t>
            </a:r>
          </a:p>
          <a:p>
            <a:pPr marL="46037" indent="0" algn="just">
              <a:buNone/>
            </a:pPr>
            <a:r>
              <a:rPr lang="ru-RU" sz="4000" dirty="0" smtClean="0"/>
              <a:t>Вопрос в работе </a:t>
            </a:r>
          </a:p>
          <a:p>
            <a:pPr marL="46037" indent="0" algn="just">
              <a:buNone/>
            </a:pPr>
            <a:r>
              <a:rPr lang="ru-RU" sz="4000" dirty="0" smtClean="0"/>
              <a:t>- Очистка дорог от снега в населенных пунктах и на подъездных дорогах к населенным пунктам </a:t>
            </a:r>
          </a:p>
          <a:p>
            <a:pPr marL="46037" indent="0" algn="just">
              <a:buNone/>
            </a:pPr>
            <a:r>
              <a:rPr lang="ru-RU" sz="4000" dirty="0" smtClean="0"/>
              <a:t>Вопрос решен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282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04665"/>
            <a:ext cx="6511925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Заседания Совета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142999" y="1124743"/>
            <a:ext cx="3346704" cy="308149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152" y="1124744"/>
            <a:ext cx="3346704" cy="30814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3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389438"/>
            <a:ext cx="6511925" cy="7200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7344816" cy="6264696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 flipV="1">
            <a:off x="4645152" y="8325544"/>
            <a:ext cx="3346704" cy="2160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4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64896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Прием граждан депутатами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4032448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888432" cy="4968552"/>
          </a:xfrm>
        </p:spPr>
      </p:pic>
    </p:spTree>
    <p:extLst>
      <p:ext uri="{BB962C8B-B14F-4D97-AF65-F5344CB8AC3E}">
        <p14:creationId xmlns:p14="http://schemas.microsoft.com/office/powerpoint/2010/main" val="8642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7920879" cy="1296143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/>
              <a:t>Планируемые</a:t>
            </a:r>
            <a:r>
              <a:rPr lang="ru-RU" sz="3600" dirty="0" smtClean="0"/>
              <a:t> </a:t>
            </a:r>
            <a:r>
              <a:rPr lang="ru-RU" sz="7200" dirty="0" smtClean="0"/>
              <a:t>работы сельского поселения на 2020 год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418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решить вопрос с покупкой и установкой новой водонапорной башни в </a:t>
            </a:r>
            <a:r>
              <a:rPr lang="ru-RU" sz="3000" dirty="0" err="1" smtClean="0">
                <a:solidFill>
                  <a:srgbClr val="7030A0"/>
                </a:solidFill>
              </a:rPr>
              <a:t>Бакча</a:t>
            </a:r>
            <a:r>
              <a:rPr lang="ru-RU" sz="3000" dirty="0" smtClean="0">
                <a:solidFill>
                  <a:srgbClr val="7030A0"/>
                </a:solidFill>
              </a:rPr>
              <a:t>-Сарай;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продолжить работы по формированию парковой зоны у памятника в п. </a:t>
            </a:r>
            <a:r>
              <a:rPr lang="ru-RU" sz="3000" dirty="0" err="1" smtClean="0">
                <a:solidFill>
                  <a:srgbClr val="7030A0"/>
                </a:solidFill>
              </a:rPr>
              <a:t>Бакча</a:t>
            </a:r>
            <a:r>
              <a:rPr lang="ru-RU" sz="3000" dirty="0" smtClean="0">
                <a:solidFill>
                  <a:srgbClr val="7030A0"/>
                </a:solidFill>
              </a:rPr>
              <a:t>-Сарай;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строительство и благоустройство памятника в с. </a:t>
            </a:r>
            <a:r>
              <a:rPr lang="ru-RU" sz="3000" dirty="0" err="1" smtClean="0">
                <a:solidFill>
                  <a:srgbClr val="7030A0"/>
                </a:solidFill>
              </a:rPr>
              <a:t>Ташевка</a:t>
            </a:r>
            <a:r>
              <a:rPr lang="ru-RU" sz="3000" dirty="0" smtClean="0">
                <a:solidFill>
                  <a:srgbClr val="7030A0"/>
                </a:solidFill>
              </a:rPr>
              <a:t>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проведение 75-летия Дня Победы;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продолжить работы по приведению в нормативное состояние и оптимизации систем водоснабжения и лицензированию данного вида услуг;</a:t>
            </a:r>
          </a:p>
        </p:txBody>
      </p:sp>
    </p:spTree>
    <p:extLst>
      <p:ext uri="{BB962C8B-B14F-4D97-AF65-F5344CB8AC3E}">
        <p14:creationId xmlns:p14="http://schemas.microsoft.com/office/powerpoint/2010/main" val="7124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Динамика расходов сельского поселения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1732906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35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100% сбор средств самообложения до 1 апреля и выполнение поставленных  задач в летний сезон;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ямочный ремонт дорог по пер. Школьный и </a:t>
            </a:r>
          </a:p>
          <a:p>
            <a:r>
              <a:rPr lang="ru-RU" sz="3000" dirty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   ул. Новая в д. Вахитова;</a:t>
            </a:r>
            <a:endParaRPr lang="ru-RU" sz="3000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 проведение праздника в честь 100-летия  </a:t>
            </a:r>
          </a:p>
          <a:p>
            <a:r>
              <a:rPr lang="ru-RU" sz="3000" dirty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  образования ТАССР;</a:t>
            </a:r>
          </a:p>
          <a:p>
            <a:pPr marL="285750" indent="-28575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 замена ограждения административного </a:t>
            </a:r>
          </a:p>
          <a:p>
            <a:r>
              <a:rPr lang="ru-RU" sz="3000" dirty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   здания Исполкома и СДК;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проведение выборов Президента РТ и </a:t>
            </a:r>
          </a:p>
          <a:p>
            <a:r>
              <a:rPr lang="ru-RU" sz="3000" dirty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   местные выборы;</a:t>
            </a:r>
          </a:p>
          <a:p>
            <a:pPr marL="285750" indent="-285750">
              <a:buFontTx/>
              <a:buChar char="-"/>
            </a:pPr>
            <a:r>
              <a:rPr lang="ru-RU" sz="3000" dirty="0" smtClean="0">
                <a:solidFill>
                  <a:srgbClr val="7030A0"/>
                </a:solidFill>
              </a:rPr>
              <a:t> посадка </a:t>
            </a:r>
            <a:r>
              <a:rPr lang="ru-RU" sz="3000" dirty="0">
                <a:solidFill>
                  <a:srgbClr val="7030A0"/>
                </a:solidFill>
              </a:rPr>
              <a:t>защитной полосы от кладбища </a:t>
            </a:r>
            <a:r>
              <a:rPr lang="ru-RU" sz="3000" dirty="0" smtClean="0">
                <a:solidFill>
                  <a:srgbClr val="7030A0"/>
                </a:solidFill>
              </a:rPr>
              <a:t>до</a:t>
            </a:r>
          </a:p>
          <a:p>
            <a:r>
              <a:rPr lang="ru-RU" sz="3000" dirty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  трассы </a:t>
            </a:r>
            <a:r>
              <a:rPr lang="ru-RU" sz="3000" dirty="0">
                <a:solidFill>
                  <a:srgbClr val="7030A0"/>
                </a:solidFill>
              </a:rPr>
              <a:t>Казань-Камское Устье в д</a:t>
            </a:r>
            <a:r>
              <a:rPr lang="ru-RU" sz="3000" dirty="0" smtClean="0">
                <a:solidFill>
                  <a:srgbClr val="7030A0"/>
                </a:solidFill>
              </a:rPr>
              <a:t>. Вахитова</a:t>
            </a:r>
            <a:r>
              <a:rPr lang="ru-RU" sz="3000" dirty="0">
                <a:solidFill>
                  <a:srgbClr val="7030A0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2026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875" y="1340768"/>
            <a:ext cx="6511925" cy="41742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7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7"/>
            <a:ext cx="8136903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Дополнительно выделенные средства</a:t>
            </a:r>
            <a:endParaRPr lang="ru-RU" sz="32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12116718"/>
              </p:ext>
            </p:extLst>
          </p:nvPr>
        </p:nvGraphicFramePr>
        <p:xfrm>
          <a:off x="323528" y="908720"/>
          <a:ext cx="8496943" cy="5831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/>
                <a:gridCol w="2736303"/>
              </a:tblGrid>
              <a:tr h="43631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Виды работ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Сумма затрат (руб.)</a:t>
                      </a:r>
                      <a:endParaRPr lang="ru-RU" sz="2000" dirty="0"/>
                    </a:p>
                  </a:txBody>
                  <a:tcPr/>
                </a:tc>
              </a:tr>
              <a:tr h="37908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Устройство вытяжной вентиляции</a:t>
                      </a:r>
                      <a:r>
                        <a:rPr lang="ru-RU" sz="2400" b="1" baseline="0" dirty="0" smtClean="0"/>
                        <a:t> в </a:t>
                      </a:r>
                      <a:r>
                        <a:rPr lang="ru-RU" sz="2400" b="1" baseline="0" dirty="0" err="1" smtClean="0"/>
                        <a:t>Вахитовском</a:t>
                      </a:r>
                      <a:r>
                        <a:rPr lang="ru-RU" sz="2400" b="1" baseline="0" dirty="0" smtClean="0"/>
                        <a:t> СДК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127200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Ремонт</a:t>
                      </a:r>
                      <a:r>
                        <a:rPr lang="ru-RU" sz="2400" b="1" baseline="0" dirty="0" smtClean="0"/>
                        <a:t> Бакча-Сарайского МФЦ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124500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Приобретение уличных указателей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24000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Очистка дорог от снега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96000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Межевание земельных участков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29200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Трудоустройство инвалидов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35800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Погрузочные работы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20800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Обкос</a:t>
                      </a:r>
                      <a:r>
                        <a:rPr lang="ru-RU" sz="2400" b="1" dirty="0" smtClean="0"/>
                        <a:t>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32000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Охрана объекта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7800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Зарплата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525700</a:t>
                      </a:r>
                      <a:endParaRPr lang="ru-RU" sz="2400" b="1" dirty="0"/>
                    </a:p>
                  </a:txBody>
                  <a:tcPr/>
                </a:tc>
              </a:tr>
              <a:tr h="43631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Итого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1023000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2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Собственные доходы и дотации </a:t>
            </a:r>
            <a:br>
              <a:rPr lang="ru-RU" sz="3600" dirty="0" smtClean="0"/>
            </a:br>
            <a:r>
              <a:rPr lang="ru-RU" sz="3600" dirty="0" smtClean="0"/>
              <a:t>за три года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3013320"/>
              </p:ext>
            </p:extLst>
          </p:nvPr>
        </p:nvGraphicFramePr>
        <p:xfrm>
          <a:off x="457200" y="1600200"/>
          <a:ext cx="8507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63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Плановые доходы за 2019 год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9749660"/>
              </p:ext>
            </p:extLst>
          </p:nvPr>
        </p:nvGraphicFramePr>
        <p:xfrm>
          <a:off x="251520" y="620689"/>
          <a:ext cx="8640958" cy="6084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55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0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Наименование доходов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План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тыс.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Исполнено фактически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% исполнения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доходы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физ. </a:t>
                      </a: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лиц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50,4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77,3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153,4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Земельный налог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990,0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1380,9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139,5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478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Зем</a:t>
                      </a: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налог с орг.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365,6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845,8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231,3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5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Зем</a:t>
                      </a: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налог с физ. лиц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624,4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535,1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85,7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30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имущество физ. лиц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83,3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109,4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131,3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3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Платные услуги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76,6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86,3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9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Всего </a:t>
                      </a:r>
                      <a:r>
                        <a:rPr lang="ru-RU" sz="2600" dirty="0" err="1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собст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. </a:t>
                      </a: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доходы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1200,3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1653,9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137,8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1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Самообложение 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118,8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40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Всего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1319,1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1777,3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134,7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3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7" cy="14401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Долги по налогам на 01.12.2019 года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20154409"/>
              </p:ext>
            </p:extLst>
          </p:nvPr>
        </p:nvGraphicFramePr>
        <p:xfrm>
          <a:off x="467544" y="1916832"/>
          <a:ext cx="8280920" cy="466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3312368"/>
              </a:tblGrid>
              <a:tr h="869816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Наименование 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Сумма (руб.)</a:t>
                      </a:r>
                      <a:endParaRPr lang="ru-RU" sz="3600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Транспортный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99188,81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Земельный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87275,41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Имущественный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17968,99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Итого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204433,21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6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6405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Основные виды расходов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27264447"/>
              </p:ext>
            </p:extLst>
          </p:nvPr>
        </p:nvGraphicFramePr>
        <p:xfrm>
          <a:off x="611560" y="1268761"/>
          <a:ext cx="8056984" cy="5286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365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249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Наименование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Сумма,</a:t>
                      </a:r>
                      <a:r>
                        <a:rPr lang="ru-RU" sz="3200" baseline="0" dirty="0" smtClean="0"/>
                        <a:t> тыс. руб.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827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Коммунальные услуги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385,4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590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Уличное освещение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370,4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590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Содержание дорог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292,8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827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В </a:t>
                      </a:r>
                      <a:r>
                        <a:rPr lang="ru-RU" sz="3200" b="1" dirty="0" err="1" smtClean="0"/>
                        <a:t>т.ч</a:t>
                      </a:r>
                      <a:r>
                        <a:rPr lang="ru-RU" sz="3200" b="1" dirty="0" smtClean="0"/>
                        <a:t>. очистка дорог от снега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260,8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590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Ликвидация свалок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37,6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3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на 2020 год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94485269"/>
              </p:ext>
            </p:extLst>
          </p:nvPr>
        </p:nvGraphicFramePr>
        <p:xfrm>
          <a:off x="467544" y="14127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3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5" y="332657"/>
            <a:ext cx="7478216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Плановые доходы  на 2020 год</a:t>
            </a: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34084052"/>
              </p:ext>
            </p:extLst>
          </p:nvPr>
        </p:nvGraphicFramePr>
        <p:xfrm>
          <a:off x="395536" y="1196752"/>
          <a:ext cx="8496945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  <a:gridCol w="1800200"/>
                <a:gridCol w="1224137"/>
              </a:tblGrid>
              <a:tr h="43384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Наименование дохода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План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%</a:t>
                      </a:r>
                      <a:endParaRPr lang="ru-RU" sz="2800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Налог на доходы физ. лиц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67,38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5,1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Налог на имущество физ. лиц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83,6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6,3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Земельный налог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1077,0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81,1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Платные услуги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100,0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7,5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Собственные доходы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1327,98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52,5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Дотации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1202,1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47,5</a:t>
                      </a:r>
                      <a:endParaRPr lang="ru-RU" sz="3200" b="1" dirty="0"/>
                    </a:p>
                  </a:txBody>
                  <a:tcPr/>
                </a:tc>
              </a:tr>
              <a:tr h="433847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Итого 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2530,08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1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5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286000"/>
            <a:ext cx="8496944" cy="2286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  Отчет «О деятельности </a:t>
            </a:r>
          </a:p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Исполнительного комитета </a:t>
            </a:r>
          </a:p>
          <a:p>
            <a:pPr algn="ctr" eaLnBrk="1" hangingPunct="1"/>
            <a:r>
              <a:rPr lang="ru-RU" sz="3200" b="1" i="1" dirty="0" err="1" smtClean="0">
                <a:solidFill>
                  <a:srgbClr val="000066"/>
                </a:solidFill>
                <a:latin typeface="Times New Roman" pitchFamily="18" charset="0"/>
              </a:rPr>
              <a:t>Вахитовского</a:t>
            </a:r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 сельского поселения </a:t>
            </a:r>
          </a:p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за 2019 год и задачи на 2020 год»</a:t>
            </a:r>
          </a:p>
        </p:txBody>
      </p:sp>
      <p:pic>
        <p:nvPicPr>
          <p:cNvPr id="7172" name="Picture 36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4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2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48872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Сравнение собственных доходов 2019 года с планами 2020 года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14376312"/>
              </p:ext>
            </p:extLst>
          </p:nvPr>
        </p:nvGraphicFramePr>
        <p:xfrm>
          <a:off x="395536" y="1340768"/>
          <a:ext cx="8424936" cy="494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1440160"/>
                <a:gridCol w="1728192"/>
                <a:gridCol w="1368152"/>
              </a:tblGrid>
              <a:tr h="46081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Наименование доходов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разница</a:t>
                      </a:r>
                      <a:endParaRPr lang="ru-RU" sz="2000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Налог на доходы физ. лиц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50,4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67,38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16,98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Налог на имущество физ. лиц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83,3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83,6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0,3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Земельный налог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990,0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1077,0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87,0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Платные услуги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36,6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100,0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63,4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Собственные</a:t>
                      </a:r>
                      <a:r>
                        <a:rPr lang="ru-RU" sz="2800" b="1" baseline="0" dirty="0" smtClean="0"/>
                        <a:t> доходы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1160,3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1327,98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167,68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Дотации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1307,6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1202,1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-105,5</a:t>
                      </a:r>
                      <a:endParaRPr lang="ru-RU" sz="2800" b="1" dirty="0"/>
                    </a:p>
                  </a:txBody>
                  <a:tcPr/>
                </a:tc>
              </a:tr>
              <a:tr h="460816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Итого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2467,9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2530,08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62,18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3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48029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Планируемые расходы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77083416"/>
              </p:ext>
            </p:extLst>
          </p:nvPr>
        </p:nvGraphicFramePr>
        <p:xfrm>
          <a:off x="251520" y="908720"/>
          <a:ext cx="8712968" cy="5798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1440160"/>
                <a:gridCol w="1728192"/>
                <a:gridCol w="1512168"/>
              </a:tblGrid>
              <a:tr h="385189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расходов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разница</a:t>
                      </a:r>
                      <a:endParaRPr lang="ru-RU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Совет поселения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412,1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443,7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31,6</a:t>
                      </a:r>
                      <a:endParaRPr lang="ru-RU" sz="2400" b="1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Исполнительный комитет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525,8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531,3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5,5</a:t>
                      </a:r>
                      <a:endParaRPr lang="ru-RU" sz="2400" b="1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Уличное освещение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477,3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385,4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-91,9</a:t>
                      </a:r>
                      <a:endParaRPr lang="ru-RU" sz="2400" b="1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Содержание дорог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165,4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227,4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62</a:t>
                      </a:r>
                      <a:endParaRPr lang="ru-RU" sz="2400" b="1" dirty="0"/>
                    </a:p>
                  </a:txBody>
                  <a:tcPr/>
                </a:tc>
              </a:tr>
              <a:tr h="85480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Мероприятия в области коммунального хоз-ва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86,4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267,7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181,3</a:t>
                      </a:r>
                      <a:endParaRPr lang="ru-RU" sz="2400" b="1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Культура</a:t>
                      </a:r>
                      <a:r>
                        <a:rPr lang="ru-RU" sz="2400" b="1" baseline="0" dirty="0" smtClean="0"/>
                        <a:t>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712,2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480,7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-169,5</a:t>
                      </a:r>
                      <a:endParaRPr lang="ru-RU" sz="2400" b="1" dirty="0"/>
                    </a:p>
                  </a:txBody>
                  <a:tcPr/>
                </a:tc>
              </a:tr>
              <a:tr h="85480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Межбюджетные трансферты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23,2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38,4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15,2</a:t>
                      </a:r>
                      <a:endParaRPr lang="ru-RU" sz="2400" b="1" dirty="0"/>
                    </a:p>
                  </a:txBody>
                  <a:tcPr/>
                </a:tc>
              </a:tr>
              <a:tr h="85480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Налоги на имущество и землю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65,5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63,4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-2,1</a:t>
                      </a:r>
                      <a:endParaRPr lang="ru-RU" sz="2400" b="1" dirty="0"/>
                    </a:p>
                  </a:txBody>
                  <a:tcPr/>
                </a:tc>
              </a:tr>
              <a:tr h="47489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Итого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2467,9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2530,08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62,18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1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920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Поголовье скота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52973155"/>
              </p:ext>
            </p:extLst>
          </p:nvPr>
        </p:nvGraphicFramePr>
        <p:xfrm>
          <a:off x="251520" y="764704"/>
          <a:ext cx="8784976" cy="57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34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56857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01.01.</a:t>
                      </a:r>
                    </a:p>
                    <a:p>
                      <a:r>
                        <a:rPr lang="ru-RU" sz="2400" b="1" dirty="0" smtClean="0"/>
                        <a:t>2016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01.01.2020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20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КРС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116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119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114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105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91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824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Коровы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46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48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47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444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35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964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Овцы, козы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138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160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159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163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141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68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Свиньи 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7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18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19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772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Птица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1050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1309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1173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855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605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04840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Пчело</a:t>
                      </a:r>
                      <a:r>
                        <a:rPr lang="ru-RU" sz="3200" b="1" dirty="0" smtClean="0"/>
                        <a:t>-семьи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180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180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176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122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100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7910264" cy="86409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Сравнительный анализ </a:t>
            </a:r>
            <a:br>
              <a:rPr lang="ru-RU" sz="3600" dirty="0" smtClean="0"/>
            </a:br>
            <a:r>
              <a:rPr lang="ru-RU" sz="3600" dirty="0" smtClean="0"/>
              <a:t>поголовья скота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41706266"/>
              </p:ext>
            </p:extLst>
          </p:nvPr>
        </p:nvGraphicFramePr>
        <p:xfrm>
          <a:off x="395536" y="1700808"/>
          <a:ext cx="856895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18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Господдержка ЛПХ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4324354"/>
              </p:ext>
            </p:extLst>
          </p:nvPr>
        </p:nvGraphicFramePr>
        <p:xfrm>
          <a:off x="251520" y="1124744"/>
          <a:ext cx="8568952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3240360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Направление субсидии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Сума субсидии</a:t>
                      </a:r>
                      <a:endParaRPr lang="ru-RU" sz="2400" dirty="0"/>
                    </a:p>
                  </a:txBody>
                  <a:tcPr/>
                </a:tc>
              </a:tr>
              <a:tr h="429552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 возмещение части затрат по строительству мини-ферм молочного направления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до 400 тыс. </a:t>
                      </a:r>
                      <a:r>
                        <a:rPr lang="ru-RU" sz="2800" b="1" dirty="0" err="1" smtClean="0"/>
                        <a:t>руб</a:t>
                      </a:r>
                      <a:endParaRPr lang="ru-RU" sz="2800" b="1" dirty="0"/>
                    </a:p>
                  </a:txBody>
                  <a:tcPr/>
                </a:tc>
              </a:tr>
              <a:tr h="429552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 возмещение части затрат на приобретение молодняка птицы (гусей, уток,</a:t>
                      </a:r>
                      <a:r>
                        <a:rPr lang="ru-RU" sz="2800" b="1" baseline="0" dirty="0" smtClean="0"/>
                        <a:t> индеек, цыплят-бройлеров)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 руб. - на одну голову индейки и (или) гуся;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80,0 руб. - на одну голову утки;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 руб. - на одну голову цыпленка-бройлера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Господдержка ЛПХ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98188491"/>
              </p:ext>
            </p:extLst>
          </p:nvPr>
        </p:nvGraphicFramePr>
        <p:xfrm>
          <a:off x="179512" y="908719"/>
          <a:ext cx="8568952" cy="559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3816424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Направление субсидии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Сума субсидии</a:t>
                      </a:r>
                      <a:endParaRPr lang="ru-RU" sz="2400" dirty="0"/>
                    </a:p>
                  </a:txBody>
                  <a:tcPr/>
                </a:tc>
              </a:tr>
              <a:tr h="429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приобретение товарного и племенного поголовья </a:t>
                      </a:r>
                      <a:r>
                        <a:rPr lang="ru-RU" sz="2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нете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-лей и первотелок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расчета за одну вновь приобретенную голову: товарной </a:t>
                      </a:r>
                      <a:r>
                        <a:rPr lang="ru-RU" sz="2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нете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 и (или) первотелки – 30,0 тыс. руб.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племенной нетели и  (или) первотелки - 40,0 тыс. рублей.</a:t>
                      </a:r>
                    </a:p>
                  </a:txBody>
                  <a:tcPr marL="9525" marR="9525" marT="9525" marB="0" anchor="ctr"/>
                </a:tc>
              </a:tr>
              <a:tr h="429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приобретение кормов для содержания кобыл старше трех лет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расчета 3,0 тыс. рублей на одну голову кобылы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2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Господдержка ЛПХ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7603746"/>
              </p:ext>
            </p:extLst>
          </p:nvPr>
        </p:nvGraphicFramePr>
        <p:xfrm>
          <a:off x="179512" y="908719"/>
          <a:ext cx="8568952" cy="5587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392488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Направление субсидии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Сума субсидии</a:t>
                      </a:r>
                      <a:endParaRPr lang="ru-RU" sz="2400" dirty="0"/>
                    </a:p>
                  </a:txBody>
                  <a:tcPr/>
                </a:tc>
              </a:tr>
              <a:tr h="429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возмещение части затрат на содержание дойных коров, </a:t>
                      </a:r>
                      <a:r>
                        <a:rPr lang="ru-RU" sz="2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козоматок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козочек старше одного года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</a:t>
                      </a:r>
                      <a:r>
                        <a:rPr lang="ru-RU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дойную корову, в размере 2300 рублей на 1 голову,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дойных коров, - 3300 руб. на 1 голову, 3 и более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дойных коров, - 4300 руб. на 1 голову.</a:t>
                      </a: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Субсидия для </a:t>
                      </a:r>
                      <a:r>
                        <a:rPr lang="ru-RU" sz="28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козоматок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козочек старше 1года предоставляется из расчета 500 рублей на 1 голову.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7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332656"/>
            <a:ext cx="7694240" cy="108012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Господдержка крестьянских (фермерских) хозяйств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583346"/>
              </p:ext>
            </p:extLst>
          </p:nvPr>
        </p:nvGraphicFramePr>
        <p:xfrm>
          <a:off x="251520" y="1484784"/>
          <a:ext cx="8568952" cy="514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3816424"/>
              </a:tblGrid>
              <a:tr h="76322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Направление </a:t>
                      </a:r>
                      <a:r>
                        <a:rPr lang="ru-RU" sz="2400" dirty="0" err="1" smtClean="0"/>
                        <a:t>грантовых</a:t>
                      </a:r>
                      <a:r>
                        <a:rPr lang="ru-RU" sz="2400" dirty="0" smtClean="0"/>
                        <a:t> программ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Сумма гранта</a:t>
                      </a:r>
                      <a:endParaRPr lang="ru-RU" sz="2400" dirty="0"/>
                    </a:p>
                  </a:txBody>
                  <a:tcPr/>
                </a:tc>
              </a:tr>
              <a:tr h="442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семейных ферм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 10 млн. руб.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42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Начинающий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фермер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3 млн. руб.</a:t>
                      </a:r>
                      <a:r>
                        <a:rPr lang="ru-RU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92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материально-технической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кооперативов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70 млн. руб. </a:t>
                      </a:r>
                    </a:p>
                  </a:txBody>
                  <a:tcPr marL="9525" marR="9525" marT="9525" marB="0" anchor="ctr"/>
                </a:tc>
              </a:tr>
              <a:tr h="883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800" b="1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Агростартап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начинающих хоз.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 3 млн. руб.</a:t>
                      </a:r>
                    </a:p>
                    <a:p>
                      <a:pPr algn="ctr" fontAlgn="ctr"/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состоящих в кооперативе до 4 млн. руб. 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4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Участие в сельхоз. ярмарках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424936" cy="4968552"/>
          </a:xfrm>
        </p:spPr>
      </p:pic>
    </p:spTree>
    <p:extLst>
      <p:ext uri="{BB962C8B-B14F-4D97-AF65-F5344CB8AC3E}">
        <p14:creationId xmlns:p14="http://schemas.microsoft.com/office/powerpoint/2010/main" val="34525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260649"/>
            <a:ext cx="6511925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Вывоз ТБО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9"/>
            <a:ext cx="3744416" cy="2952328"/>
          </a:xfrm>
        </p:spPr>
      </p:pic>
      <p:pic>
        <p:nvPicPr>
          <p:cNvPr id="2050" name="Picture 2" descr="C:\Users\Vahitovo\Desktop\разные фотографии\IMG-20190928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68052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Населенные пункты </a:t>
            </a:r>
            <a:b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входящие в состав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муниципального </a:t>
            </a: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образования</a:t>
            </a:r>
            <a:b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«Вахитовское сельское поселение»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8558293"/>
              </p:ext>
            </p:extLst>
          </p:nvPr>
        </p:nvGraphicFramePr>
        <p:xfrm>
          <a:off x="323528" y="1532985"/>
          <a:ext cx="8557573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24935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Самые большие долги по ТБО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87994530"/>
              </p:ext>
            </p:extLst>
          </p:nvPr>
        </p:nvGraphicFramePr>
        <p:xfrm>
          <a:off x="251520" y="1268760"/>
          <a:ext cx="8496944" cy="555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Адрес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Сумма 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п.Бакча</a:t>
                      </a:r>
                      <a:r>
                        <a:rPr lang="ru-RU" sz="2800" dirty="0" smtClean="0"/>
                        <a:t>-Сарай, ул. Лесная, д.8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1087,5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/>
                        <a:t>п.Бакча</a:t>
                      </a:r>
                      <a:r>
                        <a:rPr lang="ru-RU" sz="2800" dirty="0" smtClean="0"/>
                        <a:t>-Сарай, ул. Лесная, д.1,</a:t>
                      </a:r>
                      <a:r>
                        <a:rPr lang="ru-RU" sz="2800" baseline="0" dirty="0" smtClean="0"/>
                        <a:t> кв.2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2240,0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д. им. </a:t>
                      </a:r>
                      <a:r>
                        <a:rPr lang="ru-RU" sz="2800" dirty="0" err="1" smtClean="0"/>
                        <a:t>М.Вахитова</a:t>
                      </a:r>
                      <a:r>
                        <a:rPr lang="ru-RU" sz="2800" dirty="0" smtClean="0"/>
                        <a:t>, ул. Молодежная, 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1195,0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ул. Молодежная, 18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6340,0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пер. Школьный, д.1,</a:t>
                      </a:r>
                      <a:r>
                        <a:rPr lang="ru-RU" sz="2800" baseline="0" dirty="0" smtClean="0"/>
                        <a:t> кв.2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9820,0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ул. Центральная, 44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6320,0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1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875" y="332657"/>
            <a:ext cx="6511925" cy="9361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193877" cy="540089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248472" cy="5400898"/>
          </a:xfrm>
        </p:spPr>
      </p:pic>
    </p:spTree>
    <p:extLst>
      <p:ext uri="{BB962C8B-B14F-4D97-AF65-F5344CB8AC3E}">
        <p14:creationId xmlns:p14="http://schemas.microsoft.com/office/powerpoint/2010/main" val="3977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875" y="8325542"/>
            <a:ext cx="6511925" cy="93610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20480" cy="65527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536504" cy="6480720"/>
          </a:xfrm>
        </p:spPr>
      </p:pic>
    </p:spTree>
    <p:extLst>
      <p:ext uri="{BB962C8B-B14F-4D97-AF65-F5344CB8AC3E}">
        <p14:creationId xmlns:p14="http://schemas.microsoft.com/office/powerpoint/2010/main" val="37925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208912" cy="6408712"/>
          </a:xfrm>
        </p:spPr>
      </p:pic>
    </p:spTree>
    <p:extLst>
      <p:ext uri="{BB962C8B-B14F-4D97-AF65-F5344CB8AC3E}">
        <p14:creationId xmlns:p14="http://schemas.microsoft.com/office/powerpoint/2010/main" val="40735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" y="24608"/>
            <a:ext cx="8856984" cy="62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48681"/>
            <a:ext cx="6511925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Очистка дорог от снега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" y="1340768"/>
            <a:ext cx="4426570" cy="4032448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572000" cy="4032448"/>
          </a:xfrm>
        </p:spPr>
      </p:pic>
    </p:spTree>
    <p:extLst>
      <p:ext uri="{BB962C8B-B14F-4D97-AF65-F5344CB8AC3E}">
        <p14:creationId xmlns:p14="http://schemas.microsoft.com/office/powerpoint/2010/main" val="11172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245422"/>
            <a:ext cx="6511925" cy="432049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20480" cy="38884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392488" cy="4176464"/>
          </a:xfrm>
        </p:spPr>
      </p:pic>
    </p:spTree>
    <p:extLst>
      <p:ext uri="{BB962C8B-B14F-4D97-AF65-F5344CB8AC3E}">
        <p14:creationId xmlns:p14="http://schemas.microsoft.com/office/powerpoint/2010/main" val="2843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8"/>
            <a:ext cx="9144000" cy="612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116632"/>
            <a:ext cx="6511925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Субботники на территории мечети и кладбища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456384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708920"/>
            <a:ext cx="4319463" cy="3744416"/>
          </a:xfrm>
        </p:spPr>
      </p:pic>
    </p:spTree>
    <p:extLst>
      <p:ext uri="{BB962C8B-B14F-4D97-AF65-F5344CB8AC3E}">
        <p14:creationId xmlns:p14="http://schemas.microsoft.com/office/powerpoint/2010/main" val="20951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04665"/>
            <a:ext cx="7550224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Садоводческие товарищества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3616874"/>
              </p:ext>
            </p:extLst>
          </p:nvPr>
        </p:nvGraphicFramePr>
        <p:xfrm>
          <a:off x="755577" y="1196751"/>
          <a:ext cx="7776864" cy="505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3"/>
                <a:gridCol w="4968552"/>
                <a:gridCol w="2232249"/>
              </a:tblGrid>
              <a:tr h="752252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Садоводческие товарищества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r>
                        <a:rPr lang="ru-RU" baseline="0" dirty="0" smtClean="0"/>
                        <a:t> расположения</a:t>
                      </a:r>
                      <a:endParaRPr lang="ru-RU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Авиатор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Алгоритм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Взлет-7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Зеленый уголок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Идель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Орбита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Ташевка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Прогресс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Бакча</a:t>
                      </a:r>
                      <a:r>
                        <a:rPr lang="ru-RU" sz="2400" dirty="0" smtClean="0"/>
                        <a:t>-Сарай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Хуторок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Бакча</a:t>
                      </a:r>
                      <a:r>
                        <a:rPr lang="ru-RU" sz="2400" dirty="0" smtClean="0"/>
                        <a:t>-Сарай</a:t>
                      </a:r>
                      <a:endParaRPr lang="ru-RU" sz="2400" dirty="0"/>
                    </a:p>
                  </a:txBody>
                  <a:tcPr/>
                </a:tc>
              </a:tr>
              <a:tr h="477628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Гребени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Гребени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0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5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389439"/>
            <a:ext cx="6511925" cy="64807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320480" cy="64807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2"/>
            <a:ext cx="4104457" cy="6624736"/>
          </a:xfrm>
        </p:spPr>
      </p:pic>
    </p:spTree>
    <p:extLst>
      <p:ext uri="{BB962C8B-B14F-4D97-AF65-F5344CB8AC3E}">
        <p14:creationId xmlns:p14="http://schemas.microsoft.com/office/powerpoint/2010/main" val="26373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76673"/>
            <a:ext cx="6511925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Благоустройство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4032448" cy="51125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608512" cy="5112568"/>
          </a:xfrm>
        </p:spPr>
      </p:pic>
    </p:spTree>
    <p:extLst>
      <p:ext uri="{BB962C8B-B14F-4D97-AF65-F5344CB8AC3E}">
        <p14:creationId xmlns:p14="http://schemas.microsoft.com/office/powerpoint/2010/main" val="19913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476672"/>
            <a:ext cx="89289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5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76673"/>
            <a:ext cx="6511925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День посадки леса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4438"/>
            <a:ext cx="4165922" cy="329468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276872"/>
            <a:ext cx="4175447" cy="4176464"/>
          </a:xfrm>
        </p:spPr>
      </p:pic>
    </p:spTree>
    <p:extLst>
      <p:ext uri="{BB962C8B-B14F-4D97-AF65-F5344CB8AC3E}">
        <p14:creationId xmlns:p14="http://schemas.microsoft.com/office/powerpoint/2010/main" val="8162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6903718"/>
            <a:ext cx="6511925" cy="5577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65922" cy="4104456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348880"/>
            <a:ext cx="4103439" cy="4248472"/>
          </a:xfrm>
        </p:spPr>
      </p:pic>
    </p:spTree>
    <p:extLst>
      <p:ext uri="{BB962C8B-B14F-4D97-AF65-F5344CB8AC3E}">
        <p14:creationId xmlns:p14="http://schemas.microsoft.com/office/powerpoint/2010/main" val="9094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389438"/>
            <a:ext cx="6511925" cy="5040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09938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4104456" cy="4248472"/>
          </a:xfrm>
        </p:spPr>
      </p:pic>
    </p:spTree>
    <p:extLst>
      <p:ext uri="{BB962C8B-B14F-4D97-AF65-F5344CB8AC3E}">
        <p14:creationId xmlns:p14="http://schemas.microsoft.com/office/powerpoint/2010/main" val="21139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620689"/>
            <a:ext cx="6511925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Акция «Чистый берег»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888432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340768"/>
            <a:ext cx="4175447" cy="4536504"/>
          </a:xfrm>
        </p:spPr>
      </p:pic>
    </p:spTree>
    <p:extLst>
      <p:ext uri="{BB962C8B-B14F-4D97-AF65-F5344CB8AC3E}">
        <p14:creationId xmlns:p14="http://schemas.microsoft.com/office/powerpoint/2010/main" val="37652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8092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err="1" smtClean="0"/>
              <a:t>Щебенение</a:t>
            </a:r>
            <a:r>
              <a:rPr lang="ru-RU" sz="3600" dirty="0" smtClean="0"/>
              <a:t> дороги по ул. Зеленая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210372" cy="33159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66" y="2708920"/>
            <a:ext cx="4100429" cy="3672408"/>
          </a:xfrm>
        </p:spPr>
      </p:pic>
    </p:spTree>
    <p:extLst>
      <p:ext uri="{BB962C8B-B14F-4D97-AF65-F5344CB8AC3E}">
        <p14:creationId xmlns:p14="http://schemas.microsoft.com/office/powerpoint/2010/main" val="4428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389440"/>
            <a:ext cx="6511925" cy="432048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888432" cy="57606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4"/>
            <a:ext cx="3805361" cy="5760640"/>
          </a:xfrm>
        </p:spPr>
      </p:pic>
    </p:spTree>
    <p:extLst>
      <p:ext uri="{BB962C8B-B14F-4D97-AF65-F5344CB8AC3E}">
        <p14:creationId xmlns:p14="http://schemas.microsoft.com/office/powerpoint/2010/main" val="25810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7" cy="5182319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Численность населения в разрезе населенных пунктов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87427269"/>
              </p:ext>
            </p:extLst>
          </p:nvPr>
        </p:nvGraphicFramePr>
        <p:xfrm>
          <a:off x="395536" y="1772816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59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476673"/>
            <a:ext cx="704616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Доставка щебня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066356" cy="31683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42" y="2348880"/>
            <a:ext cx="4317346" cy="4032447"/>
          </a:xfrm>
        </p:spPr>
      </p:pic>
    </p:spTree>
    <p:extLst>
      <p:ext uri="{BB962C8B-B14F-4D97-AF65-F5344CB8AC3E}">
        <p14:creationId xmlns:p14="http://schemas.microsoft.com/office/powerpoint/2010/main" val="9011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1"/>
            <a:ext cx="763284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Строительство памятника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228925" cy="4680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484784"/>
            <a:ext cx="4245421" cy="4680519"/>
          </a:xfrm>
        </p:spPr>
      </p:pic>
    </p:spTree>
    <p:extLst>
      <p:ext uri="{BB962C8B-B14F-4D97-AF65-F5344CB8AC3E}">
        <p14:creationId xmlns:p14="http://schemas.microsoft.com/office/powerpoint/2010/main" val="24463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245422"/>
            <a:ext cx="6511925" cy="360041"/>
          </a:xfrm>
        </p:spPr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412776"/>
            <a:ext cx="4104456" cy="518457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32448" cy="4896544"/>
          </a:xfrm>
        </p:spPr>
      </p:pic>
    </p:spTree>
    <p:extLst>
      <p:ext uri="{BB962C8B-B14F-4D97-AF65-F5344CB8AC3E}">
        <p14:creationId xmlns:p14="http://schemas.microsoft.com/office/powerpoint/2010/main" val="8368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6511925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Ликвидация свалок</a:t>
            </a:r>
            <a:endParaRPr lang="ru-RU" sz="36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4093393" cy="489654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104456" cy="4896544"/>
          </a:xfrm>
        </p:spPr>
      </p:pic>
    </p:spTree>
    <p:extLst>
      <p:ext uri="{BB962C8B-B14F-4D97-AF65-F5344CB8AC3E}">
        <p14:creationId xmlns:p14="http://schemas.microsoft.com/office/powerpoint/2010/main" val="27250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875" y="8469559"/>
            <a:ext cx="6511925" cy="2880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248472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4066818" cy="4248472"/>
          </a:xfrm>
        </p:spPr>
      </p:pic>
    </p:spTree>
    <p:extLst>
      <p:ext uri="{BB962C8B-B14F-4D97-AF65-F5344CB8AC3E}">
        <p14:creationId xmlns:p14="http://schemas.microsoft.com/office/powerpoint/2010/main" val="8254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7"/>
            <a:ext cx="8064895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Установка уличных указателей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888432" cy="51845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104456" cy="5184575"/>
          </a:xfrm>
        </p:spPr>
      </p:pic>
    </p:spTree>
    <p:extLst>
      <p:ext uri="{BB962C8B-B14F-4D97-AF65-F5344CB8AC3E}">
        <p14:creationId xmlns:p14="http://schemas.microsoft.com/office/powerpoint/2010/main" val="9880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182544"/>
            <a:ext cx="6511925" cy="278904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060848"/>
            <a:ext cx="4391471" cy="4392488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237930" cy="4392488"/>
          </a:xfrm>
        </p:spPr>
      </p:pic>
    </p:spTree>
    <p:extLst>
      <p:ext uri="{BB962C8B-B14F-4D97-AF65-F5344CB8AC3E}">
        <p14:creationId xmlns:p14="http://schemas.microsoft.com/office/powerpoint/2010/main" val="42851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332657"/>
            <a:ext cx="7416823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Установка аншлага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920880" cy="5112568"/>
          </a:xfrm>
        </p:spPr>
      </p:pic>
    </p:spTree>
    <p:extLst>
      <p:ext uri="{BB962C8B-B14F-4D97-AF65-F5344CB8AC3E}">
        <p14:creationId xmlns:p14="http://schemas.microsoft.com/office/powerpoint/2010/main" val="11558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332657"/>
            <a:ext cx="7046168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Уличное освещение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704856" cy="5400600"/>
          </a:xfrm>
        </p:spPr>
      </p:pic>
    </p:spTree>
    <p:extLst>
      <p:ext uri="{BB962C8B-B14F-4D97-AF65-F5344CB8AC3E}">
        <p14:creationId xmlns:p14="http://schemas.microsoft.com/office/powerpoint/2010/main" val="8639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96944" cy="6336704"/>
          </a:xfrm>
        </p:spPr>
      </p:pic>
    </p:spTree>
    <p:extLst>
      <p:ext uri="{BB962C8B-B14F-4D97-AF65-F5344CB8AC3E}">
        <p14:creationId xmlns:p14="http://schemas.microsoft.com/office/powerpoint/2010/main" val="2713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6512511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dirty="0"/>
              <a:t>Место работы</a:t>
            </a:r>
          </a:p>
        </p:txBody>
      </p:sp>
      <p:graphicFrame>
        <p:nvGraphicFramePr>
          <p:cNvPr id="2" name="Object 8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80111885"/>
              </p:ext>
            </p:extLst>
          </p:nvPr>
        </p:nvGraphicFramePr>
        <p:xfrm>
          <a:off x="590352" y="887512"/>
          <a:ext cx="8204200" cy="362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6349" name="Group 2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415172899"/>
              </p:ext>
            </p:extLst>
          </p:nvPr>
        </p:nvGraphicFramePr>
        <p:xfrm>
          <a:off x="457200" y="4226500"/>
          <a:ext cx="8229600" cy="1692648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0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поселения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района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пределами района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1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87624" y="2276872"/>
            <a:ext cx="3346704" cy="6397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flipV="1">
            <a:off x="4647302" y="2060848"/>
            <a:ext cx="3346704" cy="144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283968" cy="5445224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1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Установка ламп уличного освещения</a:t>
            </a:r>
            <a:endParaRPr lang="ru-RU" sz="3600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00174"/>
            <a:ext cx="4392488" cy="5457825"/>
          </a:xfrm>
        </p:spPr>
      </p:pic>
    </p:spTree>
    <p:extLst>
      <p:ext uri="{BB962C8B-B14F-4D97-AF65-F5344CB8AC3E}">
        <p14:creationId xmlns:p14="http://schemas.microsoft.com/office/powerpoint/2010/main" val="10240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248472" cy="395473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72000" y="-747464"/>
            <a:ext cx="3346704" cy="5760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392488" cy="403244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1793875" y="7605463"/>
            <a:ext cx="6511925" cy="7200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1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48499194"/>
              </p:ext>
            </p:extLst>
          </p:nvPr>
        </p:nvGraphicFramePr>
        <p:xfrm>
          <a:off x="539552" y="420719"/>
          <a:ext cx="8064896" cy="6248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6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Населенный пункт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Количество фонарей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Им </a:t>
                      </a:r>
                      <a:r>
                        <a:rPr lang="ru-RU" sz="3600" b="1" dirty="0" err="1" smtClean="0"/>
                        <a:t>Мулланура</a:t>
                      </a:r>
                      <a:r>
                        <a:rPr lang="ru-RU" sz="3600" b="1" dirty="0" smtClean="0"/>
                        <a:t> Вахитова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58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8903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Бакча</a:t>
                      </a:r>
                      <a:r>
                        <a:rPr lang="ru-RU" sz="3600" b="1" dirty="0" smtClean="0"/>
                        <a:t>-Сарай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47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Ташевка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26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Ватан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10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5957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Гребени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15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6045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Итого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156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9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20037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Реконструкция эл. линий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40768"/>
            <a:ext cx="8064895" cy="5040560"/>
          </a:xfrm>
        </p:spPr>
      </p:pic>
    </p:spTree>
    <p:extLst>
      <p:ext uri="{BB962C8B-B14F-4D97-AF65-F5344CB8AC3E}">
        <p14:creationId xmlns:p14="http://schemas.microsoft.com/office/powerpoint/2010/main" val="8611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36904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Анализ расходования  </a:t>
            </a:r>
            <a:br>
              <a:rPr lang="ru-RU" dirty="0" smtClean="0"/>
            </a:br>
            <a:r>
              <a:rPr lang="ru-RU" dirty="0" smtClean="0"/>
              <a:t>средств </a:t>
            </a:r>
            <a:r>
              <a:rPr lang="ru-RU" dirty="0" err="1" smtClean="0"/>
              <a:t>МУПа</a:t>
            </a:r>
            <a:r>
              <a:rPr lang="ru-RU" dirty="0" smtClean="0"/>
              <a:t> за 2019 год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69949089"/>
              </p:ext>
            </p:extLst>
          </p:nvPr>
        </p:nvGraphicFramePr>
        <p:xfrm>
          <a:off x="179512" y="2060848"/>
          <a:ext cx="8712968" cy="417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814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7008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r>
                        <a:rPr lang="ru-RU" sz="2000" dirty="0" err="1" smtClean="0"/>
                        <a:t>Начисле</a:t>
                      </a:r>
                      <a:endParaRPr lang="ru-RU" sz="2000" dirty="0" smtClean="0"/>
                    </a:p>
                    <a:p>
                      <a:r>
                        <a:rPr lang="ru-RU" sz="2000" dirty="0" smtClean="0"/>
                        <a:t>но</a:t>
                      </a:r>
                      <a:endParaRPr lang="ru-RU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 smtClean="0"/>
                        <a:t>Поступило оплаты</a:t>
                      </a:r>
                      <a:endParaRPr lang="ru-RU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 smtClean="0"/>
                        <a:t>% оплаты</a:t>
                      </a:r>
                      <a:endParaRPr lang="ru-RU" sz="20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Расходы (тыс. руб.)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2296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Налоги и зарплата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Оплата за эл. энергию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Ремонт и оборудование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Прочие расходы</a:t>
                      </a:r>
                    </a:p>
                    <a:p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Остаток на счету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2228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349,0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332,6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95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202,0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86,3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37,1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10,8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15,6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2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188640"/>
            <a:ext cx="6511925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Должники по воде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94613031"/>
              </p:ext>
            </p:extLst>
          </p:nvPr>
        </p:nvGraphicFramePr>
        <p:xfrm>
          <a:off x="251520" y="1124744"/>
          <a:ext cx="8784976" cy="568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3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1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327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Адрес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сумма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836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Дальняя 11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1940,06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8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Лесная 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4023,53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8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Ватан</a:t>
                      </a:r>
                      <a:r>
                        <a:rPr lang="ru-RU" sz="2800" b="1" dirty="0" smtClean="0"/>
                        <a:t>, ул. Полевая 17А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1648,48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4909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ул. Молодежная 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3105,12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8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пер.</a:t>
                      </a:r>
                      <a:r>
                        <a:rPr lang="ru-RU" sz="2800" b="1" baseline="0" dirty="0" smtClean="0"/>
                        <a:t>Школьный</a:t>
                      </a:r>
                      <a:r>
                        <a:rPr lang="ru-RU" sz="2800" b="1" dirty="0" smtClean="0"/>
                        <a:t>1-2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4518,41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39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Рабочая 15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6274,31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1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Тракторная 8А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1839,01</a:t>
                      </a:r>
                      <a:endParaRPr lang="ru-RU" sz="3600" b="1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Зеленая 18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1804,43</a:t>
                      </a:r>
                      <a:endParaRPr lang="ru-RU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5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3" y="548681"/>
            <a:ext cx="7046168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Устранение аварий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248472" cy="525658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4176464" cy="5256584"/>
          </a:xfrm>
        </p:spPr>
      </p:pic>
    </p:spTree>
    <p:extLst>
      <p:ext uri="{BB962C8B-B14F-4D97-AF65-F5344CB8AC3E}">
        <p14:creationId xmlns:p14="http://schemas.microsoft.com/office/powerpoint/2010/main" val="14383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875" y="6857999"/>
            <a:ext cx="6511925" cy="38742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176464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484784"/>
            <a:ext cx="4320480" cy="5184576"/>
          </a:xfrm>
        </p:spPr>
      </p:pic>
    </p:spTree>
    <p:extLst>
      <p:ext uri="{BB962C8B-B14F-4D97-AF65-F5344CB8AC3E}">
        <p14:creationId xmlns:p14="http://schemas.microsoft.com/office/powerpoint/2010/main" val="33042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48681"/>
            <a:ext cx="6511925" cy="7920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Замена насоса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104456" cy="5040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392488" cy="4968552"/>
          </a:xfrm>
        </p:spPr>
      </p:pic>
    </p:spTree>
    <p:extLst>
      <p:ext uri="{BB962C8B-B14F-4D97-AF65-F5344CB8AC3E}">
        <p14:creationId xmlns:p14="http://schemas.microsoft.com/office/powerpoint/2010/main" val="29622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605464"/>
            <a:ext cx="6511925" cy="576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752528" cy="60095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48680"/>
            <a:ext cx="4139952" cy="5976664"/>
          </a:xfrm>
        </p:spPr>
      </p:pic>
    </p:spTree>
    <p:extLst>
      <p:ext uri="{BB962C8B-B14F-4D97-AF65-F5344CB8AC3E}">
        <p14:creationId xmlns:p14="http://schemas.microsoft.com/office/powerpoint/2010/main" val="13802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на начало года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50846297"/>
              </p:ext>
            </p:extLst>
          </p:nvPr>
        </p:nvGraphicFramePr>
        <p:xfrm>
          <a:off x="683568" y="1340768"/>
          <a:ext cx="787253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84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136904" cy="6408712"/>
          </a:xfrm>
        </p:spPr>
      </p:pic>
    </p:spTree>
    <p:extLst>
      <p:ext uri="{BB962C8B-B14F-4D97-AF65-F5344CB8AC3E}">
        <p14:creationId xmlns:p14="http://schemas.microsoft.com/office/powerpoint/2010/main" val="23046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488832" cy="6336704"/>
          </a:xfrm>
        </p:spPr>
      </p:pic>
    </p:spTree>
    <p:extLst>
      <p:ext uri="{BB962C8B-B14F-4D97-AF65-F5344CB8AC3E}">
        <p14:creationId xmlns:p14="http://schemas.microsoft.com/office/powerpoint/2010/main" val="15603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1"/>
            <a:ext cx="8208911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Установка пожарного гидранта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248472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3744415" cy="3960439"/>
          </a:xfrm>
        </p:spPr>
      </p:pic>
    </p:spTree>
    <p:extLst>
      <p:ext uri="{BB962C8B-B14F-4D97-AF65-F5344CB8AC3E}">
        <p14:creationId xmlns:p14="http://schemas.microsoft.com/office/powerpoint/2010/main" val="13349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136903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Ремонт пожарного гидранта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464496" cy="41764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4032448" cy="4536504"/>
          </a:xfrm>
        </p:spPr>
      </p:pic>
    </p:spTree>
    <p:extLst>
      <p:ext uri="{BB962C8B-B14F-4D97-AF65-F5344CB8AC3E}">
        <p14:creationId xmlns:p14="http://schemas.microsoft.com/office/powerpoint/2010/main" val="35531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7"/>
            <a:ext cx="777686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Ревизия пожарных гидрантов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38957"/>
            <a:ext cx="2952328" cy="29381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02" y="1210965"/>
            <a:ext cx="2520280" cy="2866107"/>
          </a:xfrm>
        </p:spPr>
      </p:pic>
      <p:pic>
        <p:nvPicPr>
          <p:cNvPr id="1026" name="Picture 2" descr="C:\Users\Vahitovo\Desktop\ревизия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77072"/>
            <a:ext cx="28575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4"/>
            <a:ext cx="6511925" cy="172132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Установка сигнализаторов дыма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744416" cy="4680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176464" cy="3907085"/>
          </a:xfrm>
        </p:spPr>
      </p:pic>
    </p:spTree>
    <p:extLst>
      <p:ext uri="{BB962C8B-B14F-4D97-AF65-F5344CB8AC3E}">
        <p14:creationId xmlns:p14="http://schemas.microsoft.com/office/powerpoint/2010/main" val="4630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301208"/>
            <a:ext cx="6511925" cy="10801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Сход граждан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888432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476672"/>
            <a:ext cx="4103439" cy="4608512"/>
          </a:xfrm>
        </p:spPr>
      </p:pic>
    </p:spTree>
    <p:extLst>
      <p:ext uri="{BB962C8B-B14F-4D97-AF65-F5344CB8AC3E}">
        <p14:creationId xmlns:p14="http://schemas.microsoft.com/office/powerpoint/2010/main" val="18426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81077749"/>
              </p:ext>
            </p:extLst>
          </p:nvPr>
        </p:nvGraphicFramePr>
        <p:xfrm>
          <a:off x="395536" y="332656"/>
          <a:ext cx="8280920" cy="520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3610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Населен</a:t>
                      </a:r>
                    </a:p>
                    <a:p>
                      <a:pPr algn="ctr"/>
                      <a:r>
                        <a:rPr lang="ru-RU" sz="2400" dirty="0" err="1" smtClean="0"/>
                        <a:t>ный</a:t>
                      </a:r>
                      <a:r>
                        <a:rPr lang="ru-RU" sz="2400" baseline="0" dirty="0" smtClean="0"/>
                        <a:t> пункт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Собрано с населения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Дотации с РТ тыс. руб.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Всего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067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Им.М.Ва</a:t>
                      </a:r>
                      <a:r>
                        <a:rPr lang="ru-RU" sz="2800" b="1" dirty="0" smtClean="0"/>
                        <a:t>-</a:t>
                      </a:r>
                    </a:p>
                    <a:p>
                      <a:r>
                        <a:rPr lang="ru-RU" sz="2800" b="1" dirty="0" err="1" smtClean="0"/>
                        <a:t>хитова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54,0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216,0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270,0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067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48,45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193,8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242,25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Ташевка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10,8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43,2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54,0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Ватан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5,55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22,2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27,750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Итого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118,8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475,2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594,0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8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476673"/>
            <a:ext cx="7776863" cy="7920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Благоустройство родника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960440" cy="50405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3816424" cy="5112568"/>
          </a:xfrm>
        </p:spPr>
      </p:pic>
    </p:spTree>
    <p:extLst>
      <p:ext uri="{BB962C8B-B14F-4D97-AF65-F5344CB8AC3E}">
        <p14:creationId xmlns:p14="http://schemas.microsoft.com/office/powerpoint/2010/main" val="12650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0688"/>
            <a:ext cx="4248472" cy="597666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104456" cy="5976664"/>
          </a:xfrm>
        </p:spPr>
      </p:pic>
    </p:spTree>
    <p:extLst>
      <p:ext uri="{BB962C8B-B14F-4D97-AF65-F5344CB8AC3E}">
        <p14:creationId xmlns:p14="http://schemas.microsoft.com/office/powerpoint/2010/main" val="2735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возрастного состава</a:t>
            </a:r>
            <a:endParaRPr lang="ru-RU" sz="4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50106"/>
              </p:ext>
            </p:extLst>
          </p:nvPr>
        </p:nvGraphicFramePr>
        <p:xfrm>
          <a:off x="431540" y="896526"/>
          <a:ext cx="8280919" cy="5656829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5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47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9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50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дошкольного возраста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3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школьного возраста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72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Трудоспособное население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26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Пенсионеры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68663046"/>
              </p:ext>
            </p:extLst>
          </p:nvPr>
        </p:nvGraphicFramePr>
        <p:xfrm>
          <a:off x="8438376" y="404664"/>
          <a:ext cx="45719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57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1"/>
            <a:ext cx="8352927" cy="122413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Установка ламп уличного освещения в д. </a:t>
            </a:r>
            <a:r>
              <a:rPr lang="ru-RU" sz="4000" dirty="0" err="1" smtClean="0"/>
              <a:t>Ватан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776864" cy="5040560"/>
          </a:xfrm>
        </p:spPr>
      </p:pic>
    </p:spTree>
    <p:extLst>
      <p:ext uri="{BB962C8B-B14F-4D97-AF65-F5344CB8AC3E}">
        <p14:creationId xmlns:p14="http://schemas.microsoft.com/office/powerpoint/2010/main" val="6415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6103"/>
            <a:ext cx="7992887" cy="76462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Благоустройство кладбища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2880320" cy="55446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24744"/>
            <a:ext cx="2376264" cy="5544616"/>
          </a:xfrm>
        </p:spPr>
      </p:pic>
      <p:pic>
        <p:nvPicPr>
          <p:cNvPr id="3074" name="Picture 2" descr="C:\Users\Vahitovo\Desktop\клад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31683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99288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Благоустройство родника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096344" cy="308213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528392" cy="3226147"/>
          </a:xfrm>
        </p:spPr>
      </p:pic>
      <p:pic>
        <p:nvPicPr>
          <p:cNvPr id="4098" name="Picture 2" descr="C:\Users\Vahitovo\Desktop\бакча род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33056"/>
            <a:ext cx="3810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749478"/>
            <a:ext cx="6511925" cy="1440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600400" cy="37630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2656"/>
            <a:ext cx="3600399" cy="3391619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36004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992887" cy="72007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Виды работ по самообложению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01383500"/>
              </p:ext>
            </p:extLst>
          </p:nvPr>
        </p:nvGraphicFramePr>
        <p:xfrm>
          <a:off x="179512" y="836713"/>
          <a:ext cx="8784976" cy="587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6408712"/>
              </a:tblGrid>
              <a:tr h="100269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Населенный пункт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Виды работ</a:t>
                      </a:r>
                      <a:endParaRPr lang="ru-RU" sz="2800" dirty="0"/>
                    </a:p>
                  </a:txBody>
                  <a:tcPr/>
                </a:tc>
              </a:tr>
              <a:tr h="1517586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Им </a:t>
                      </a:r>
                      <a:r>
                        <a:rPr lang="ru-RU" sz="3200" b="1" dirty="0" err="1" smtClean="0"/>
                        <a:t>М.Вахито</a:t>
                      </a:r>
                      <a:endParaRPr lang="ru-RU" sz="3200" b="1" dirty="0" smtClean="0"/>
                    </a:p>
                    <a:p>
                      <a:r>
                        <a:rPr lang="ru-RU" sz="3200" b="1" dirty="0" err="1" smtClean="0"/>
                        <a:t>ва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Ремонт водонапорной башни и обустройство зоны санитарной охраны водозабора</a:t>
                      </a:r>
                      <a:endParaRPr lang="ru-RU" sz="3200" b="1" dirty="0"/>
                    </a:p>
                  </a:txBody>
                  <a:tcPr/>
                </a:tc>
              </a:tr>
              <a:tr h="1020123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Бакча</a:t>
                      </a:r>
                      <a:r>
                        <a:rPr lang="ru-RU" sz="3200" b="1" dirty="0" smtClean="0"/>
                        <a:t>-Сарай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Благоустройство родника</a:t>
                      </a:r>
                      <a:endParaRPr lang="ru-RU" sz="3200" b="1" dirty="0"/>
                    </a:p>
                  </a:txBody>
                  <a:tcPr/>
                </a:tc>
              </a:tr>
              <a:tr h="1056546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Ташевка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Приобретение глубинного насоса для вод. башни</a:t>
                      </a:r>
                      <a:endParaRPr lang="ru-RU" sz="3200" b="1" dirty="0"/>
                    </a:p>
                  </a:txBody>
                  <a:tcPr/>
                </a:tc>
              </a:tr>
              <a:tr h="1184772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Ватан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Ограждение водонапорной емкости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0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Сходы граждан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486273" cy="5040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3960440" cy="3802211"/>
          </a:xfrm>
        </p:spPr>
      </p:pic>
    </p:spTree>
    <p:extLst>
      <p:ext uri="{BB962C8B-B14F-4D97-AF65-F5344CB8AC3E}">
        <p14:creationId xmlns:p14="http://schemas.microsoft.com/office/powerpoint/2010/main" val="10729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424935" cy="100811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Сход граждан в д.  Вахитова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32448" cy="51125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3960441" cy="5112568"/>
          </a:xfrm>
        </p:spPr>
      </p:pic>
    </p:spTree>
    <p:extLst>
      <p:ext uri="{BB962C8B-B14F-4D97-AF65-F5344CB8AC3E}">
        <p14:creationId xmlns:p14="http://schemas.microsoft.com/office/powerpoint/2010/main" val="40223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5373216"/>
            <a:ext cx="882047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Сход граждан в </a:t>
            </a:r>
            <a:r>
              <a:rPr lang="ru-RU" dirty="0" err="1" smtClean="0"/>
              <a:t>Бакча</a:t>
            </a:r>
            <a:r>
              <a:rPr lang="ru-RU" dirty="0" smtClean="0"/>
              <a:t>-Сарае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65922" cy="482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548680"/>
            <a:ext cx="3959423" cy="4680520"/>
          </a:xfrm>
        </p:spPr>
      </p:pic>
    </p:spTree>
    <p:extLst>
      <p:ext uri="{BB962C8B-B14F-4D97-AF65-F5344CB8AC3E}">
        <p14:creationId xmlns:p14="http://schemas.microsoft.com/office/powerpoint/2010/main" val="32047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7"/>
            <a:ext cx="835292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Планируемая сумма сбора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09591381"/>
              </p:ext>
            </p:extLst>
          </p:nvPr>
        </p:nvGraphicFramePr>
        <p:xfrm>
          <a:off x="107504" y="1340768"/>
          <a:ext cx="8712968" cy="511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192"/>
              </a:tblGrid>
              <a:tr h="2088232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населенный</a:t>
                      </a:r>
                      <a:r>
                        <a:rPr lang="ru-RU" sz="2800" baseline="0" dirty="0" smtClean="0">
                          <a:effectLst/>
                        </a:rPr>
                        <a:t> пункт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сумма </a:t>
                      </a:r>
                      <a:r>
                        <a:rPr lang="ru-RU" sz="2800" dirty="0">
                          <a:effectLst/>
                        </a:rPr>
                        <a:t>сбора </a:t>
                      </a:r>
                      <a:r>
                        <a:rPr lang="ru-RU" sz="2800" dirty="0" smtClean="0">
                          <a:effectLst/>
                        </a:rPr>
                        <a:t>средств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сумма сбора от </a:t>
                      </a:r>
                      <a:r>
                        <a:rPr lang="ru-RU" sz="2800" dirty="0" err="1" smtClean="0">
                          <a:effectLst/>
                        </a:rPr>
                        <a:t>населе</a:t>
                      </a:r>
                      <a:endParaRPr lang="ru-RU" sz="2800" dirty="0" smtClean="0">
                        <a:effectLst/>
                      </a:endParaRPr>
                    </a:p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>
                          <a:effectLst/>
                        </a:rPr>
                        <a:t>ния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сумма сред. из </a:t>
                      </a:r>
                      <a:r>
                        <a:rPr lang="ru-RU" sz="2800" dirty="0" err="1" smtClean="0">
                          <a:effectLst/>
                        </a:rPr>
                        <a:t>Рес</a:t>
                      </a:r>
                      <a:r>
                        <a:rPr lang="ru-RU" sz="2800" dirty="0" smtClean="0">
                          <a:effectLst/>
                        </a:rPr>
                        <a:t>. </a:t>
                      </a:r>
                      <a:r>
                        <a:rPr lang="ru-RU" sz="2800" dirty="0" err="1" smtClean="0">
                          <a:effectLst/>
                        </a:rPr>
                        <a:t>бюд</a:t>
                      </a:r>
                      <a:r>
                        <a:rPr lang="ru-RU" sz="2800" dirty="0" smtClean="0">
                          <a:effectLst/>
                        </a:rPr>
                        <a:t>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План. общая сумма сбора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Вахитова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500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87,0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348,0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435,0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err="1" smtClean="0">
                          <a:effectLst/>
                          <a:latin typeface="Calibri"/>
                          <a:ea typeface="Calibri"/>
                          <a:cs typeface="Arial"/>
                        </a:rPr>
                        <a:t>Бакча</a:t>
                      </a:r>
                      <a:r>
                        <a:rPr lang="ru-RU" sz="40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-Сарай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effectLst/>
                        </a:rPr>
                        <a:t>500</a:t>
                      </a:r>
                      <a:endParaRPr lang="ru-RU" sz="4000" b="1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83,75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335,0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418,75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3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7"/>
            <a:ext cx="835292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Планируемая сумма сбора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56013981"/>
              </p:ext>
            </p:extLst>
          </p:nvPr>
        </p:nvGraphicFramePr>
        <p:xfrm>
          <a:off x="107504" y="1340768"/>
          <a:ext cx="8712968" cy="5224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192"/>
              </a:tblGrid>
              <a:tr h="2088232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населенный</a:t>
                      </a:r>
                      <a:r>
                        <a:rPr lang="ru-RU" sz="2800" baseline="0" dirty="0" smtClean="0">
                          <a:effectLst/>
                        </a:rPr>
                        <a:t> пункт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сумма сбора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сумма сбора от </a:t>
                      </a:r>
                      <a:r>
                        <a:rPr lang="ru-RU" sz="2800" dirty="0" err="1" smtClean="0">
                          <a:effectLst/>
                        </a:rPr>
                        <a:t>населе</a:t>
                      </a:r>
                      <a:r>
                        <a:rPr lang="ru-RU" sz="2800" dirty="0" smtClean="0">
                          <a:effectLst/>
                        </a:rPr>
                        <a:t>-</a:t>
                      </a:r>
                    </a:p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>
                          <a:effectLst/>
                        </a:rPr>
                        <a:t>ния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сумма сред. из </a:t>
                      </a:r>
                      <a:r>
                        <a:rPr lang="ru-RU" sz="2800" dirty="0" err="1" smtClean="0">
                          <a:effectLst/>
                        </a:rPr>
                        <a:t>Респуб</a:t>
                      </a:r>
                      <a:r>
                        <a:rPr lang="ru-RU" sz="2800" dirty="0" smtClean="0">
                          <a:effectLst/>
                        </a:rPr>
                        <a:t>. </a:t>
                      </a:r>
                      <a:r>
                        <a:rPr lang="ru-RU" sz="2800" dirty="0" err="1" smtClean="0">
                          <a:effectLst/>
                        </a:rPr>
                        <a:t>бюд</a:t>
                      </a:r>
                      <a:r>
                        <a:rPr lang="ru-RU" sz="2800" dirty="0" smtClean="0">
                          <a:effectLst/>
                        </a:rPr>
                        <a:t>.</a:t>
                      </a:r>
                      <a:endParaRPr lang="ru-RU" sz="2000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</a:rPr>
                        <a:t>общая сумма сбора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err="1" smtClean="0">
                          <a:effectLst/>
                        </a:rPr>
                        <a:t>Ватан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500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9,0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36,0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45,0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err="1" smtClean="0">
                          <a:effectLst/>
                          <a:latin typeface="Calibri"/>
                          <a:ea typeface="Calibri"/>
                          <a:cs typeface="Arial"/>
                        </a:rPr>
                        <a:t>Ташевка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effectLst/>
                        </a:rPr>
                        <a:t>500</a:t>
                      </a:r>
                      <a:endParaRPr lang="ru-RU" sz="4000" b="1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16,5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66,0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82,5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Итого</a:t>
                      </a:r>
                      <a:r>
                        <a:rPr lang="ru-RU" sz="40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marL="0" marR="0" indent="177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effectLst/>
                        </a:rPr>
                        <a:t>500</a:t>
                      </a:r>
                      <a:endParaRPr lang="ru-RU" sz="4000" b="1" dirty="0" smtClean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196,25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785,0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981,25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9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4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881323"/>
              </p:ext>
            </p:extLst>
          </p:nvPr>
        </p:nvGraphicFramePr>
        <p:xfrm>
          <a:off x="431540" y="896526"/>
          <a:ext cx="8280919" cy="5029632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5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47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9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50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26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26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4355750"/>
              </p:ext>
            </p:extLst>
          </p:nvPr>
        </p:nvGraphicFramePr>
        <p:xfrm>
          <a:off x="8438376" y="404664"/>
          <a:ext cx="45719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8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Также на Портале государственных  и муниципальных услуг Республики </a:t>
            </a:r>
            <a:r>
              <a:rPr lang="ru-RU" sz="3600" dirty="0" smtClean="0">
                <a:solidFill>
                  <a:srgbClr val="7030A0"/>
                </a:solidFill>
              </a:rPr>
              <a:t>Татарстан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(https</a:t>
            </a:r>
            <a:r>
              <a:rPr lang="ru-RU" sz="3600" dirty="0">
                <a:solidFill>
                  <a:srgbClr val="7030A0"/>
                </a:solidFill>
              </a:rPr>
              <a:t>://uslugi.tatarstan.ru/) </a:t>
            </a:r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во </a:t>
            </a:r>
            <a:r>
              <a:rPr lang="ru-RU" sz="3600" dirty="0">
                <a:solidFill>
                  <a:srgbClr val="7030A0"/>
                </a:solidFill>
              </a:rPr>
              <a:t>вкладке </a:t>
            </a:r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"</a:t>
            </a:r>
            <a:r>
              <a:rPr lang="ru-RU" sz="3600" dirty="0">
                <a:solidFill>
                  <a:srgbClr val="7030A0"/>
                </a:solidFill>
              </a:rPr>
              <a:t>Оплата средств самообложения" есть возможность  оплатить средства самообложения в электронном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7047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332657"/>
            <a:ext cx="7118176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Установка вентиляции в СДК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3346704" cy="639762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7302" y="1371282"/>
            <a:ext cx="3346704" cy="5455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032448" cy="518457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124745"/>
            <a:ext cx="4319463" cy="5184576"/>
          </a:xfrm>
        </p:spPr>
      </p:pic>
    </p:spTree>
    <p:extLst>
      <p:ext uri="{BB962C8B-B14F-4D97-AF65-F5344CB8AC3E}">
        <p14:creationId xmlns:p14="http://schemas.microsoft.com/office/powerpoint/2010/main" val="25540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V="1">
            <a:off x="1143000" y="1371282"/>
            <a:ext cx="3346704" cy="14816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flipV="1">
            <a:off x="4647302" y="1371282"/>
            <a:ext cx="3346704" cy="5455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875" y="404665"/>
            <a:ext cx="6511925" cy="7920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Ремонт МФЦ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4032448" cy="468052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8588"/>
            <a:ext cx="3528391" cy="4694708"/>
          </a:xfrm>
        </p:spPr>
      </p:pic>
    </p:spTree>
    <p:extLst>
      <p:ext uri="{BB962C8B-B14F-4D97-AF65-F5344CB8AC3E}">
        <p14:creationId xmlns:p14="http://schemas.microsoft.com/office/powerpoint/2010/main" val="39504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4032448" cy="468052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424935" cy="86409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Здравоохранение</a:t>
            </a:r>
            <a:endParaRPr lang="ru-RU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176464" cy="4680520"/>
          </a:xfrm>
        </p:spPr>
      </p:pic>
    </p:spTree>
    <p:extLst>
      <p:ext uri="{BB962C8B-B14F-4D97-AF65-F5344CB8AC3E}">
        <p14:creationId xmlns:p14="http://schemas.microsoft.com/office/powerpoint/2010/main" val="34836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49694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Строительство дома для фельдшера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888432" cy="482453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476672"/>
            <a:ext cx="4031431" cy="4680520"/>
          </a:xfrm>
        </p:spPr>
      </p:pic>
    </p:spTree>
    <p:extLst>
      <p:ext uri="{BB962C8B-B14F-4D97-AF65-F5344CB8AC3E}">
        <p14:creationId xmlns:p14="http://schemas.microsoft.com/office/powerpoint/2010/main" val="38156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600400" cy="5976664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262461" cy="5865514"/>
          </a:xfrm>
        </p:spPr>
      </p:pic>
    </p:spTree>
    <p:extLst>
      <p:ext uri="{BB962C8B-B14F-4D97-AF65-F5344CB8AC3E}">
        <p14:creationId xmlns:p14="http://schemas.microsoft.com/office/powerpoint/2010/main" val="41847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445224"/>
            <a:ext cx="6511925" cy="108011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Юбиляры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620688"/>
            <a:ext cx="4247455" cy="46085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021906" cy="4752528"/>
          </a:xfrm>
        </p:spPr>
      </p:pic>
    </p:spTree>
    <p:extLst>
      <p:ext uri="{BB962C8B-B14F-4D97-AF65-F5344CB8AC3E}">
        <p14:creationId xmlns:p14="http://schemas.microsoft.com/office/powerpoint/2010/main" val="42103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965502"/>
            <a:ext cx="6511925" cy="720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Picture 2" descr="C:\Users\Vahitovo\Desktop\IMG-20190916-WA003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59423" cy="35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hitovo\Desktop\IMG_20190701_101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6004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1"/>
            <a:ext cx="3960440" cy="3600400"/>
          </a:xfrm>
        </p:spPr>
      </p:pic>
    </p:spTree>
    <p:extLst>
      <p:ext uri="{BB962C8B-B14F-4D97-AF65-F5344CB8AC3E}">
        <p14:creationId xmlns:p14="http://schemas.microsoft.com/office/powerpoint/2010/main" val="41589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8181526"/>
            <a:ext cx="6511925" cy="4320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3960440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332656"/>
            <a:ext cx="4175447" cy="3600400"/>
          </a:xfrm>
        </p:spPr>
      </p:pic>
    </p:spTree>
    <p:extLst>
      <p:ext uri="{BB962C8B-B14F-4D97-AF65-F5344CB8AC3E}">
        <p14:creationId xmlns:p14="http://schemas.microsoft.com/office/powerpoint/2010/main" val="23768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7965502"/>
            <a:ext cx="6511925" cy="720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3600400" cy="3475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1"/>
            <a:ext cx="3384376" cy="3456384"/>
          </a:xfrm>
        </p:spPr>
      </p:pic>
      <p:pic>
        <p:nvPicPr>
          <p:cNvPr id="2050" name="Picture 2" descr="C:\Users\Vahitovo\Desktop\IMG_20191109_111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4024"/>
            <a:ext cx="33009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7908</TotalTime>
  <Words>1453</Words>
  <Application>Microsoft Office PowerPoint</Application>
  <PresentationFormat>Экран (4:3)</PresentationFormat>
  <Paragraphs>630</Paragraphs>
  <Slides>121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2" baseType="lpstr">
      <vt:lpstr>Воздушный поток</vt:lpstr>
      <vt:lpstr>Презентация PowerPoint</vt:lpstr>
      <vt:lpstr>Презентация PowerPoint</vt:lpstr>
      <vt:lpstr>Презентация PowerPoint</vt:lpstr>
      <vt:lpstr>Садоводческие товарищества</vt:lpstr>
      <vt:lpstr>Численность населения в разрезе населенных пунктов</vt:lpstr>
      <vt:lpstr>Место работы</vt:lpstr>
      <vt:lpstr>Презентация PowerPoint</vt:lpstr>
      <vt:lpstr>Презентация PowerPoint</vt:lpstr>
      <vt:lpstr>Презентация PowerPoint</vt:lpstr>
      <vt:lpstr>Бюджет 2019</vt:lpstr>
      <vt:lpstr>Динамика доходов сельского поселения</vt:lpstr>
      <vt:lpstr>Динамика расходов сельского поселения</vt:lpstr>
      <vt:lpstr>Дополнительно выделенные средства</vt:lpstr>
      <vt:lpstr>Собственные доходы и дотации  за три года</vt:lpstr>
      <vt:lpstr>Плановые доходы за 2019 год</vt:lpstr>
      <vt:lpstr>Долги по налогам на 01.12.2019 года</vt:lpstr>
      <vt:lpstr>Основные виды расходов</vt:lpstr>
      <vt:lpstr>Бюджет на 2020 год</vt:lpstr>
      <vt:lpstr>Плановые доходы  на 2020 год</vt:lpstr>
      <vt:lpstr>Сравнение собственных доходов 2019 года с планами 2020 года</vt:lpstr>
      <vt:lpstr>Планируемые расходы</vt:lpstr>
      <vt:lpstr>Поголовье скота </vt:lpstr>
      <vt:lpstr>Сравнительный анализ  поголовья скота</vt:lpstr>
      <vt:lpstr>Господдержка ЛПХ</vt:lpstr>
      <vt:lpstr>Господдержка ЛПХ</vt:lpstr>
      <vt:lpstr>Господдержка ЛПХ</vt:lpstr>
      <vt:lpstr>Господдержка крестьянских (фермерских) хозяйств</vt:lpstr>
      <vt:lpstr>Участие в сельхоз. ярмарках</vt:lpstr>
      <vt:lpstr>Вывоз ТБО</vt:lpstr>
      <vt:lpstr>Самые большие долги по ТБО</vt:lpstr>
      <vt:lpstr>Благоустройство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Очистка дорог от снега</vt:lpstr>
      <vt:lpstr>Презентация PowerPoint</vt:lpstr>
      <vt:lpstr>Презентация PowerPoint</vt:lpstr>
      <vt:lpstr>Субботники на территории мечети и кладбища</vt:lpstr>
      <vt:lpstr>Презентация PowerPoint</vt:lpstr>
      <vt:lpstr>Презентация PowerPoint</vt:lpstr>
      <vt:lpstr>Благоустройство</vt:lpstr>
      <vt:lpstr>Презентация PowerPoint</vt:lpstr>
      <vt:lpstr>День посадки леса</vt:lpstr>
      <vt:lpstr>Презентация PowerPoint</vt:lpstr>
      <vt:lpstr>Презентация PowerPoint</vt:lpstr>
      <vt:lpstr>Акция «Чистый берег»</vt:lpstr>
      <vt:lpstr>Щебенение дороги по ул. Зеленая</vt:lpstr>
      <vt:lpstr>Презентация PowerPoint</vt:lpstr>
      <vt:lpstr>Доставка щебня</vt:lpstr>
      <vt:lpstr>Строительство памятника</vt:lpstr>
      <vt:lpstr>Презентация PowerPoint</vt:lpstr>
      <vt:lpstr>Ликвидация свалок</vt:lpstr>
      <vt:lpstr>Презентация PowerPoint</vt:lpstr>
      <vt:lpstr>Установка уличных указателей</vt:lpstr>
      <vt:lpstr>Презентация PowerPoint</vt:lpstr>
      <vt:lpstr>Установка аншлага</vt:lpstr>
      <vt:lpstr>Уличное освещение</vt:lpstr>
      <vt:lpstr>Презентация PowerPoint</vt:lpstr>
      <vt:lpstr>Установка ламп уличного освещения</vt:lpstr>
      <vt:lpstr>Презентация PowerPoint</vt:lpstr>
      <vt:lpstr>Презентация PowerPoint</vt:lpstr>
      <vt:lpstr>Реконструкция эл. линий</vt:lpstr>
      <vt:lpstr>Анализ расходования   средств МУПа за 2019 год</vt:lpstr>
      <vt:lpstr>Должники по воде</vt:lpstr>
      <vt:lpstr>Устранение аварий</vt:lpstr>
      <vt:lpstr>Презентация PowerPoint</vt:lpstr>
      <vt:lpstr>Замена насоса</vt:lpstr>
      <vt:lpstr>Презентация PowerPoint</vt:lpstr>
      <vt:lpstr>Презентация PowerPoint</vt:lpstr>
      <vt:lpstr>Презентация PowerPoint</vt:lpstr>
      <vt:lpstr>Установка пожарного гидранта</vt:lpstr>
      <vt:lpstr>Ремонт пожарного гидранта</vt:lpstr>
      <vt:lpstr>Ревизия пожарных гидрантов</vt:lpstr>
      <vt:lpstr>Установка сигнализаторов дыма</vt:lpstr>
      <vt:lpstr>Сход граждан</vt:lpstr>
      <vt:lpstr>Презентация PowerPoint</vt:lpstr>
      <vt:lpstr>Благоустройство родника</vt:lpstr>
      <vt:lpstr>Презентация PowerPoint</vt:lpstr>
      <vt:lpstr>Установка ламп уличного освещения в д. Ватан</vt:lpstr>
      <vt:lpstr>Благоустройство кладбища</vt:lpstr>
      <vt:lpstr>Благоустройство родника</vt:lpstr>
      <vt:lpstr>Презентация PowerPoint</vt:lpstr>
      <vt:lpstr>Виды работ по самообложению </vt:lpstr>
      <vt:lpstr>Сходы граждан </vt:lpstr>
      <vt:lpstr>Сход граждан в д.  Вахитова</vt:lpstr>
      <vt:lpstr>Сход граждан в Бакча-Сарае</vt:lpstr>
      <vt:lpstr>Планируемая сумма сбора</vt:lpstr>
      <vt:lpstr>Планируемая сумма сбора</vt:lpstr>
      <vt:lpstr>Презентация PowerPoint</vt:lpstr>
      <vt:lpstr>Установка вентиляции в СДК</vt:lpstr>
      <vt:lpstr>Ремонт МФЦ</vt:lpstr>
      <vt:lpstr>Здравоохранение</vt:lpstr>
      <vt:lpstr>Строительство дома для фельдшера</vt:lpstr>
      <vt:lpstr>Презентация PowerPoint</vt:lpstr>
      <vt:lpstr>Юбиляры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Праздники</vt:lpstr>
      <vt:lpstr>День Победы</vt:lpstr>
      <vt:lpstr>День пожилых  людей</vt:lpstr>
      <vt:lpstr>День села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 граждан</vt:lpstr>
      <vt:lpstr>Обращение граждан Поступило 9 обращений граждан: через интернет приемную – 1  телефон горячей линии– 3   на личном приеме Главы СП -33 - об очистке дорог от снега -об уличном освещении - о спорах по земле - о бродячих собаках - о водоснабжении - строительство памятника в с. Ташевка</vt:lpstr>
      <vt:lpstr>Сходы граждан</vt:lpstr>
      <vt:lpstr>На прошлогоднем сходе  ставились вопросы:</vt:lpstr>
      <vt:lpstr>Заседания Совета </vt:lpstr>
      <vt:lpstr>Презентация PowerPoint</vt:lpstr>
      <vt:lpstr>Прием граждан депутатами</vt:lpstr>
      <vt:lpstr>Планируемые работы сельского поселения на 2020 год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Vahitovo</dc:creator>
  <cp:lastModifiedBy>Vahitovo</cp:lastModifiedBy>
  <cp:revision>518</cp:revision>
  <dcterms:modified xsi:type="dcterms:W3CDTF">2020-01-17T05:54:01Z</dcterms:modified>
</cp:coreProperties>
</file>