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4" r:id="rId1"/>
    <p:sldMasterId id="2147484006" r:id="rId2"/>
    <p:sldMasterId id="2147484018" r:id="rId3"/>
    <p:sldMasterId id="2147484030" r:id="rId4"/>
    <p:sldMasterId id="2147484042" r:id="rId5"/>
    <p:sldMasterId id="2147484054" r:id="rId6"/>
    <p:sldMasterId id="2147484066" r:id="rId7"/>
    <p:sldMasterId id="2147484078" r:id="rId8"/>
    <p:sldMasterId id="2147484090" r:id="rId9"/>
    <p:sldMasterId id="2147484102" r:id="rId10"/>
    <p:sldMasterId id="2147484114" r:id="rId11"/>
    <p:sldMasterId id="2147484126" r:id="rId12"/>
    <p:sldMasterId id="2147484138" r:id="rId13"/>
    <p:sldMasterId id="2147484150" r:id="rId14"/>
    <p:sldMasterId id="2147484162" r:id="rId15"/>
    <p:sldMasterId id="2147484174" r:id="rId16"/>
    <p:sldMasterId id="2147484186" r:id="rId17"/>
    <p:sldMasterId id="2147484198" r:id="rId18"/>
    <p:sldMasterId id="2147484210" r:id="rId19"/>
    <p:sldMasterId id="2147484240" r:id="rId20"/>
  </p:sldMasterIdLst>
  <p:sldIdLst>
    <p:sldId id="256" r:id="rId21"/>
    <p:sldId id="306" r:id="rId22"/>
    <p:sldId id="263" r:id="rId23"/>
    <p:sldId id="257" r:id="rId24"/>
    <p:sldId id="258" r:id="rId25"/>
    <p:sldId id="259" r:id="rId26"/>
    <p:sldId id="260" r:id="rId27"/>
    <p:sldId id="261" r:id="rId28"/>
    <p:sldId id="262" r:id="rId29"/>
    <p:sldId id="264" r:id="rId30"/>
    <p:sldId id="266" r:id="rId31"/>
    <p:sldId id="320" r:id="rId32"/>
    <p:sldId id="321" r:id="rId33"/>
    <p:sldId id="267" r:id="rId34"/>
    <p:sldId id="268" r:id="rId35"/>
    <p:sldId id="269" r:id="rId36"/>
    <p:sldId id="270" r:id="rId37"/>
    <p:sldId id="271" r:id="rId38"/>
    <p:sldId id="274" r:id="rId39"/>
    <p:sldId id="273" r:id="rId40"/>
    <p:sldId id="276" r:id="rId41"/>
    <p:sldId id="278" r:id="rId42"/>
    <p:sldId id="279" r:id="rId43"/>
    <p:sldId id="280" r:id="rId44"/>
    <p:sldId id="281" r:id="rId45"/>
    <p:sldId id="282" r:id="rId46"/>
    <p:sldId id="283" r:id="rId47"/>
    <p:sldId id="284" r:id="rId48"/>
    <p:sldId id="285" r:id="rId49"/>
    <p:sldId id="286" r:id="rId50"/>
    <p:sldId id="287" r:id="rId51"/>
    <p:sldId id="288" r:id="rId52"/>
    <p:sldId id="289" r:id="rId53"/>
    <p:sldId id="290" r:id="rId54"/>
    <p:sldId id="291" r:id="rId55"/>
    <p:sldId id="292" r:id="rId56"/>
    <p:sldId id="293" r:id="rId57"/>
    <p:sldId id="294" r:id="rId58"/>
    <p:sldId id="295" r:id="rId59"/>
    <p:sldId id="297" r:id="rId60"/>
    <p:sldId id="296" r:id="rId61"/>
    <p:sldId id="298" r:id="rId62"/>
    <p:sldId id="299" r:id="rId63"/>
    <p:sldId id="322" r:id="rId64"/>
    <p:sldId id="300" r:id="rId65"/>
    <p:sldId id="315" r:id="rId66"/>
    <p:sldId id="317" r:id="rId67"/>
    <p:sldId id="324" r:id="rId68"/>
    <p:sldId id="303" r:id="rId69"/>
    <p:sldId id="318" r:id="rId70"/>
    <p:sldId id="319" r:id="rId71"/>
    <p:sldId id="305" r:id="rId72"/>
    <p:sldId id="308" r:id="rId73"/>
    <p:sldId id="323" r:id="rId74"/>
    <p:sldId id="309" r:id="rId75"/>
    <p:sldId id="307" r:id="rId76"/>
    <p:sldId id="310" r:id="rId7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slide" Target="slides/slide54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77" Type="http://schemas.openxmlformats.org/officeDocument/2006/relationships/slide" Target="slides/slide5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200"/>
              <a:t>Динамика численности Кураловского СП </a:t>
            </a:r>
            <a:endParaRPr lang="en-US" sz="320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6BDA-4B81-80A0-EB30ADF348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BDA-4B81-80A0-EB30ADF348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BDA-4B81-80A0-EB30ADF348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325-4DAA-9C9E-036215A99347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214D63B-B565-4A90-9150-867C68F1A9BD}" type="VALUE">
                      <a:rPr lang="ru-RU" smtClean="0"/>
                      <a:pPr>
                        <a:defRPr sz="28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r>
                      <a:rPr lang="ru-RU" baseline="0" dirty="0" smtClean="0"/>
                      <a:t> ж</a:t>
                    </a:r>
                  </a:p>
                  <a:p>
                    <a:pPr>
                      <a:defRPr sz="28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aseline="0" dirty="0" smtClean="0"/>
                      <a:t>2018 год </a:t>
                    </a:r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6BDA-4B81-80A0-EB30ADF348B6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aseline="0" dirty="0" smtClean="0"/>
                      <a:t>1502 ж</a:t>
                    </a:r>
                  </a:p>
                  <a:p>
                    <a:pPr>
                      <a:defRPr sz="28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aseline="0" dirty="0" smtClean="0"/>
                      <a:t>2019 год</a:t>
                    </a:r>
                    <a:endParaRPr lang="ru-RU" baseline="0" dirty="0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6BDA-4B81-80A0-EB30ADF348B6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EA6A5F4-3586-4500-82C8-B8855B1ACAEA}" type="VALUE">
                      <a:rPr lang="ru-RU" smtClean="0"/>
                      <a:pPr>
                        <a:defRPr sz="28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r>
                      <a:rPr lang="ru-RU" baseline="0" dirty="0" smtClean="0"/>
                      <a:t> ж</a:t>
                    </a:r>
                  </a:p>
                  <a:p>
                    <a:pPr>
                      <a:defRPr sz="28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aseline="0" dirty="0" smtClean="0"/>
                      <a:t>2020 год </a:t>
                    </a:r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BDA-4B81-80A0-EB30ADF348B6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1510</c:v>
                </c:pt>
                <c:pt idx="1">
                  <c:v>1502</c:v>
                </c:pt>
                <c:pt idx="2">
                  <c:v>1482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DA-4B81-80A0-EB30ADF348B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6325-4DAA-9C9E-036215A9934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6325-4DAA-9C9E-036215A9934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6325-4DAA-9C9E-036215A9934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6325-4DAA-9C9E-036215A99347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6BDA-4B81-80A0-EB30ADF348B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6325-4DAA-9C9E-036215A9934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6325-4DAA-9C9E-036215A9934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6325-4DAA-9C9E-036215A9934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6325-4DAA-9C9E-036215A99347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6BDA-4B81-80A0-EB30ADF348B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78018159448818902"/>
          <c:y val="0.21209157188684749"/>
          <c:w val="8.4401738845144361E-2"/>
          <c:h val="0.6296410032079323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200" b="1" i="0" u="none" strike="noStrike" baseline="0" dirty="0" smtClean="0">
                <a:effectLst/>
              </a:rPr>
              <a:t>Рождаемость и смертность населения</a:t>
            </a:r>
            <a:endParaRPr lang="ru-RU" sz="32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смертность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</c:v>
                </c:pt>
                <c:pt idx="1">
                  <c:v>20</c:v>
                </c:pt>
                <c:pt idx="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F6-4365-BD7A-44292109EF5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рождаемость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1.250000000000000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AF6-4365-BD7A-44292109EF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</c:v>
                </c:pt>
                <c:pt idx="1">
                  <c:v>13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F6-4365-BD7A-44292109EF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31758623"/>
        <c:axId val="231768607"/>
      </c:barChart>
      <c:catAx>
        <c:axId val="23175862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1768607"/>
        <c:crosses val="autoZero"/>
        <c:auto val="1"/>
        <c:lblAlgn val="ctr"/>
        <c:lblOffset val="100"/>
        <c:noMultiLvlLbl val="0"/>
      </c:catAx>
      <c:valAx>
        <c:axId val="23176860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17586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15083328189201503"/>
          <c:y val="0.93392439386265413"/>
          <c:w val="0.72082425520560856"/>
          <c:h val="5.43306402116190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b="1" i="0" u="none" strike="noStrike" baseline="0" dirty="0" smtClean="0">
                <a:effectLst/>
              </a:rPr>
              <a:t>Миграционный отток</a:t>
            </a:r>
            <a:endParaRPr lang="ru-RU" sz="28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убыло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</c:v>
                </c:pt>
                <c:pt idx="1">
                  <c:v>3</c:v>
                </c:pt>
                <c:pt idx="2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42-4B78-A1DC-CDB75D0F207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прибыло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1.250000000000000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142-4B78-A1DC-CDB75D0F20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16</c:v>
                </c:pt>
                <c:pt idx="1">
                  <c:v>11</c:v>
                </c:pt>
                <c:pt idx="2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142-4B78-A1DC-CDB75D0F20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31758623"/>
        <c:axId val="231768607"/>
      </c:barChart>
      <c:catAx>
        <c:axId val="23175862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1768607"/>
        <c:crosses val="autoZero"/>
        <c:auto val="1"/>
        <c:lblAlgn val="ctr"/>
        <c:lblOffset val="100"/>
        <c:noMultiLvlLbl val="0"/>
      </c:catAx>
      <c:valAx>
        <c:axId val="23176860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17586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200" b="1" dirty="0" smtClean="0"/>
              <a:t>Доходы </a:t>
            </a:r>
            <a:r>
              <a:rPr lang="ru-RU" sz="3200" b="1" dirty="0" err="1" smtClean="0"/>
              <a:t>Кураловского</a:t>
            </a:r>
            <a:r>
              <a:rPr lang="ru-RU" sz="3200" b="1" dirty="0" smtClean="0"/>
              <a:t> СП</a:t>
            </a:r>
            <a:endParaRPr lang="ru-RU" sz="32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1B-4EF8-93A2-D7AF800A82A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1B-4EF8-93A2-D7AF800A82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3077487"/>
        <c:axId val="223072911"/>
      </c:barChart>
      <c:catAx>
        <c:axId val="223077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3072911"/>
        <c:crosses val="autoZero"/>
        <c:auto val="1"/>
        <c:lblAlgn val="ctr"/>
        <c:lblOffset val="100"/>
        <c:noMultiLvlLbl val="0"/>
      </c:catAx>
      <c:valAx>
        <c:axId val="2230729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30774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/>
              <a:t>2018</a:t>
            </a:r>
            <a:r>
              <a:rPr lang="ru-RU" sz="2400" b="1"/>
              <a:t> год</a:t>
            </a:r>
            <a:endParaRPr lang="en-US" sz="24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445-4ECB-A6DD-F8DD9D54540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445-4ECB-A6DD-F8DD9D54540C}"/>
              </c:ext>
            </c:extLst>
          </c:dPt>
          <c:dLbls>
            <c:dLbl>
              <c:idx val="0"/>
              <c:layout>
                <c:manualLayout>
                  <c:x val="-0.15100107017035547"/>
                  <c:y val="8.721744512219420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800" b="0" i="0" u="none" strike="noStrike" kern="1200" baseline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2,2</a:t>
                    </a:r>
                    <a:r>
                      <a:rPr lang="ru-RU" baseline="0" dirty="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ru-RU" baseline="0" dirty="0" err="1" smtClean="0">
                        <a:solidFill>
                          <a:schemeClr val="tx1"/>
                        </a:solidFill>
                      </a:rPr>
                      <a:t>соб.сред</a:t>
                    </a:r>
                    <a:endParaRPr lang="ru-RU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25040696978816"/>
                      <c:h val="0.167432239109361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445-4ECB-A6DD-F8DD9D54540C}"/>
                </c:ext>
              </c:extLst>
            </c:dLbl>
            <c:dLbl>
              <c:idx val="1"/>
              <c:layout>
                <c:manualLayout>
                  <c:x val="0.18251987716582249"/>
                  <c:y val="-9.559557413662790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800" b="0" i="0" u="none" strike="noStrike" kern="1200" baseline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2800" dirty="0" smtClean="0">
                        <a:solidFill>
                          <a:schemeClr val="tx1"/>
                        </a:solidFill>
                      </a:rPr>
                      <a:t>3,2 дотации</a:t>
                    </a:r>
                    <a:endParaRPr lang="ru-RU" sz="28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209278548613403"/>
                      <c:h val="0.2165577851893290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445-4ECB-A6DD-F8DD9D5454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собственные средства</c:v>
                </c:pt>
                <c:pt idx="1">
                  <c:v>Дотации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2.2000000000000002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45-4ECB-A6DD-F8DD9D5454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C3-40D4-B7D8-7ACA13AF73D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FC3-40D4-B7D8-7ACA13AF73DB}"/>
              </c:ext>
            </c:extLst>
          </c:dPt>
          <c:dLbls>
            <c:dLbl>
              <c:idx val="0"/>
              <c:layout>
                <c:manualLayout>
                  <c:x val="-0.20866884508058284"/>
                  <c:y val="-0.1507461624510922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4000" b="0" i="0" u="none" strike="noStrike" kern="1200" baseline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2800" dirty="0" smtClean="0">
                        <a:solidFill>
                          <a:schemeClr val="tx1"/>
                        </a:solidFill>
                      </a:rPr>
                      <a:t>4,6 </a:t>
                    </a:r>
                    <a:r>
                      <a:rPr lang="ru-RU" sz="2800" dirty="0" err="1" smtClean="0">
                        <a:solidFill>
                          <a:schemeClr val="tx1"/>
                        </a:solidFill>
                      </a:rPr>
                      <a:t>соб.сред</a:t>
                    </a:r>
                    <a:endParaRPr lang="ru-RU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4000" b="0" i="0" u="none" strike="noStrike" kern="1200" baseline="0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322875259854353"/>
                      <c:h val="0.1842403681507595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FC3-40D4-B7D8-7ACA13AF73DB}"/>
                </c:ext>
              </c:extLst>
            </c:dLbl>
            <c:dLbl>
              <c:idx val="1"/>
              <c:layout>
                <c:manualLayout>
                  <c:x val="0.23480543319006272"/>
                  <c:y val="0.1088820242571251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4000" b="0" i="0" u="none" strike="noStrike" kern="1200" baseline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2800" dirty="0" smtClean="0">
                        <a:solidFill>
                          <a:schemeClr val="tx1"/>
                        </a:solidFill>
                      </a:rPr>
                      <a:t>3,3 дотации</a:t>
                    </a:r>
                    <a:endParaRPr lang="ru-RU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4000" b="0" i="0" u="none" strike="noStrike" kern="1200" baseline="0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976499338139725"/>
                      <c:h val="0.2197329211763774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FC3-40D4-B7D8-7ACA13AF73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собственные средства</c:v>
                </c:pt>
                <c:pt idx="1">
                  <c:v>Дотации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4.5999999999999996</c:v>
                </c:pt>
                <c:pt idx="1">
                  <c:v>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C3-40D4-B7D8-7ACA13AF73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налог по доходу физических лиц </c:v>
                </c:pt>
                <c:pt idx="1">
                  <c:v>налог на имущество физических лиц </c:v>
                </c:pt>
                <c:pt idx="2">
                  <c:v>земельный налог </c:v>
                </c:pt>
                <c:pt idx="3">
                  <c:v>сельскохозяйственный налог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360</c:v>
                </c:pt>
                <c:pt idx="1">
                  <c:v>104.5</c:v>
                </c:pt>
                <c:pt idx="2">
                  <c:v>1034.4000000000001</c:v>
                </c:pt>
                <c:pt idx="3">
                  <c:v>14.5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94-4778-A0BD-5BB6794BF8D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налог по доходу физических лиц </c:v>
                </c:pt>
                <c:pt idx="1">
                  <c:v>налог на имущество физических лиц </c:v>
                </c:pt>
                <c:pt idx="2">
                  <c:v>земельный налог </c:v>
                </c:pt>
                <c:pt idx="3">
                  <c:v>сельскохозяйственный налог 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400.2</c:v>
                </c:pt>
                <c:pt idx="1">
                  <c:v>120.2</c:v>
                </c:pt>
                <c:pt idx="2">
                  <c:v>1129.8</c:v>
                </c:pt>
                <c:pt idx="3">
                  <c:v>12.4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94-4778-A0BD-5BB6794BF8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66894415"/>
        <c:axId val="366895663"/>
      </c:barChart>
      <c:catAx>
        <c:axId val="366894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66895663"/>
        <c:crosses val="autoZero"/>
        <c:auto val="1"/>
        <c:lblAlgn val="ctr"/>
        <c:lblOffset val="100"/>
        <c:noMultiLvlLbl val="0"/>
      </c:catAx>
      <c:valAx>
        <c:axId val="3668956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66894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28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1027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8004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7471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19462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8967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71851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54436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50866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85437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223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707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86526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14146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89957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94726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58472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11387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6171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61984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39252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36699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15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0658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29909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36153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15667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62445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45011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73691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67563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52696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57948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779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85321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36163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42696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23309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3793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19770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31463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79052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46063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75822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747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24776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47378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85464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96967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95434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36384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72889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79613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89712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73952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947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74400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81169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73741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11184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11314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65793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09153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57141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14168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25694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984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05752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30548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90179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10667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9695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10623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89777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45455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39805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0762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356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08044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65023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17566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35759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72947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35930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39968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9701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52112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04105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29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52175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09587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02244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25520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08985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97652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87606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0248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4277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43627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850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67239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26185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87618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64546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52171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88282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75440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59767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43657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24700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648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263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70590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95818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13598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69054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18359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79740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06098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69196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61782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39054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6213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64775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1/23/2020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53131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1/23/2020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64062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1/23/2020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4776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1/23/2020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70620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1/23/2020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61865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1/23/2020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92404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1/23/2020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66641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1/23/2020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8488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1/23/2020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74657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1/23/2020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136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99917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1/23/2020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2908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7283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1877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3358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820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9768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4125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987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293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129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4718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8021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2950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1549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213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3989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070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1853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071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3542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1946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9837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5569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5056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0020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792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2367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9649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4666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006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9192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5190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5471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6921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5818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9018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0837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2541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9763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9364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568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7089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4510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7796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188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8112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822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9044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2519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168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2282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030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1278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5277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2919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2788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1866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9581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2906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2986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5629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5748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047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5551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8424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3405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4444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8357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1732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1100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3795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5688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11495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150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68423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8817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4176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7530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73440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835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7720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45018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03463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50908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354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99937">
              <a:schemeClr val="bg1"/>
            </a:gs>
            <a:gs pos="99875">
              <a:srgbClr val="F6FAFD"/>
            </a:gs>
            <a:gs pos="99750">
              <a:srgbClr val="EDF4FB"/>
            </a:gs>
            <a:gs pos="99500">
              <a:srgbClr val="DAE9F6"/>
            </a:gs>
            <a:gs pos="100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13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99937">
              <a:schemeClr val="bg1"/>
            </a:gs>
            <a:gs pos="99875">
              <a:srgbClr val="F6FAFD"/>
            </a:gs>
            <a:gs pos="99750">
              <a:srgbClr val="EDF4FB"/>
            </a:gs>
            <a:gs pos="99500">
              <a:srgbClr val="DAE9F6"/>
            </a:gs>
            <a:gs pos="100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189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99937">
              <a:schemeClr val="bg1"/>
            </a:gs>
            <a:gs pos="99875">
              <a:srgbClr val="F6FAFD"/>
            </a:gs>
            <a:gs pos="99750">
              <a:srgbClr val="EDF4FB"/>
            </a:gs>
            <a:gs pos="99500">
              <a:srgbClr val="DAE9F6"/>
            </a:gs>
            <a:gs pos="100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319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99937">
              <a:schemeClr val="bg1"/>
            </a:gs>
            <a:gs pos="99875">
              <a:srgbClr val="F6FAFD"/>
            </a:gs>
            <a:gs pos="99750">
              <a:srgbClr val="EDF4FB"/>
            </a:gs>
            <a:gs pos="99500">
              <a:srgbClr val="DAE9F6"/>
            </a:gs>
            <a:gs pos="100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469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99937">
              <a:schemeClr val="bg1"/>
            </a:gs>
            <a:gs pos="99875">
              <a:srgbClr val="F6FAFD"/>
            </a:gs>
            <a:gs pos="99750">
              <a:srgbClr val="EDF4FB"/>
            </a:gs>
            <a:gs pos="99500">
              <a:srgbClr val="DAE9F6"/>
            </a:gs>
            <a:gs pos="100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874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99937">
              <a:schemeClr val="bg1"/>
            </a:gs>
            <a:gs pos="99875">
              <a:srgbClr val="F6FAFD"/>
            </a:gs>
            <a:gs pos="99750">
              <a:srgbClr val="EDF4FB"/>
            </a:gs>
            <a:gs pos="99500">
              <a:srgbClr val="DAE9F6"/>
            </a:gs>
            <a:gs pos="100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335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  <p:sldLayoutId id="2147484155" r:id="rId5"/>
    <p:sldLayoutId id="2147484156" r:id="rId6"/>
    <p:sldLayoutId id="2147484157" r:id="rId7"/>
    <p:sldLayoutId id="2147484158" r:id="rId8"/>
    <p:sldLayoutId id="2147484159" r:id="rId9"/>
    <p:sldLayoutId id="2147484160" r:id="rId10"/>
    <p:sldLayoutId id="21474841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99937">
              <a:schemeClr val="bg1"/>
            </a:gs>
            <a:gs pos="99875">
              <a:srgbClr val="F6FAFD"/>
            </a:gs>
            <a:gs pos="99750">
              <a:srgbClr val="EDF4FB"/>
            </a:gs>
            <a:gs pos="99500">
              <a:srgbClr val="DAE9F6"/>
            </a:gs>
            <a:gs pos="100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132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  <p:sldLayoutId id="2147484170" r:id="rId8"/>
    <p:sldLayoutId id="2147484171" r:id="rId9"/>
    <p:sldLayoutId id="2147484172" r:id="rId10"/>
    <p:sldLayoutId id="21474841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99937">
              <a:schemeClr val="bg1"/>
            </a:gs>
            <a:gs pos="99875">
              <a:srgbClr val="F6FAFD"/>
            </a:gs>
            <a:gs pos="99750">
              <a:srgbClr val="EDF4FB"/>
            </a:gs>
            <a:gs pos="99500">
              <a:srgbClr val="DAE9F6"/>
            </a:gs>
            <a:gs pos="100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88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  <p:sldLayoutId id="2147484181" r:id="rId7"/>
    <p:sldLayoutId id="2147484182" r:id="rId8"/>
    <p:sldLayoutId id="2147484183" r:id="rId9"/>
    <p:sldLayoutId id="2147484184" r:id="rId10"/>
    <p:sldLayoutId id="21474841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99937">
              <a:schemeClr val="bg1"/>
            </a:gs>
            <a:gs pos="99875">
              <a:srgbClr val="F6FAFD"/>
            </a:gs>
            <a:gs pos="99750">
              <a:srgbClr val="EDF4FB"/>
            </a:gs>
            <a:gs pos="99500">
              <a:srgbClr val="DAE9F6"/>
            </a:gs>
            <a:gs pos="100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381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  <p:sldLayoutId id="2147484191" r:id="rId5"/>
    <p:sldLayoutId id="2147484192" r:id="rId6"/>
    <p:sldLayoutId id="2147484193" r:id="rId7"/>
    <p:sldLayoutId id="2147484194" r:id="rId8"/>
    <p:sldLayoutId id="2147484195" r:id="rId9"/>
    <p:sldLayoutId id="2147484196" r:id="rId10"/>
    <p:sldLayoutId id="21474841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99937">
              <a:schemeClr val="bg1"/>
            </a:gs>
            <a:gs pos="99875">
              <a:srgbClr val="F6FAFD"/>
            </a:gs>
            <a:gs pos="99750">
              <a:srgbClr val="EDF4FB"/>
            </a:gs>
            <a:gs pos="99500">
              <a:srgbClr val="DAE9F6"/>
            </a:gs>
            <a:gs pos="100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04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99937">
              <a:schemeClr val="bg1"/>
            </a:gs>
            <a:gs pos="99875">
              <a:srgbClr val="F6FAFD"/>
            </a:gs>
            <a:gs pos="99750">
              <a:srgbClr val="EDF4FB"/>
            </a:gs>
            <a:gs pos="99500">
              <a:srgbClr val="DAE9F6"/>
            </a:gs>
            <a:gs pos="100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90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12" r:id="rId2"/>
    <p:sldLayoutId id="2147484213" r:id="rId3"/>
    <p:sldLayoutId id="2147484214" r:id="rId4"/>
    <p:sldLayoutId id="2147484215" r:id="rId5"/>
    <p:sldLayoutId id="2147484216" r:id="rId6"/>
    <p:sldLayoutId id="2147484217" r:id="rId7"/>
    <p:sldLayoutId id="2147484218" r:id="rId8"/>
    <p:sldLayoutId id="2147484219" r:id="rId9"/>
    <p:sldLayoutId id="2147484220" r:id="rId10"/>
    <p:sldLayoutId id="21474842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99937">
              <a:schemeClr val="bg1"/>
            </a:gs>
            <a:gs pos="99875">
              <a:srgbClr val="F6FAFD"/>
            </a:gs>
            <a:gs pos="99750">
              <a:srgbClr val="EDF4FB"/>
            </a:gs>
            <a:gs pos="99500">
              <a:srgbClr val="DAE9F6"/>
            </a:gs>
            <a:gs pos="100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573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99937">
              <a:schemeClr val="bg1"/>
            </a:gs>
            <a:gs pos="99875">
              <a:srgbClr val="F6FAFD"/>
            </a:gs>
            <a:gs pos="99750">
              <a:srgbClr val="EDF4FB"/>
            </a:gs>
            <a:gs pos="99500">
              <a:srgbClr val="DAE9F6"/>
            </a:gs>
            <a:gs pos="100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613B0-8F2E-4735-AF8E-B8E12EDFECF8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849AB-6323-4C41-B7D3-1429DA3AFC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51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42" r:id="rId2"/>
    <p:sldLayoutId id="2147484243" r:id="rId3"/>
    <p:sldLayoutId id="2147484244" r:id="rId4"/>
    <p:sldLayoutId id="2147484245" r:id="rId5"/>
    <p:sldLayoutId id="2147484246" r:id="rId6"/>
    <p:sldLayoutId id="2147484247" r:id="rId7"/>
    <p:sldLayoutId id="2147484248" r:id="rId8"/>
    <p:sldLayoutId id="2147484249" r:id="rId9"/>
    <p:sldLayoutId id="2147484250" r:id="rId10"/>
    <p:sldLayoutId id="21474842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99937">
              <a:schemeClr val="bg1"/>
            </a:gs>
            <a:gs pos="99875">
              <a:srgbClr val="F6FAFD"/>
            </a:gs>
            <a:gs pos="99750">
              <a:srgbClr val="EDF4FB"/>
            </a:gs>
            <a:gs pos="99500">
              <a:srgbClr val="DAE9F6"/>
            </a:gs>
            <a:gs pos="100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517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99937">
              <a:schemeClr val="bg1"/>
            </a:gs>
            <a:gs pos="99875">
              <a:srgbClr val="F6FAFD"/>
            </a:gs>
            <a:gs pos="99750">
              <a:srgbClr val="EDF4FB"/>
            </a:gs>
            <a:gs pos="99500">
              <a:srgbClr val="DAE9F6"/>
            </a:gs>
            <a:gs pos="100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29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99937">
              <a:schemeClr val="bg1"/>
            </a:gs>
            <a:gs pos="99875">
              <a:srgbClr val="F6FAFD"/>
            </a:gs>
            <a:gs pos="99750">
              <a:srgbClr val="EDF4FB"/>
            </a:gs>
            <a:gs pos="99500">
              <a:srgbClr val="DAE9F6"/>
            </a:gs>
            <a:gs pos="100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14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99937">
              <a:schemeClr val="bg1"/>
            </a:gs>
            <a:gs pos="99875">
              <a:srgbClr val="F6FAFD"/>
            </a:gs>
            <a:gs pos="99750">
              <a:srgbClr val="EDF4FB"/>
            </a:gs>
            <a:gs pos="99500">
              <a:srgbClr val="DAE9F6"/>
            </a:gs>
            <a:gs pos="100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300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99937">
              <a:schemeClr val="bg1"/>
            </a:gs>
            <a:gs pos="99875">
              <a:srgbClr val="F6FAFD"/>
            </a:gs>
            <a:gs pos="99750">
              <a:srgbClr val="EDF4FB"/>
            </a:gs>
            <a:gs pos="99500">
              <a:srgbClr val="DAE9F6"/>
            </a:gs>
            <a:gs pos="100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913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99937">
              <a:schemeClr val="bg1"/>
            </a:gs>
            <a:gs pos="99875">
              <a:srgbClr val="F6FAFD"/>
            </a:gs>
            <a:gs pos="99750">
              <a:srgbClr val="EDF4FB"/>
            </a:gs>
            <a:gs pos="99500">
              <a:srgbClr val="DAE9F6"/>
            </a:gs>
            <a:gs pos="100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289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99937">
              <a:schemeClr val="bg1"/>
            </a:gs>
            <a:gs pos="99875">
              <a:srgbClr val="F6FAFD"/>
            </a:gs>
            <a:gs pos="99750">
              <a:srgbClr val="EDF4FB"/>
            </a:gs>
            <a:gs pos="99500">
              <a:srgbClr val="DAE9F6"/>
            </a:gs>
            <a:gs pos="100000">
              <a:schemeClr val="bg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5547D-27BB-4981-9AB7-8826FF145D3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CDB99-06C6-4DA3-B209-8CBB32C2948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039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9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0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0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0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0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0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0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0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42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0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7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8.xml"/><Relationship Id="rId4" Type="http://schemas.openxmlformats.org/officeDocument/2006/relationships/image" Target="../media/image5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9.xml"/><Relationship Id="rId4" Type="http://schemas.openxmlformats.org/officeDocument/2006/relationships/image" Target="../media/image1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60.xml"/><Relationship Id="rId4" Type="http://schemas.openxmlformats.org/officeDocument/2006/relationships/image" Target="../media/image5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71.xml"/><Relationship Id="rId4" Type="http://schemas.openxmlformats.org/officeDocument/2006/relationships/image" Target="../media/image6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71.xml"/><Relationship Id="rId4" Type="http://schemas.openxmlformats.org/officeDocument/2006/relationships/image" Target="../media/image6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7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7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72.xml"/><Relationship Id="rId4" Type="http://schemas.openxmlformats.org/officeDocument/2006/relationships/image" Target="../media/image7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8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0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0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93.xml"/><Relationship Id="rId4" Type="http://schemas.openxmlformats.org/officeDocument/2006/relationships/image" Target="../media/image7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9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0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9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0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16.xml"/><Relationship Id="rId4" Type="http://schemas.openxmlformats.org/officeDocument/2006/relationships/image" Target="../media/image9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10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10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05.xml"/><Relationship Id="rId6" Type="http://schemas.openxmlformats.org/officeDocument/2006/relationships/image" Target="../media/image110.jpeg"/><Relationship Id="rId5" Type="http://schemas.openxmlformats.org/officeDocument/2006/relationships/image" Target="../media/image109.jpg"/><Relationship Id="rId4" Type="http://schemas.openxmlformats.org/officeDocument/2006/relationships/image" Target="../media/image10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0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0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0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0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87579" y="243179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sz="4300" i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Отчёт Главы </a:t>
            </a:r>
            <a:br>
              <a:rPr lang="ru-RU" sz="4300" i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4300" i="1" cap="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Кураловского</a:t>
            </a:r>
            <a:r>
              <a:rPr lang="ru-RU" sz="4300" i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сельского поселения Верхнеуслонского муниципального</a:t>
            </a:r>
            <a:br>
              <a:rPr lang="ru-RU" sz="4300" i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4300" i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района Республики Татарстан</a:t>
            </a:r>
            <a:r>
              <a:rPr lang="ru-RU" sz="4300" i="1" cap="all" dirty="0"/>
              <a:t/>
            </a:r>
            <a:br>
              <a:rPr lang="ru-RU" sz="4300" i="1" cap="all" dirty="0"/>
            </a:br>
            <a:endParaRPr lang="ru-RU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90737" y="4500054"/>
            <a:ext cx="9144000" cy="1655762"/>
          </a:xfrm>
        </p:spPr>
        <p:txBody>
          <a:bodyPr/>
          <a:lstStyle/>
          <a:p>
            <a:pPr lvl="0" algn="l">
              <a:lnSpc>
                <a:spcPct val="120000"/>
              </a:lnSpc>
              <a:buSzPct val="125000"/>
            </a:pPr>
            <a:r>
              <a:rPr lang="en-US" sz="2000" cap="all" dirty="0">
                <a:solidFill>
                  <a:srgbClr val="82FFFF"/>
                </a:solidFill>
                <a:latin typeface="Tw Cen MT" panose="020B0602020104020603"/>
              </a:rPr>
              <a:t> </a:t>
            </a:r>
            <a:r>
              <a:rPr lang="ru-RU" sz="6000" b="1" i="1" cap="all" dirty="0" smtClean="0">
                <a:latin typeface="Tw Cen MT" panose="020B0602020104020603"/>
              </a:rPr>
              <a:t>23</a:t>
            </a:r>
            <a:r>
              <a:rPr lang="ru-RU" sz="6000" b="1" i="1" cap="all" dirty="0" smtClean="0"/>
              <a:t> января 2020 </a:t>
            </a:r>
            <a:r>
              <a:rPr lang="ru-RU" sz="6000" b="1" i="1" cap="all" dirty="0"/>
              <a:t>год</a:t>
            </a:r>
            <a:r>
              <a:rPr lang="en-US" sz="6000" b="1" i="1" cap="all" dirty="0">
                <a:latin typeface="Tw Cen MT" panose="020B0602020104020603"/>
              </a:rPr>
              <a:t> </a:t>
            </a:r>
            <a:endParaRPr lang="ru-RU" sz="4400" b="1" i="1" cap="all" dirty="0"/>
          </a:p>
          <a:p>
            <a:endParaRPr lang="ru-RU" dirty="0"/>
          </a:p>
        </p:txBody>
      </p:sp>
      <p:pic>
        <p:nvPicPr>
          <p:cNvPr id="4" name="Picture 4" descr="http://www.heraldicum.ru/russia/subjects/towns/images/verhusl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495" y="2353877"/>
            <a:ext cx="2786082" cy="34826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060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50" y="744583"/>
            <a:ext cx="4180658" cy="569540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4912179" y="744583"/>
            <a:ext cx="638773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8 сентября 2019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года </a:t>
            </a:r>
          </a:p>
          <a:p>
            <a:pPr algn="ctr"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Выборы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депутатов Государственного Совета Республики Татарстан шестого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созыва 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2" name="Picture 2" descr="http://verhniy-uslon.tatarstan.ru/file/Image/IMG_20190620_1015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179" y="3190374"/>
            <a:ext cx="6654179" cy="3249615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19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28294"/>
              </p:ext>
            </p:extLst>
          </p:nvPr>
        </p:nvGraphicFramePr>
        <p:xfrm>
          <a:off x="0" y="849085"/>
          <a:ext cx="12192000" cy="600891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97861">
                  <a:extLst>
                    <a:ext uri="{9D8B030D-6E8A-4147-A177-3AD203B41FA5}">
                      <a16:colId xmlns:a16="http://schemas.microsoft.com/office/drawing/2014/main" val="721500575"/>
                    </a:ext>
                  </a:extLst>
                </a:gridCol>
                <a:gridCol w="1387896">
                  <a:extLst>
                    <a:ext uri="{9D8B030D-6E8A-4147-A177-3AD203B41FA5}">
                      <a16:colId xmlns:a16="http://schemas.microsoft.com/office/drawing/2014/main" val="699624690"/>
                    </a:ext>
                  </a:extLst>
                </a:gridCol>
                <a:gridCol w="1674528">
                  <a:extLst>
                    <a:ext uri="{9D8B030D-6E8A-4147-A177-3AD203B41FA5}">
                      <a16:colId xmlns:a16="http://schemas.microsoft.com/office/drawing/2014/main" val="3871525197"/>
                    </a:ext>
                  </a:extLst>
                </a:gridCol>
                <a:gridCol w="1416261">
                  <a:extLst>
                    <a:ext uri="{9D8B030D-6E8A-4147-A177-3AD203B41FA5}">
                      <a16:colId xmlns:a16="http://schemas.microsoft.com/office/drawing/2014/main" val="107823548"/>
                    </a:ext>
                  </a:extLst>
                </a:gridCol>
                <a:gridCol w="914577">
                  <a:extLst>
                    <a:ext uri="{9D8B030D-6E8A-4147-A177-3AD203B41FA5}">
                      <a16:colId xmlns:a16="http://schemas.microsoft.com/office/drawing/2014/main" val="2577608251"/>
                    </a:ext>
                  </a:extLst>
                </a:gridCol>
                <a:gridCol w="972547">
                  <a:extLst>
                    <a:ext uri="{9D8B030D-6E8A-4147-A177-3AD203B41FA5}">
                      <a16:colId xmlns:a16="http://schemas.microsoft.com/office/drawing/2014/main" val="4194154255"/>
                    </a:ext>
                  </a:extLst>
                </a:gridCol>
                <a:gridCol w="878730">
                  <a:extLst>
                    <a:ext uri="{9D8B030D-6E8A-4147-A177-3AD203B41FA5}">
                      <a16:colId xmlns:a16="http://schemas.microsoft.com/office/drawing/2014/main" val="203002064"/>
                    </a:ext>
                  </a:extLst>
                </a:gridCol>
                <a:gridCol w="943429">
                  <a:extLst>
                    <a:ext uri="{9D8B030D-6E8A-4147-A177-3AD203B41FA5}">
                      <a16:colId xmlns:a16="http://schemas.microsoft.com/office/drawing/2014/main" val="3610961253"/>
                    </a:ext>
                  </a:extLst>
                </a:gridCol>
                <a:gridCol w="1270849">
                  <a:extLst>
                    <a:ext uri="{9D8B030D-6E8A-4147-A177-3AD203B41FA5}">
                      <a16:colId xmlns:a16="http://schemas.microsoft.com/office/drawing/2014/main" val="675558752"/>
                    </a:ext>
                  </a:extLst>
                </a:gridCol>
                <a:gridCol w="935322">
                  <a:extLst>
                    <a:ext uri="{9D8B030D-6E8A-4147-A177-3AD203B41FA5}">
                      <a16:colId xmlns:a16="http://schemas.microsoft.com/office/drawing/2014/main" val="3569830980"/>
                    </a:ext>
                  </a:extLst>
                </a:gridCol>
              </a:tblGrid>
              <a:tr h="26235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населенного пункта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сбора средств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 собрано средств на 01 апреля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</a:t>
                      </a:r>
                      <a:r>
                        <a:rPr lang="ru-RU" sz="1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софинансированная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Республикой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 собрано средств на 31 декабря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не </a:t>
                      </a:r>
                      <a:r>
                        <a:rPr lang="ru-RU" sz="1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софинансированная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Республикой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Жители  не заплатившие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Потерянная сумма в 2019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сбора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88206249"/>
                  </a:ext>
                </a:extLst>
              </a:tr>
              <a:tr h="24188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Куралово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266250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206400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825600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21900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87600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37950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151800+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37950=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189750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85,7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2811723"/>
                  </a:ext>
                </a:extLst>
              </a:tr>
              <a:tr h="9665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Р.Бурнашево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28800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9439841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902131" y="202403"/>
            <a:ext cx="63877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Самообложение 2019 г.</a:t>
            </a:r>
          </a:p>
        </p:txBody>
      </p:sp>
    </p:spTree>
    <p:extLst>
      <p:ext uri="{BB962C8B-B14F-4D97-AF65-F5344CB8AC3E}">
        <p14:creationId xmlns:p14="http://schemas.microsoft.com/office/powerpoint/2010/main" val="53322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5" y="304800"/>
            <a:ext cx="11698514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92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1" y="348343"/>
            <a:ext cx="11858172" cy="632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558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3092"/>
            <a:ext cx="5834743" cy="591490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43" y="943091"/>
            <a:ext cx="6168570" cy="591490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792514" y="-72571"/>
            <a:ext cx="84618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/>
              <a:t>Начало работ 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348423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7322"/>
            <a:ext cx="6255657" cy="597067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657" y="895848"/>
            <a:ext cx="5936342" cy="596215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554515" y="-40271"/>
            <a:ext cx="81134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/>
              <a:t>Выполненные работы 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212122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11932" y="956466"/>
            <a:ext cx="6215063" cy="5587999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642934"/>
            <a:ext cx="6386286" cy="6215065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524000" y="88937"/>
            <a:ext cx="94923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Выполненные работы </a:t>
            </a:r>
            <a:r>
              <a:rPr lang="ru-RU" sz="3200" b="1" dirty="0" smtClean="0"/>
              <a:t>по кладбищам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34622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496" y="252940"/>
            <a:ext cx="85107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/>
              <a:t>Благоустройство поселения</a:t>
            </a:r>
            <a:endParaRPr lang="ru-RU" sz="5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93" y="1843496"/>
            <a:ext cx="5018315" cy="471405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709" y="1842952"/>
            <a:ext cx="5943600" cy="47146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8391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709"/>
            <a:ext cx="4095206" cy="5826034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206" y="770709"/>
            <a:ext cx="3905794" cy="5826033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770708"/>
            <a:ext cx="4191000" cy="5826034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57596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25936"/>
            <a:ext cx="10515600" cy="1325563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Расчистка русла реки </a:t>
            </a:r>
            <a:r>
              <a:rPr lang="ru-RU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Сулица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30" y="2194560"/>
            <a:ext cx="5509042" cy="367596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886" y="2194560"/>
            <a:ext cx="5509042" cy="367596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94583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10"/>
            <a:ext cx="12191999" cy="684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Расчистка русла реки </a:t>
            </a:r>
            <a:r>
              <a:rPr lang="ru-RU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Сулица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" y="2353056"/>
            <a:ext cx="3133344" cy="4504944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992" y="2353056"/>
            <a:ext cx="3773424" cy="445008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8" y="2353056"/>
            <a:ext cx="4413504" cy="4504944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06446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Вырубка сухостойных деревьев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2912"/>
            <a:ext cx="3474720" cy="4322064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176" y="1962912"/>
            <a:ext cx="5352288" cy="4322064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0" y="1962912"/>
            <a:ext cx="3267456" cy="4322064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83817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Новый вид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728" y="0"/>
            <a:ext cx="8146472" cy="68580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1" y="0"/>
            <a:ext cx="7645979" cy="68580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87803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0073" y="0"/>
            <a:ext cx="7647709" cy="68580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726" y="0"/>
            <a:ext cx="7308273" cy="6858594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34261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136" y="1334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Субботник на кладбище 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68" y="1356860"/>
            <a:ext cx="4974336" cy="516731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784" y="1356860"/>
            <a:ext cx="3877056" cy="516731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1356860"/>
            <a:ext cx="4145280" cy="516731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40685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Субботник на кладбище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2" y="365125"/>
            <a:ext cx="5486400" cy="6394704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52" y="365125"/>
            <a:ext cx="6316647" cy="6394704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54242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Заброшенный участок Ветерана ВОВ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90688"/>
            <a:ext cx="5278581" cy="516731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345" y="1690688"/>
            <a:ext cx="5576455" cy="516731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99422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Церковь строительство крыльца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4648200" cy="516731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90688"/>
            <a:ext cx="3810000" cy="516731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690688"/>
            <a:ext cx="3810000" cy="516731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400897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Обкос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родника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Зыбочке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991" y="1690688"/>
            <a:ext cx="8666017" cy="5000398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2383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деревьев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76" y="1690688"/>
            <a:ext cx="7279757" cy="516731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2" y="1690688"/>
            <a:ext cx="3026683" cy="2794226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79" y="4354286"/>
            <a:ext cx="4095750" cy="2503714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64529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" y="625642"/>
            <a:ext cx="3772905" cy="6232358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9218" name="Picture 2" descr="http://verhniy-uslon.tatarstan.ru/file/verhniy-uslon/Image/IMG-20190911-WA00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407" y="625642"/>
            <a:ext cx="4159687" cy="611479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verhniy-uslon.tatarstan.ru/file/Image/IMG_20190410_1714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903" y="625643"/>
            <a:ext cx="4101737" cy="6114792"/>
          </a:xfrm>
          <a:prstGeom prst="rect">
            <a:avLst/>
          </a:prstGeom>
          <a:noFill/>
          <a:ln w="381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65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240" y="0"/>
            <a:ext cx="4706112" cy="68580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208" y="4056888"/>
            <a:ext cx="4001072" cy="280111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352" y="0"/>
            <a:ext cx="4805648" cy="68580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832" y="0"/>
            <a:ext cx="4001072" cy="4056888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87243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цветов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" y="2000250"/>
            <a:ext cx="3954814" cy="485775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86" y="2000248"/>
            <a:ext cx="4862450" cy="485775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137" y="2000248"/>
            <a:ext cx="3468749" cy="485775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406214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Покос травы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6"/>
            <a:ext cx="3997452" cy="5480304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690687"/>
            <a:ext cx="4413504" cy="5532437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704" y="1690686"/>
            <a:ext cx="5035296" cy="5532437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429040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Ликвидация свалок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764" y="1690688"/>
            <a:ext cx="4592781" cy="5085016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550" y="1597152"/>
            <a:ext cx="5497830" cy="515112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108" y="1690688"/>
            <a:ext cx="4772891" cy="516731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49801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уличных указателей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3" y="1690688"/>
            <a:ext cx="4426527" cy="4751676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512" y="1690688"/>
            <a:ext cx="3066803" cy="4751676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809" y="1690688"/>
            <a:ext cx="4384964" cy="4751676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35487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ГРАНД  2019</a:t>
            </a:r>
            <a:endParaRPr lang="ru-RU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4049486" cy="516731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86" y="1690688"/>
            <a:ext cx="3775165" cy="516731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651" y="1690688"/>
            <a:ext cx="4271555" cy="516731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5375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0"/>
            <a:ext cx="7048500" cy="68580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42418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39543" cy="68580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42" y="0"/>
            <a:ext cx="6052457" cy="68580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78984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verhniy-uslon.tatarstan.ru/file/Image/IMG_20190511_081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3852"/>
            <a:ext cx="4010297" cy="5434148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verhniy-uslon.tatarstan.ru/file/Image/IMG-20190501-WA003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296" y="1423852"/>
            <a:ext cx="3760924" cy="5434148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verhniy-uslon.tatarstan.ru/file/Image/IMG_20190501_175121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220" y="1423852"/>
            <a:ext cx="4420779" cy="5434148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04366" y="223523"/>
            <a:ext cx="99991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ПОЖАРНАЯ БЕЗОПАСНОСТЬ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69703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    </a:t>
            </a: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Вывоз ТКО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5"/>
            <a:ext cx="5434148" cy="5021839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148" y="1690684"/>
            <a:ext cx="6390705" cy="5021839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81176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122241833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0132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6337871"/>
              </p:ext>
            </p:extLst>
          </p:nvPr>
        </p:nvGraphicFramePr>
        <p:xfrm>
          <a:off x="-144379" y="0"/>
          <a:ext cx="12621477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Документ" r:id="rId3" imgW="9639229" imgH="6442986" progId="Word.Document.12">
                  <p:embed/>
                </p:oleObj>
              </mc:Choice>
              <mc:Fallback>
                <p:oleObj name="Документ" r:id="rId3" imgW="9639229" imgH="6442986" progId="Word.Document.12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44379" y="0"/>
                        <a:ext cx="12621477" cy="6857999"/>
                      </a:xfrm>
                      <a:prstGeom prst="rect">
                        <a:avLst/>
                      </a:prstGeom>
                      <a:ln w="38100">
                        <a:solidFill>
                          <a:srgbClr val="00B05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918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Уличное освещение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7336"/>
            <a:ext cx="3450336" cy="590807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050" y="1548384"/>
            <a:ext cx="5314950" cy="5907024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509" y="1547336"/>
            <a:ext cx="3706368" cy="590807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88983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РАБОТА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МУП «КУРАЛОВО»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2159058"/>
              </p:ext>
            </p:extLst>
          </p:nvPr>
        </p:nvGraphicFramePr>
        <p:xfrm>
          <a:off x="406401" y="1494970"/>
          <a:ext cx="11234056" cy="51278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10157">
                  <a:extLst>
                    <a:ext uri="{9D8B030D-6E8A-4147-A177-3AD203B41FA5}">
                      <a16:colId xmlns:a16="http://schemas.microsoft.com/office/drawing/2014/main" val="2564984480"/>
                    </a:ext>
                  </a:extLst>
                </a:gridCol>
                <a:gridCol w="4423899">
                  <a:extLst>
                    <a:ext uri="{9D8B030D-6E8A-4147-A177-3AD203B41FA5}">
                      <a16:colId xmlns:a16="http://schemas.microsoft.com/office/drawing/2014/main" val="452798323"/>
                    </a:ext>
                  </a:extLst>
                </a:gridCol>
              </a:tblGrid>
              <a:tr h="5230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chemeClr val="tx1"/>
                          </a:solidFill>
                          <a:effectLst/>
                        </a:rPr>
                        <a:t>Начислено за </a:t>
                      </a:r>
                      <a:r>
                        <a:rPr lang="ru-RU" sz="3200" b="1" dirty="0" err="1">
                          <a:solidFill>
                            <a:schemeClr val="tx1"/>
                          </a:solidFill>
                          <a:effectLst/>
                        </a:rPr>
                        <a:t>эл.энергию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chemeClr val="tx1"/>
                          </a:solidFill>
                          <a:effectLst/>
                        </a:rPr>
                        <a:t>1141595,52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4584833"/>
                  </a:ext>
                </a:extLst>
              </a:tr>
              <a:tr h="5230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chemeClr val="tx1"/>
                          </a:solidFill>
                          <a:effectLst/>
                        </a:rPr>
                        <a:t>Оплачено за </a:t>
                      </a:r>
                      <a:r>
                        <a:rPr lang="ru-RU" sz="3200" b="1" dirty="0" err="1">
                          <a:solidFill>
                            <a:schemeClr val="tx1"/>
                          </a:solidFill>
                          <a:effectLst/>
                        </a:rPr>
                        <a:t>эл.энергию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chemeClr val="tx1"/>
                          </a:solidFill>
                          <a:effectLst/>
                        </a:rPr>
                        <a:t>547652,00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1010075"/>
                  </a:ext>
                </a:extLst>
              </a:tr>
              <a:tr h="9949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chemeClr val="tx1"/>
                          </a:solidFill>
                          <a:effectLst/>
                        </a:rPr>
                        <a:t>Сумма задолженности за </a:t>
                      </a:r>
                      <a:r>
                        <a:rPr lang="ru-RU" sz="3200" b="1" dirty="0" err="1">
                          <a:solidFill>
                            <a:schemeClr val="tx1"/>
                          </a:solidFill>
                          <a:effectLst/>
                        </a:rPr>
                        <a:t>эл.энергию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chemeClr val="tx1"/>
                          </a:solidFill>
                          <a:effectLst/>
                        </a:rPr>
                        <a:t>593943,52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tint val="20000"/>
                        <a:alpha val="9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7391223"/>
                  </a:ext>
                </a:extLst>
              </a:tr>
              <a:tr h="5230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200" b="1" dirty="0" err="1">
                          <a:solidFill>
                            <a:schemeClr val="tx1"/>
                          </a:solidFill>
                          <a:effectLst/>
                        </a:rPr>
                        <a:t>Начисленно</a:t>
                      </a:r>
                      <a:r>
                        <a:rPr lang="ru-RU" sz="3200" b="1" dirty="0">
                          <a:solidFill>
                            <a:schemeClr val="tx1"/>
                          </a:solidFill>
                          <a:effectLst/>
                        </a:rPr>
                        <a:t> за водоснабжение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chemeClr val="tx1"/>
                          </a:solidFill>
                          <a:effectLst/>
                        </a:rPr>
                        <a:t>1024167,66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0616585"/>
                  </a:ext>
                </a:extLst>
              </a:tr>
              <a:tr h="5230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chemeClr val="tx1"/>
                          </a:solidFill>
                          <a:effectLst/>
                        </a:rPr>
                        <a:t>Оплачено за водоснабжение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chemeClr val="tx1"/>
                          </a:solidFill>
                          <a:effectLst/>
                        </a:rPr>
                        <a:t>794495,73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2118151"/>
                  </a:ext>
                </a:extLst>
              </a:tr>
              <a:tr h="9949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chemeClr val="tx1"/>
                          </a:solidFill>
                          <a:effectLst/>
                        </a:rPr>
                        <a:t>Сумма задолженности по поселению 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chemeClr val="tx1"/>
                          </a:solidFill>
                          <a:effectLst/>
                        </a:rPr>
                        <a:t>350405,01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4655473"/>
                  </a:ext>
                </a:extLst>
              </a:tr>
              <a:tr h="104601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chemeClr val="tx1"/>
                          </a:solidFill>
                          <a:effectLst/>
                        </a:rPr>
                        <a:t>Начисление налогов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chemeClr val="tx1"/>
                          </a:solidFill>
                          <a:effectLst/>
                        </a:rPr>
                        <a:t>62736,88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19805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30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557036"/>
              </p:ext>
            </p:extLst>
          </p:nvPr>
        </p:nvGraphicFramePr>
        <p:xfrm>
          <a:off x="1" y="3"/>
          <a:ext cx="12191999" cy="7065785"/>
        </p:xfrm>
        <a:graphic>
          <a:graphicData uri="http://schemas.openxmlformats.org/drawingml/2006/table">
            <a:tbl>
              <a:tblPr firstRow="1" firstCol="1" bandRow="1"/>
              <a:tblGrid>
                <a:gridCol w="2148556">
                  <a:extLst>
                    <a:ext uri="{9D8B030D-6E8A-4147-A177-3AD203B41FA5}">
                      <a16:colId xmlns:a16="http://schemas.microsoft.com/office/drawing/2014/main" val="2118853690"/>
                    </a:ext>
                  </a:extLst>
                </a:gridCol>
                <a:gridCol w="1660246">
                  <a:extLst>
                    <a:ext uri="{9D8B030D-6E8A-4147-A177-3AD203B41FA5}">
                      <a16:colId xmlns:a16="http://schemas.microsoft.com/office/drawing/2014/main" val="3368181112"/>
                    </a:ext>
                  </a:extLst>
                </a:gridCol>
                <a:gridCol w="1838128">
                  <a:extLst>
                    <a:ext uri="{9D8B030D-6E8A-4147-A177-3AD203B41FA5}">
                      <a16:colId xmlns:a16="http://schemas.microsoft.com/office/drawing/2014/main" val="1306770446"/>
                    </a:ext>
                  </a:extLst>
                </a:gridCol>
                <a:gridCol w="2554895">
                  <a:extLst>
                    <a:ext uri="{9D8B030D-6E8A-4147-A177-3AD203B41FA5}">
                      <a16:colId xmlns:a16="http://schemas.microsoft.com/office/drawing/2014/main" val="3127660410"/>
                    </a:ext>
                  </a:extLst>
                </a:gridCol>
                <a:gridCol w="1730877">
                  <a:extLst>
                    <a:ext uri="{9D8B030D-6E8A-4147-A177-3AD203B41FA5}">
                      <a16:colId xmlns:a16="http://schemas.microsoft.com/office/drawing/2014/main" val="993917910"/>
                    </a:ext>
                  </a:extLst>
                </a:gridCol>
                <a:gridCol w="2259297">
                  <a:extLst>
                    <a:ext uri="{9D8B030D-6E8A-4147-A177-3AD203B41FA5}">
                      <a16:colId xmlns:a16="http://schemas.microsoft.com/office/drawing/2014/main" val="3443395078"/>
                    </a:ext>
                  </a:extLst>
                </a:gridCol>
              </a:tblGrid>
              <a:tr h="334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ФАМИЛИЯ ИМЯ           ОТЧЕСТВО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УЛИЦА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ЗАДОЛЖНОСТЬ ПО ВОДОСНАБЖЕНИЮ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ФАМИЛИЯ ИМЯ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ОТЧЕСТВО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УЛИЦА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ЗАДОЛЖНОСТЬ ПО ВОДОСНАБЖЕНИЮ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600274"/>
                  </a:ext>
                </a:extLst>
              </a:tr>
              <a:tr h="334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ОСЯНИН ЕВГЕНИЙ МИХАЙЛОВИЧ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РАБОЧАЯ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55 872,50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ЯКШИНА НАДЕЖДА НИКОЛАЕВНА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БОЛЬШАЯ КРАСНАЯ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5 115,52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1739961"/>
                  </a:ext>
                </a:extLst>
              </a:tr>
              <a:tr h="334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ЛУЧИНИН НИКОЛАЙ ГРИГОРЬЕВИЧ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РАБОЧАЯ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22 988,84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СОХАРЕВ СЕРГЕЙ НИКОЛАЕВИЧ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РАБОЧАЯ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4 685,94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7726527"/>
                  </a:ext>
                </a:extLst>
              </a:tr>
              <a:tr h="5018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БЯУЛОВ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КОНСТАНТИН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ИВАНЕОВИЧ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ПРОФСОЮЗНАЯ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17 821,88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КЛЕВЦОВ ВЛАДИМИР ЕГОРОВИЧ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ПИОНЕРСКАЯ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4 425,77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5528116"/>
                  </a:ext>
                </a:extLst>
              </a:tr>
              <a:tr h="5018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МЕРЛИНИНА ВАЛЕНТИНА АНДРЕЕВНА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ЗАРЕЧНАЯ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16 323,22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СЕРЕГИНА НАТАЛЬЯ БОРИСОВНА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РАБОЧАЯ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4 005,15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6350408"/>
                  </a:ext>
                </a:extLst>
              </a:tr>
              <a:tr h="334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АБДРАХИМОВ КАМИЛ ГАБДУЛХАЕВИЧ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ЗАРЕЧНАЯ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12 171,58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БАРАНОВ ЮРИЙ НИКОЛАЕВИЧ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ГЕННАДИЯ ШИРЯЕВА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3 462,17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8065669"/>
                  </a:ext>
                </a:extLst>
              </a:tr>
              <a:tr h="334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КОРНЕВ АЛЕКСАНДР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ВЛАДИМИРОВИЧ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МАЛАЯ КРАСНАЯ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11 068,49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КОРНЕВА СВЕТЛАНА АНАТОЛЬЕВНА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БОЛЬШАЯ КРАСНАЯ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3 747,39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846269"/>
                  </a:ext>
                </a:extLst>
              </a:tr>
              <a:tr h="334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ГАРИПОВ ГАБИДУЛЛА ГАБДУЛЛОВИЧ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РАБОЧАЯ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9 452,03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БАРЫШЕВА МАРИНА ГЕННАДЬЕВНА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ГЕННАДИЯ ШИРЯЕВА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3 673,06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722520"/>
                  </a:ext>
                </a:extLst>
              </a:tr>
              <a:tr h="5018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ГАЛЯУТДИНОВА ЛЮБОВЬ БОРИСОВНА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РАБОЧАЯ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7 480,23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КАРГИНА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ЕЛЕНА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ВЛАДИМИРОВНА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ПИОНЕРСКАЯ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3 681,01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449741"/>
                  </a:ext>
                </a:extLst>
              </a:tr>
              <a:tr h="334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БУЛЫЧЕВА НАДЕЖДА ГЕННАДЬЕВНА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РАБОЧАЯ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7 598,52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МАКАРОВ ВЯЧЕСЛВ ЮРЬЕВИЧ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НОВАЯ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3 210,31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4500342"/>
                  </a:ext>
                </a:extLst>
              </a:tr>
              <a:tr h="5018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АРСЛАНОВ ДЖАМИЛЬ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ШАВКАТОВИЧ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с.РУССКОЕ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БУРНАШЕВО,УЛ.   БОЛЬШАЯ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6 141,53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КОТКОВА ЛИДИЯ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ИВАНОВНА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РАБОЧАЯ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2 930,16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0088866"/>
                  </a:ext>
                </a:extLst>
              </a:tr>
              <a:tr h="5018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ДАУТОВ ФАНИС ФАГИМОВИЧ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депутат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ПИОНЕРСКАЯ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5 099,08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КАЗАНЦЕВ  НИКОЛАЙ АЛЕКСАНДРОВИЧ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СОВЕТСКАЯ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2 882,36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8495122"/>
                  </a:ext>
                </a:extLst>
              </a:tr>
              <a:tr h="5018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РТИЩЕВА ВАЛЕНТИНА НИКОЛАЕВНА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ПИОНЕРСКАЯ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5 838,95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ГРИГОРЬЕВА АЛЕВТИНА БОРИСОВНА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ЦЕНТРАЛЬНАЯ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2 779,61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4710164"/>
                  </a:ext>
                </a:extLst>
              </a:tr>
              <a:tr h="5018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САДОВОЙ АЛЕКСАНДР АНАТОЛЬЕВИЧ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ЮЖНАЯ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5 014,84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КАРГИН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ВЛАДИМИР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СЕРГЕЕВИЧ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ЗАРЕЧНАЯ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2 933,16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1133935"/>
                  </a:ext>
                </a:extLst>
              </a:tr>
              <a:tr h="5018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РТИЩЕВА ВАЛЕНТИНА НИКОЛАЕВНА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ПИОНЕРСКАЯ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5 838,95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МАКАРОВ НИКОЛАЙ СТЕПАНОВИЧ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СОВЕТСКАЯ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1 841,75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0882078"/>
                  </a:ext>
                </a:extLst>
              </a:tr>
              <a:tr h="5018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ЛУЖАЕВА ВАЛЕНТИНА ИВАНОВНА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ЦЕНТРАЛЬНАЯ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5 883,61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ЖУРАВЛЕВА ОКСАНА СЕРГЕЕВНА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СОВЕТСКАЯ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6275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1 813,90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38" marR="378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567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061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726" y="705394"/>
            <a:ext cx="9300754" cy="519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529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ОБРАЩЕНИЕ И ПРИЕМ ГРАЖДАН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73178"/>
            <a:ext cx="2691815" cy="4884821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6146" name="Picture 2" descr="http://verhniy-uslon.tatarstan.ru/file/verhniy-uslon/Image/IMG-20190813-WA0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815" y="1973179"/>
            <a:ext cx="2857500" cy="488482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verhniy-uslon.tatarstan.ru/file/verhniy-uslon/Image/1(12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315" y="1973178"/>
            <a:ext cx="3209674" cy="4884822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verhniy-uslon.tatarstan.ru/file/verhniy-uslon/Image/IMG_20191126_0858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988" y="1973178"/>
            <a:ext cx="3433011" cy="4884822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39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verhniy-uslon.tatarstan.ru/file/verhniy-uslon/Image/IMG-20191209-WA0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57" y="3824149"/>
            <a:ext cx="3319056" cy="2958738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verhniy-uslon.tatarstan.ru/file/Image/IMG-20190603-WA0010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568" y="3860073"/>
            <a:ext cx="3192237" cy="2886891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verhniy-uslon.tatarstan.ru/file/Image/IMG_1725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63" y="509452"/>
            <a:ext cx="3157946" cy="3102427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verhniy-uslon.tatarstan.ru/file/Image/IMG-20190424-WA004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667" y="535578"/>
            <a:ext cx="3364774" cy="3004456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6832" y="535578"/>
            <a:ext cx="3075487" cy="3004455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426103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verhniy-uslon.tatarstan.ru/file/verhniy-uslon/Image/IMG-20190904-WA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229" y="1"/>
            <a:ext cx="4523874" cy="6857999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531" y="0"/>
            <a:ext cx="4513943" cy="68580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474" y="0"/>
            <a:ext cx="4020455" cy="6857999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8524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983" y="2257424"/>
            <a:ext cx="5414962" cy="3643313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3014664" y="872609"/>
            <a:ext cx="594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t-RU" sz="28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Русское Бурнашево МАГАЗИН ИП ЗЫБЕНКО</a:t>
            </a:r>
            <a:endParaRPr lang="ru-RU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2050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verhniy-uslon.tatarstan.ru/file/verhniy-uslon/Image/IMG_20190904_1402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72" y="2436392"/>
            <a:ext cx="3622675" cy="4205038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11116" y="363577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tt-RU" sz="4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ОТДЕЛЕНИЕ СВЯЗИ КУРАЛОВО</a:t>
            </a:r>
            <a:endParaRPr lang="ru-RU" sz="4400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29" y="2436394"/>
            <a:ext cx="4532811" cy="4205036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44" y="2436392"/>
            <a:ext cx="5199018" cy="4205038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3984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506290009"/>
              </p:ext>
            </p:extLst>
          </p:nvPr>
        </p:nvGraphicFramePr>
        <p:xfrm>
          <a:off x="159657" y="217714"/>
          <a:ext cx="11858172" cy="6487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165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verhniy-uslon.tatarstan.ru/file/verhniy-uslon/Image/IMG_20191211_1303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59" y="2016315"/>
            <a:ext cx="4700345" cy="3655823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22172" y="281839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t-RU" sz="4400" b="1" kern="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МОБИЛЬНЫЙ СБЕРБАНК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363" y="2016315"/>
            <a:ext cx="4571999" cy="3655823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09761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6" y="2142310"/>
            <a:ext cx="4376057" cy="407561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989943" y="572125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tt-RU" sz="4400" b="1" kern="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ПРИЕМ МФЦ</a:t>
            </a:r>
            <a:endParaRPr lang="ru-RU" sz="4400" b="1" kern="0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6797" y="2142310"/>
            <a:ext cx="3816894" cy="407561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49" y="2142310"/>
            <a:ext cx="3089547" cy="4075609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74012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1705" y="156701"/>
            <a:ext cx="97454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«С любовью к земле и людям</a:t>
            </a:r>
            <a:r>
              <a:rPr lang="tt-RU" sz="4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endParaRPr lang="ru-RU" sz="4400" b="1" dirty="0"/>
          </a:p>
        </p:txBody>
      </p:sp>
      <p:pic>
        <p:nvPicPr>
          <p:cNvPr id="11266" name="Picture 2" descr="http://verhniy-uslon.tatarstan.ru/file/verhniy-uslon/Image/1(3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26142"/>
            <a:ext cx="4154905" cy="5931858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verhniy-uslon.tatarstan.ru/file/verhniy-uslon/Image/11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904" y="926142"/>
            <a:ext cx="3834064" cy="5931858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verhniy-uslon.tatarstan.ru/file/verhniy-uslon/Image/9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968" y="926142"/>
            <a:ext cx="4203033" cy="5931858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01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verhniy-uslon.tatarstan.ru/file/Image/IMG_20190613_1705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2395"/>
            <a:ext cx="4572000" cy="5945605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verhniy-uslon.tatarstan.ru/file/Image/IMG_20190613_1712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912396"/>
            <a:ext cx="4074695" cy="5945604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verhniy-uslon.tatarstan.ru/file/Image/IMG_20190613_1737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694" y="912395"/>
            <a:ext cx="3545306" cy="5945605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6884" y="0"/>
            <a:ext cx="111813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t-RU" sz="4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ДЕНЬ СЕЛА РУССКОЕ БУРНАШЕВО</a:t>
            </a:r>
            <a:endParaRPr lang="ru-RU" sz="4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84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7" y="169817"/>
            <a:ext cx="3644537" cy="2312126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6527"/>
            <a:ext cx="3814354" cy="2586444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18" y="692331"/>
            <a:ext cx="3435533" cy="2283823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20" y="3252653"/>
            <a:ext cx="3810000" cy="2708366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20" y="287383"/>
            <a:ext cx="3696788" cy="246888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18" y="3252653"/>
            <a:ext cx="3291842" cy="2560318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9130118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СХОД ГРАЖДАН ПО ПРОГРАММЕ САМООБЛОЖЕНИЯ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://verhniy-uslon.tatarstan.ru/file/verhniy-uslon/Image/IMG-20191128-WA000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0" y="1540042"/>
            <a:ext cx="3976723" cy="5317958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verhniy-uslon.tatarstan.ru/file/verhniy-uslon/Image/IMG-20191129-WA0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894" y="1540043"/>
            <a:ext cx="3917113" cy="5317958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verhniy-uslon.tatarstan.ru/file/verhniy-uslon/Image/IMG-20191129-WA00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008" y="1540042"/>
            <a:ext cx="3819192" cy="5317958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43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0629" y="301781"/>
            <a:ext cx="11848011" cy="619567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О поставленных задачах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Кураловского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СП на 2020 год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♦ замена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водопровода и установка пожарных гидрантов  по улице Заречная, подводка новой линии водопровода на улице Южная по республиканской программе « Обеспечение населения питьевой водой в населенных пунктах РТ»; 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♦  строительство ФАП в с. </a:t>
            </a: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Куралово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♦ 100% сбор средств самообложения до 1 апреля и выполнение поставленных задач в летний сезон;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fontAlgn="base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♦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оформление дорог в собственность поселения;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16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♦</a:t>
            </a: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щебенение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внутрипоселковых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 дорог с. </a:t>
            </a: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Куралово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и </a:t>
            </a: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Р.Бурнашево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на средства самообложения;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♦ строительство дороги на ул. Южная длиной 400 м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♦ 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освещение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tt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монтаж и подключение фонарной линии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Куралово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по  улицам </a:t>
            </a: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Г.Ширяева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и Зеленая,  в с. </a:t>
            </a: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Р.Бурнашево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по улицам Дальняя, Цветочная, Заречная, Советская;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♦ </a:t>
            </a:r>
            <a:r>
              <a:rPr lang="tt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и сбор мусора; 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fontAlgn="base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♦ продолжить работы по формированию парковой зоны с. </a:t>
            </a: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Куралово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 fontAlgn="base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tt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♦</a:t>
            </a:r>
            <a:r>
              <a:rPr lang="tt-RU" sz="1600" b="1" dirty="0">
                <a:latin typeface="yandex-sans"/>
                <a:ea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75-ти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летия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Дня Победы;</a:t>
            </a:r>
          </a:p>
          <a:p>
            <a:pPr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tt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♦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праздника в честь 100-тия образования ТАССР;</a:t>
            </a:r>
          </a:p>
          <a:p>
            <a:pPr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tt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♦ 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роведение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выборов Президента РТ и местные выборы</a:t>
            </a:r>
          </a:p>
          <a:p>
            <a:pPr algn="just" fontAlgn="base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74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4" y="167424"/>
            <a:ext cx="11416937" cy="6490953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57754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802028543"/>
              </p:ext>
            </p:extLst>
          </p:nvPr>
        </p:nvGraphicFramePr>
        <p:xfrm>
          <a:off x="420914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9504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493556221"/>
              </p:ext>
            </p:extLst>
          </p:nvPr>
        </p:nvGraphicFramePr>
        <p:xfrm>
          <a:off x="0" y="0"/>
          <a:ext cx="1219199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7479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280598752"/>
              </p:ext>
            </p:extLst>
          </p:nvPr>
        </p:nvGraphicFramePr>
        <p:xfrm>
          <a:off x="164892" y="1003775"/>
          <a:ext cx="5516380" cy="5854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61663666"/>
              </p:ext>
            </p:extLst>
          </p:nvPr>
        </p:nvGraphicFramePr>
        <p:xfrm>
          <a:off x="6026046" y="1124262"/>
          <a:ext cx="6165954" cy="5733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717074" y="357444"/>
            <a:ext cx="74850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Бюджет </a:t>
            </a:r>
            <a:r>
              <a:rPr lang="ru-RU" sz="3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Кураловского</a:t>
            </a: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поселения 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9447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4" grpId="1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916792270"/>
              </p:ext>
            </p:extLst>
          </p:nvPr>
        </p:nvGraphicFramePr>
        <p:xfrm>
          <a:off x="1045029" y="719666"/>
          <a:ext cx="103632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521638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444</TotalTime>
  <Words>578</Words>
  <Application>Microsoft Office PowerPoint</Application>
  <PresentationFormat>Широкоэкранный</PresentationFormat>
  <Paragraphs>227</Paragraphs>
  <Slides>57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20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85" baseType="lpstr">
      <vt:lpstr>Arial</vt:lpstr>
      <vt:lpstr>Arial Black</vt:lpstr>
      <vt:lpstr>Calibri</vt:lpstr>
      <vt:lpstr>Calibri Light</vt:lpstr>
      <vt:lpstr>Times New Roman</vt:lpstr>
      <vt:lpstr>Tw Cen MT</vt:lpstr>
      <vt:lpstr>yandex-sans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12_Тема Office</vt:lpstr>
      <vt:lpstr>13_Тема Office</vt:lpstr>
      <vt:lpstr>14_Тема Office</vt:lpstr>
      <vt:lpstr>15_Тема Office</vt:lpstr>
      <vt:lpstr>16_Тема Office</vt:lpstr>
      <vt:lpstr>17_Тема Office</vt:lpstr>
      <vt:lpstr>18_Тема Office</vt:lpstr>
      <vt:lpstr>19_Тема Office</vt:lpstr>
      <vt:lpstr>Тема Office</vt:lpstr>
      <vt:lpstr>Документ</vt:lpstr>
      <vt:lpstr>Отчёт Главы  Кураловского сельского поселения Верхнеуслонского муниципального района Республики Татарстан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Расчистка русла реки Сулица</vt:lpstr>
      <vt:lpstr>Расчистка русла реки Сулица</vt:lpstr>
      <vt:lpstr>Вырубка сухостойных деревьев</vt:lpstr>
      <vt:lpstr>Новый вид</vt:lpstr>
      <vt:lpstr>Презентация PowerPoint</vt:lpstr>
      <vt:lpstr>Субботник на кладбище </vt:lpstr>
      <vt:lpstr>Субботник на кладбище</vt:lpstr>
      <vt:lpstr> Заброшенный участок Ветерана ВОВ</vt:lpstr>
      <vt:lpstr> Церковь строительство крыльца</vt:lpstr>
      <vt:lpstr>Обкос родника на Зыбочке</vt:lpstr>
      <vt:lpstr>Посадка деревьев</vt:lpstr>
      <vt:lpstr>Презентация PowerPoint</vt:lpstr>
      <vt:lpstr>Посадка цветов</vt:lpstr>
      <vt:lpstr>Покос травы</vt:lpstr>
      <vt:lpstr>Ликвидация свалок</vt:lpstr>
      <vt:lpstr>Установка уличных указателей</vt:lpstr>
      <vt:lpstr>ГРАНД  2019</vt:lpstr>
      <vt:lpstr>Презентация PowerPoint</vt:lpstr>
      <vt:lpstr>Презентация PowerPoint</vt:lpstr>
      <vt:lpstr>Презентация PowerPoint</vt:lpstr>
      <vt:lpstr>                            Вывоз ТКО</vt:lpstr>
      <vt:lpstr>Презентация PowerPoint</vt:lpstr>
      <vt:lpstr>Уличное освещение</vt:lpstr>
      <vt:lpstr>РАБОТА МУП «КУРАЛОВО»</vt:lpstr>
      <vt:lpstr>Презентация PowerPoint</vt:lpstr>
      <vt:lpstr>Презентация PowerPoint</vt:lpstr>
      <vt:lpstr>ОБРАЩЕНИЕ И ПРИЕМ ГРАЖДАН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СХОД ГРАЖДАН ПО ПРОГРАММЕ САМООБЛОЖЕНИЯ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52</cp:revision>
  <dcterms:created xsi:type="dcterms:W3CDTF">2020-01-19T10:48:19Z</dcterms:created>
  <dcterms:modified xsi:type="dcterms:W3CDTF">2020-01-23T07:23:25Z</dcterms:modified>
</cp:coreProperties>
</file>