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7" r:id="rId2"/>
    <p:sldId id="314" r:id="rId3"/>
    <p:sldId id="315" r:id="rId4"/>
    <p:sldId id="259" r:id="rId5"/>
    <p:sldId id="256" r:id="rId6"/>
    <p:sldId id="260" r:id="rId7"/>
    <p:sldId id="263" r:id="rId8"/>
    <p:sldId id="261" r:id="rId9"/>
    <p:sldId id="264" r:id="rId10"/>
    <p:sldId id="266" r:id="rId11"/>
    <p:sldId id="265" r:id="rId12"/>
    <p:sldId id="267" r:id="rId13"/>
    <p:sldId id="269" r:id="rId14"/>
    <p:sldId id="270" r:id="rId15"/>
    <p:sldId id="268" r:id="rId16"/>
    <p:sldId id="272" r:id="rId17"/>
    <p:sldId id="273" r:id="rId18"/>
    <p:sldId id="274" r:id="rId19"/>
    <p:sldId id="275" r:id="rId20"/>
    <p:sldId id="276" r:id="rId21"/>
    <p:sldId id="279" r:id="rId22"/>
    <p:sldId id="277" r:id="rId23"/>
    <p:sldId id="280" r:id="rId24"/>
    <p:sldId id="278" r:id="rId25"/>
    <p:sldId id="262" r:id="rId26"/>
    <p:sldId id="281" r:id="rId27"/>
    <p:sldId id="282" r:id="rId28"/>
    <p:sldId id="289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6" r:id="rId55"/>
    <p:sldId id="284" r:id="rId56"/>
    <p:sldId id="317" r:id="rId57"/>
    <p:sldId id="283" r:id="rId58"/>
    <p:sldId id="318" r:id="rId59"/>
    <p:sldId id="319" r:id="rId60"/>
    <p:sldId id="321" r:id="rId61"/>
    <p:sldId id="320" r:id="rId62"/>
    <p:sldId id="324" r:id="rId63"/>
    <p:sldId id="325" r:id="rId64"/>
    <p:sldId id="326" r:id="rId65"/>
    <p:sldId id="327" r:id="rId66"/>
    <p:sldId id="329" r:id="rId67"/>
    <p:sldId id="331" r:id="rId68"/>
    <p:sldId id="332" r:id="rId69"/>
    <p:sldId id="285" r:id="rId70"/>
    <p:sldId id="328" r:id="rId71"/>
    <p:sldId id="330" r:id="rId72"/>
    <p:sldId id="333" r:id="rId73"/>
    <p:sldId id="286" r:id="rId74"/>
    <p:sldId id="336" r:id="rId75"/>
    <p:sldId id="334" r:id="rId76"/>
    <p:sldId id="335" r:id="rId77"/>
    <p:sldId id="337" r:id="rId78"/>
    <p:sldId id="338" r:id="rId79"/>
    <p:sldId id="339" r:id="rId80"/>
    <p:sldId id="340" r:id="rId81"/>
    <p:sldId id="345" r:id="rId82"/>
    <p:sldId id="346" r:id="rId83"/>
    <p:sldId id="341" r:id="rId84"/>
    <p:sldId id="342" r:id="rId85"/>
    <p:sldId id="343" r:id="rId86"/>
    <p:sldId id="344" r:id="rId87"/>
    <p:sldId id="347" r:id="rId88"/>
    <p:sldId id="348" r:id="rId89"/>
    <p:sldId id="349" r:id="rId90"/>
    <p:sldId id="351" r:id="rId91"/>
    <p:sldId id="352" r:id="rId92"/>
    <p:sldId id="353" r:id="rId93"/>
    <p:sldId id="354" r:id="rId94"/>
    <p:sldId id="350" r:id="rId95"/>
    <p:sldId id="355" r:id="rId96"/>
    <p:sldId id="356" r:id="rId97"/>
    <p:sldId id="374" r:id="rId98"/>
    <p:sldId id="375" r:id="rId99"/>
    <p:sldId id="357" r:id="rId100"/>
    <p:sldId id="358" r:id="rId101"/>
    <p:sldId id="359" r:id="rId102"/>
    <p:sldId id="376" r:id="rId103"/>
    <p:sldId id="360" r:id="rId104"/>
    <p:sldId id="365" r:id="rId105"/>
    <p:sldId id="366" r:id="rId106"/>
    <p:sldId id="367" r:id="rId107"/>
    <p:sldId id="363" r:id="rId108"/>
    <p:sldId id="362" r:id="rId109"/>
    <p:sldId id="377" r:id="rId110"/>
    <p:sldId id="368" r:id="rId111"/>
    <p:sldId id="369" r:id="rId112"/>
    <p:sldId id="370" r:id="rId113"/>
    <p:sldId id="371" r:id="rId114"/>
    <p:sldId id="372" r:id="rId1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660"/>
  </p:normalViewPr>
  <p:slideViewPr>
    <p:cSldViewPr>
      <p:cViewPr varScale="1">
        <p:scale>
          <a:sx n="69" d="100"/>
          <a:sy n="69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Собственные доходы</c:v>
                </c:pt>
                <c:pt idx="1">
                  <c:v>Собранные средства самообложенияв т.ч и из РТ</c:v>
                </c:pt>
                <c:pt idx="2">
                  <c:v>Дотации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6900</c:v>
                </c:pt>
                <c:pt idx="1">
                  <c:v>1117</c:v>
                </c:pt>
                <c:pt idx="2">
                  <c:v>2850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575228443666767"/>
          <c:y val="3.9204916169221879E-2"/>
          <c:w val="0.33498845630407309"/>
          <c:h val="0.96079508383077816"/>
        </c:manualLayout>
      </c:layout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7619787109944590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62"/>
          </c:dPt>
          <c:dPt>
            <c:idx val="1"/>
            <c:bubble3D val="0"/>
            <c:explosion val="40"/>
          </c:dPt>
          <c:dLbls>
            <c:dLbl>
              <c:idx val="1"/>
              <c:layout>
                <c:manualLayout>
                  <c:x val="-3.1581692913385827E-2"/>
                  <c:y val="5.878976410028784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4400" b="1" i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4400" b="1" i="1"/>
            </a:pPr>
            <a:endParaRPr lang="ru-RU"/>
          </a:p>
        </c:txPr>
      </c:legendEntry>
      <c:layout>
        <c:manualLayout>
          <c:xMode val="edge"/>
          <c:yMode val="edge"/>
          <c:x val="0.60932491251093612"/>
          <c:y val="7.3676998851979409E-4"/>
          <c:w val="0.36197145669291336"/>
          <c:h val="0.89165888975299046"/>
        </c:manualLayout>
      </c:layout>
      <c:overlay val="0"/>
      <c:txPr>
        <a:bodyPr/>
        <a:lstStyle/>
        <a:p>
          <a:pPr>
            <a:defRPr sz="2800" b="1" i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6ECF8-28BD-4624-9C51-CB9093ED2DDA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0D25F-C25B-4B58-914E-B7676EEDE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D25F-C25B-4B58-914E-B7676EEDE536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7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11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59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4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7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0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5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7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7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8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7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AF6F-044B-488F-B898-D1109274387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A126-631C-4DC9-9557-C8C4D40DA6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4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4" Type="http://schemas.openxmlformats.org/officeDocument/2006/relationships/image" Target="../media/image11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12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4" Type="http://schemas.openxmlformats.org/officeDocument/2006/relationships/image" Target="../media/image12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4" Type="http://schemas.openxmlformats.org/officeDocument/2006/relationships/image" Target="../media/image127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4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4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4" Type="http://schemas.openxmlformats.org/officeDocument/2006/relationships/image" Target="../media/image4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4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4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4" Type="http://schemas.openxmlformats.org/officeDocument/2006/relationships/image" Target="../media/image58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4" Type="http://schemas.openxmlformats.org/officeDocument/2006/relationships/image" Target="../media/image6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4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4" Type="http://schemas.openxmlformats.org/officeDocument/2006/relationships/image" Target="../media/image7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4" Type="http://schemas.openxmlformats.org/officeDocument/2006/relationships/image" Target="../media/image7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7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4" Type="http://schemas.openxmlformats.org/officeDocument/2006/relationships/image" Target="../media/image7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4" Type="http://schemas.openxmlformats.org/officeDocument/2006/relationships/image" Target="../media/image8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4" Type="http://schemas.openxmlformats.org/officeDocument/2006/relationships/image" Target="../media/image8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9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9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4" Type="http://schemas.openxmlformats.org/officeDocument/2006/relationships/image" Target="../media/image98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4" Type="http://schemas.openxmlformats.org/officeDocument/2006/relationships/image" Target="../media/image10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106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4" Type="http://schemas.openxmlformats.org/officeDocument/2006/relationships/image" Target="../media/image10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4" Type="http://schemas.openxmlformats.org/officeDocument/2006/relationships/image" Target="../media/image1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88640"/>
            <a:ext cx="9061577" cy="645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1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Поступление налогов 2019 год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850031"/>
              </p:ext>
            </p:extLst>
          </p:nvPr>
        </p:nvGraphicFramePr>
        <p:xfrm>
          <a:off x="107505" y="764705"/>
          <a:ext cx="8856984" cy="5681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334"/>
                <a:gridCol w="1553857"/>
                <a:gridCol w="1320778"/>
                <a:gridCol w="2020015"/>
              </a:tblGrid>
              <a:tr h="706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Наименование налога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План( </a:t>
                      </a:r>
                      <a:r>
                        <a:rPr lang="ru-RU" sz="2000" b="1" dirty="0" err="1" smtClean="0">
                          <a:effectLst/>
                        </a:rPr>
                        <a:t>т.р</a:t>
                      </a:r>
                      <a:r>
                        <a:rPr lang="ru-RU" sz="2000" b="1" dirty="0" smtClean="0">
                          <a:effectLst/>
                        </a:rPr>
                        <a:t>.)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Факт (</a:t>
                      </a:r>
                      <a:r>
                        <a:rPr lang="ru-RU" sz="2000" b="1" dirty="0" err="1" smtClean="0">
                          <a:effectLst/>
                        </a:rPr>
                        <a:t>т.р</a:t>
                      </a:r>
                      <a:r>
                        <a:rPr lang="ru-RU" sz="2000" b="1" dirty="0" smtClean="0">
                          <a:effectLst/>
                        </a:rPr>
                        <a:t>.)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%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НДФЛ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270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297,8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110,3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Земельный налог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5 618,8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5 </a:t>
                      </a:r>
                      <a:r>
                        <a:rPr lang="ru-RU" sz="2800" b="1" dirty="0" smtClean="0">
                          <a:effectLst/>
                        </a:rPr>
                        <a:t>920,8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105,4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В т</a:t>
                      </a:r>
                      <a:r>
                        <a:rPr lang="ru-RU" sz="2400" b="1" dirty="0" smtClean="0">
                          <a:effectLst/>
                        </a:rPr>
                        <a:t>. ч</a:t>
                      </a:r>
                      <a:r>
                        <a:rPr lang="ru-RU" sz="2400" b="1" dirty="0">
                          <a:effectLst/>
                        </a:rPr>
                        <a:t>. с организаций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4</a:t>
                      </a:r>
                      <a:r>
                        <a:rPr lang="ru-RU" sz="2800" b="1" baseline="0" dirty="0" smtClean="0">
                          <a:effectLst/>
                        </a:rPr>
                        <a:t> 754,5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4 </a:t>
                      </a:r>
                      <a:r>
                        <a:rPr lang="ru-RU" sz="2800" b="1" dirty="0" smtClean="0">
                          <a:effectLst/>
                        </a:rPr>
                        <a:t>841,3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101,8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 </a:t>
                      </a:r>
                      <a:r>
                        <a:rPr lang="ru-RU" sz="2400" b="1" dirty="0" smtClean="0">
                          <a:effectLst/>
                        </a:rPr>
                        <a:t>физ. лиц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864,3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1 </a:t>
                      </a:r>
                      <a:r>
                        <a:rPr lang="ru-RU" sz="2800" b="1" dirty="0" smtClean="0">
                          <a:effectLst/>
                        </a:rPr>
                        <a:t>079,4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124,9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Налог на имущество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337,8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308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91,2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697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Единый сельхоз налог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0,7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0,3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47,1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750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</a:rPr>
                        <a:t>Гос</a:t>
                      </a:r>
                      <a:r>
                        <a:rPr lang="ru-RU" sz="2400" b="1" dirty="0">
                          <a:effectLst/>
                        </a:rPr>
                        <a:t> пошлина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 ( нотариальные действия)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0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4,8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Аренда имущества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12,3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</a:rPr>
                        <a:t>245,2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4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Самообложение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246,3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289,6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</a:rPr>
                        <a:t>117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55900" y="1453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4800" b="1" i="1" dirty="0"/>
              <a:t>9 МАЯ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80729"/>
            <a:ext cx="4497388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err="1" smtClean="0"/>
              <a:t>Брек</a:t>
            </a:r>
            <a:endParaRPr lang="ru-RU" sz="4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" y="2924944"/>
            <a:ext cx="4783401" cy="35875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08721"/>
            <a:ext cx="4041775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Янга Юл</a:t>
            </a:r>
            <a:endParaRPr lang="ru-RU" sz="4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677" y="2192880"/>
            <a:ext cx="5008926" cy="375669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0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9 МАЯ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4994507" cy="374588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7343" y="2187513"/>
            <a:ext cx="5045767" cy="378432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9 МАЯ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564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Памятник ВОВ в </a:t>
            </a:r>
            <a:r>
              <a:rPr lang="ru-RU" b="1" i="1" dirty="0" err="1" smtClean="0"/>
              <a:t>д.БРЕК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212976"/>
            <a:ext cx="4290053" cy="321754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290053" cy="3217540"/>
          </a:xfrm>
        </p:spPr>
      </p:pic>
    </p:spTree>
    <p:extLst>
      <p:ext uri="{BB962C8B-B14F-4D97-AF65-F5344CB8AC3E}">
        <p14:creationId xmlns:p14="http://schemas.microsoft.com/office/powerpoint/2010/main" val="10464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Наши юбиляры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77072"/>
            <a:ext cx="4604546" cy="2592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14" y="1268760"/>
            <a:ext cx="5046486" cy="33643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3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/>
              <a:t>Наши юбиляры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861048"/>
            <a:ext cx="4833850" cy="271904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30" y="1052736"/>
            <a:ext cx="4547997" cy="341099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90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/>
              <a:t>Наши юбиляры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068960"/>
            <a:ext cx="4896544" cy="367240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4"/>
            <a:ext cx="4158351" cy="55444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6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530399"/>
              </p:ext>
            </p:extLst>
          </p:nvPr>
        </p:nvGraphicFramePr>
        <p:xfrm>
          <a:off x="457200" y="1600200"/>
          <a:ext cx="82296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3032"/>
                <a:gridCol w="20265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Состоит на воинском учёте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212</a:t>
                      </a:r>
                      <a:endParaRPr lang="ru-RU" sz="40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Из них офицеров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10</a:t>
                      </a:r>
                      <a:endParaRPr lang="ru-RU" sz="40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Граждан подлежащих призыву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21</a:t>
                      </a:r>
                      <a:endParaRPr lang="ru-RU" sz="40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3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" y="332656"/>
            <a:ext cx="4032448" cy="637161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E:\фото 2019\IMG_20200201_1504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4773409" cy="582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helanga\AppData\Local\Microsoft\Windows\Temporary Internet Files\Content.Outlook\S56QSNFU\заббар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4104456" cy="557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278997" cy="5544616"/>
          </a:xfrm>
        </p:spPr>
      </p:pic>
    </p:spTree>
    <p:extLst>
      <p:ext uri="{BB962C8B-B14F-4D97-AF65-F5344CB8AC3E}">
        <p14:creationId xmlns:p14="http://schemas.microsoft.com/office/powerpoint/2010/main" val="26915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 smtClean="0"/>
              <a:t>Расходная часть бюджета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009425"/>
              </p:ext>
            </p:extLst>
          </p:nvPr>
        </p:nvGraphicFramePr>
        <p:xfrm>
          <a:off x="457200" y="1600200"/>
          <a:ext cx="8229600" cy="501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68"/>
                <a:gridCol w="26026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Оплата электроэнергии 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1747,72</a:t>
                      </a:r>
                      <a:endParaRPr lang="ru-RU" sz="2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уличного освещения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660,1</a:t>
                      </a:r>
                      <a:endParaRPr lang="ru-RU" sz="18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водокачка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287,62</a:t>
                      </a:r>
                      <a:endParaRPr lang="ru-RU" sz="18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СДК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800,0</a:t>
                      </a:r>
                      <a:endParaRPr lang="ru-RU" sz="18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Содержание Дорог</a:t>
                      </a:r>
                      <a:endParaRPr lang="ru-RU" sz="24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560</a:t>
                      </a:r>
                      <a:endParaRPr lang="ru-RU" sz="24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Обкос обочин дорог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64,0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Уборка и вывоз снега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335,1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Грейдерование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дорог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50,2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Ликвидация свалок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110,7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Оплата налогов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85,6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Транспортный налог</a:t>
                      </a:r>
                      <a:endParaRPr lang="ru-RU" sz="18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17,6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Земельный налог</a:t>
                      </a:r>
                      <a:endParaRPr lang="ru-RU" sz="18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20,9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Налог на имущество</a:t>
                      </a:r>
                      <a:endParaRPr lang="ru-RU" sz="18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47,1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9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8800" b="1" i="1" dirty="0" smtClean="0"/>
              <a:t>Спасибо за внимание</a:t>
            </a:r>
            <a:endParaRPr lang="ru-RU" sz="8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8"/>
            <a:ext cx="5544615" cy="4158461"/>
          </a:xfrm>
        </p:spPr>
      </p:pic>
    </p:spTree>
    <p:extLst>
      <p:ext uri="{BB962C8B-B14F-4D97-AF65-F5344CB8AC3E}">
        <p14:creationId xmlns:p14="http://schemas.microsoft.com/office/powerpoint/2010/main" val="41998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57150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756084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</a:rPr>
              <a:t>Отчет </a:t>
            </a:r>
            <a:r>
              <a:rPr lang="ru-RU" sz="5400" b="1" dirty="0">
                <a:solidFill>
                  <a:srgbClr val="002060"/>
                </a:solidFill>
              </a:rPr>
              <a:t>о работе участкового </a:t>
            </a:r>
            <a:r>
              <a:rPr lang="ru-RU" sz="5400" b="1" dirty="0" smtClean="0">
                <a:solidFill>
                  <a:srgbClr val="002060"/>
                </a:solidFill>
              </a:rPr>
              <a:t>уполномоченного </a:t>
            </a:r>
            <a:r>
              <a:rPr lang="ru-RU" sz="5400" b="1" dirty="0">
                <a:solidFill>
                  <a:srgbClr val="002060"/>
                </a:solidFill>
              </a:rPr>
              <a:t>полиции </a:t>
            </a:r>
            <a:r>
              <a:rPr lang="ru-RU" sz="5400" b="1" dirty="0" smtClean="0">
                <a:solidFill>
                  <a:srgbClr val="002060"/>
                </a:solidFill>
              </a:rPr>
              <a:t>за </a:t>
            </a:r>
            <a:r>
              <a:rPr lang="ru-RU" sz="5400" b="1" dirty="0">
                <a:solidFill>
                  <a:srgbClr val="002060"/>
                </a:solidFill>
              </a:rPr>
              <a:t>2019 год и задачи на 2020 год  </a:t>
            </a:r>
            <a:r>
              <a:rPr lang="ru-RU" sz="2800" b="1" dirty="0" smtClean="0">
                <a:solidFill>
                  <a:srgbClr val="002060"/>
                </a:solidFill>
              </a:rPr>
              <a:t>докладчик</a:t>
            </a:r>
            <a:r>
              <a:rPr lang="ru-RU" sz="6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6000" b="1" i="1" u="sng" dirty="0" smtClean="0">
                <a:solidFill>
                  <a:srgbClr val="C00000"/>
                </a:solidFill>
              </a:rPr>
              <a:t>Ионов Евгений Сергеевич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ru-RU" sz="8800" b="1" i="1" dirty="0">
                <a:solidFill>
                  <a:srgbClr val="002060"/>
                </a:solidFill>
              </a:rPr>
              <a:t>« Пожарная безопасность</a:t>
            </a:r>
            <a:r>
              <a:rPr lang="ru-RU" sz="8800" b="1" i="1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sz="6600" b="1" i="1" dirty="0" smtClean="0">
                <a:solidFill>
                  <a:srgbClr val="002060"/>
                </a:solidFill>
              </a:rPr>
              <a:t> </a:t>
            </a:r>
            <a:r>
              <a:rPr lang="ru-RU" sz="4000" b="1" i="1" dirty="0">
                <a:solidFill>
                  <a:srgbClr val="002060"/>
                </a:solidFill>
              </a:rPr>
              <a:t>докладчик</a:t>
            </a:r>
            <a:r>
              <a:rPr lang="ru-RU" sz="6600" b="1" i="1" dirty="0">
                <a:solidFill>
                  <a:srgbClr val="002060"/>
                </a:solidFill>
              </a:rPr>
              <a:t> </a:t>
            </a:r>
            <a:endParaRPr lang="ru-RU" sz="6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6600" b="1" i="1" dirty="0" smtClean="0">
                <a:solidFill>
                  <a:srgbClr val="C00000"/>
                </a:solidFill>
              </a:rPr>
              <a:t>Садыков </a:t>
            </a:r>
            <a:r>
              <a:rPr lang="ru-RU" sz="6600" b="1" i="1" dirty="0" err="1" smtClean="0">
                <a:solidFill>
                  <a:srgbClr val="C00000"/>
                </a:solidFill>
              </a:rPr>
              <a:t>Анас</a:t>
            </a:r>
            <a:r>
              <a:rPr lang="ru-RU" sz="6600" b="1" i="1" dirty="0" smtClean="0">
                <a:solidFill>
                  <a:srgbClr val="C00000"/>
                </a:solidFill>
              </a:rPr>
              <a:t> </a:t>
            </a:r>
            <a:r>
              <a:rPr lang="ru-RU" sz="6600" b="1" i="1" dirty="0" err="1" smtClean="0">
                <a:solidFill>
                  <a:srgbClr val="C00000"/>
                </a:solidFill>
              </a:rPr>
              <a:t>Дамирович</a:t>
            </a:r>
            <a:endParaRPr lang="ru-RU" sz="6600" b="1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7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ctr"/>
            <a:r>
              <a:rPr lang="ru-RU" sz="5400" b="1" i="1" dirty="0">
                <a:solidFill>
                  <a:srgbClr val="002060"/>
                </a:solidFill>
              </a:rPr>
              <a:t>« </a:t>
            </a:r>
            <a:r>
              <a:rPr lang="ru-RU" sz="5400" b="1" i="1" dirty="0" err="1">
                <a:solidFill>
                  <a:srgbClr val="002060"/>
                </a:solidFill>
              </a:rPr>
              <a:t>Эпизоот.ситуация</a:t>
            </a:r>
            <a:r>
              <a:rPr lang="ru-RU" sz="5400" b="1" i="1" dirty="0">
                <a:solidFill>
                  <a:srgbClr val="002060"/>
                </a:solidFill>
              </a:rPr>
              <a:t> по особо опасным болезням РТ и РФ с/х животных» </a:t>
            </a:r>
            <a:r>
              <a:rPr lang="ru-RU" sz="4000" b="1" i="1" dirty="0">
                <a:solidFill>
                  <a:srgbClr val="002060"/>
                </a:solidFill>
              </a:rPr>
              <a:t>докладчик</a:t>
            </a:r>
            <a:r>
              <a:rPr lang="ru-RU" sz="5400" b="1" i="1" dirty="0">
                <a:solidFill>
                  <a:srgbClr val="002060"/>
                </a:solidFill>
              </a:rPr>
              <a:t> </a:t>
            </a:r>
            <a:endParaRPr lang="ru-RU" sz="5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6600" b="1" i="1" dirty="0" smtClean="0">
                <a:solidFill>
                  <a:srgbClr val="C00000"/>
                </a:solidFill>
              </a:rPr>
              <a:t>Зиатдинов Марат </a:t>
            </a:r>
            <a:r>
              <a:rPr lang="ru-RU" sz="6600" b="1" i="1" dirty="0" err="1" smtClean="0">
                <a:solidFill>
                  <a:srgbClr val="C00000"/>
                </a:solidFill>
              </a:rPr>
              <a:t>Фарукович</a:t>
            </a:r>
            <a:endParaRPr lang="ru-RU" sz="6600" b="1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6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253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800" b="1" i="1" dirty="0">
                <a:solidFill>
                  <a:srgbClr val="002060"/>
                </a:solidFill>
              </a:rPr>
              <a:t>« О подготовке к пожароопасному сезону 2020 г. и принятии необходимых мер по обеспечению пожарной безопасности в лесах» </a:t>
            </a:r>
            <a:r>
              <a:rPr lang="ru-RU" sz="3600" b="1" i="1" dirty="0" smtClean="0">
                <a:solidFill>
                  <a:srgbClr val="002060"/>
                </a:solidFill>
              </a:rPr>
              <a:t>докладчик</a:t>
            </a:r>
            <a:endParaRPr lang="ru-RU" sz="4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6000" b="1" i="1" dirty="0" err="1" smtClean="0">
                <a:solidFill>
                  <a:srgbClr val="C00000"/>
                </a:solidFill>
              </a:rPr>
              <a:t>Идиятуллин</a:t>
            </a:r>
            <a:r>
              <a:rPr lang="ru-RU" sz="6000" b="1" i="1" dirty="0" smtClean="0">
                <a:solidFill>
                  <a:srgbClr val="C00000"/>
                </a:solidFill>
              </a:rPr>
              <a:t> </a:t>
            </a:r>
            <a:r>
              <a:rPr lang="ru-RU" sz="6000" b="1" i="1" dirty="0" err="1" smtClean="0">
                <a:solidFill>
                  <a:srgbClr val="C00000"/>
                </a:solidFill>
              </a:rPr>
              <a:t>РамильМарсович</a:t>
            </a:r>
            <a:endParaRPr lang="ru-RU" sz="6000" b="1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8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ru-RU" b="1" i="1" dirty="0" smtClean="0"/>
              <a:t>Расходная часть бюджета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61780"/>
              </p:ext>
            </p:extLst>
          </p:nvPr>
        </p:nvGraphicFramePr>
        <p:xfrm>
          <a:off x="457200" y="1052734"/>
          <a:ext cx="8229600" cy="5290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1024"/>
                <a:gridCol w="2098576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Газоснабжение (СДК и ОПУП)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107,6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ГСМ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237,7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ГСМ  служ.авто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207,7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ГСМ пож.маш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Тех.присоединение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ул.освещ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30,5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Тех.присоединение  водокачка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Адресные таблички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37,4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противопожарного оборудования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32,05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Устройство наружных сетей водоснаб.и водоотв.с благ.терр.СДК в с.Шеланга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1930,99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, отрицательные трансферты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1861,3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Оплата по трудовым договорам </a:t>
                      </a:r>
                      <a:endParaRPr lang="ru-RU" sz="20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753,2</a:t>
                      </a:r>
                      <a:endParaRPr lang="ru-RU" sz="2000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1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b="1" i="1" dirty="0" smtClean="0"/>
              <a:t>Плановый бюджет 2020 года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559711"/>
              </p:ext>
            </p:extLst>
          </p:nvPr>
        </p:nvGraphicFramePr>
        <p:xfrm>
          <a:off x="0" y="1124744"/>
          <a:ext cx="91440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3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ru-RU" b="1" dirty="0" smtClean="0"/>
              <a:t>Плановые доходы на 2020 год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337856"/>
              </p:ext>
            </p:extLst>
          </p:nvPr>
        </p:nvGraphicFramePr>
        <p:xfrm>
          <a:off x="179512" y="1556788"/>
          <a:ext cx="8964488" cy="482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244"/>
                <a:gridCol w="4482244"/>
              </a:tblGrid>
              <a:tr h="695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План(</a:t>
                      </a:r>
                      <a:r>
                        <a:rPr lang="ru-RU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тыс.руб</a:t>
                      </a: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физлиц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328,2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1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</a:t>
                      </a:r>
                      <a:r>
                        <a:rPr lang="ru-RU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физ.лиц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352,8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6013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1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</a:t>
                      </a:r>
                      <a:endParaRPr lang="ru-RU" sz="3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298,78</a:t>
                      </a:r>
                      <a:endParaRPr lang="ru-RU" sz="3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6997,78</a:t>
                      </a:r>
                      <a:endParaRPr lang="ru-RU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92696"/>
          </a:xfrm>
        </p:spPr>
        <p:txBody>
          <a:bodyPr>
            <a:normAutofit/>
          </a:bodyPr>
          <a:lstStyle/>
          <a:p>
            <a:pPr lvl="1" algn="ctr"/>
            <a:r>
              <a:rPr lang="ru-RU" sz="3200" b="1" dirty="0" smtClean="0"/>
              <a:t>Демографическая структура населения 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926419"/>
              </p:ext>
            </p:extLst>
          </p:nvPr>
        </p:nvGraphicFramePr>
        <p:xfrm>
          <a:off x="395536" y="532396"/>
          <a:ext cx="8424935" cy="628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6080"/>
                <a:gridCol w="980179"/>
                <a:gridCol w="898497"/>
                <a:gridCol w="980179"/>
              </a:tblGrid>
              <a:tr h="3018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Показатели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начало года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2018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2019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1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Численность постоянного населения всего, чел.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1503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1509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Детского возраста: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 1 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1-6 лет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7-15 лет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Трудоспособного возраста: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679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679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16-17 лет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18-54 для женщин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18-59 для мужчин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383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392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380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Нетрудоспособного возраста: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637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643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634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Старше 55 лет для женщин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Старше 60 лет для мужчин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Естественный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Родилось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Умерло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Механический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1857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Прибыло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120015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Выбыло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6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Самообложение 2019 г.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904311"/>
              </p:ext>
            </p:extLst>
          </p:nvPr>
        </p:nvGraphicFramePr>
        <p:xfrm>
          <a:off x="1" y="2132856"/>
          <a:ext cx="9144000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791"/>
                <a:gridCol w="3024336"/>
                <a:gridCol w="3419873"/>
              </a:tblGrid>
              <a:tr h="1933621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Средства собранные до 01.04.2019 г.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Поступило из РТ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Общая сумма</a:t>
                      </a:r>
                      <a:endParaRPr lang="ru-RU" sz="3200" dirty="0"/>
                    </a:p>
                  </a:txBody>
                  <a:tcPr/>
                </a:tc>
              </a:tr>
              <a:tr h="1738787"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223400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893600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1</a:t>
                      </a:r>
                      <a:r>
                        <a:rPr lang="ru-RU" sz="5400" b="1" baseline="0" dirty="0" smtClean="0"/>
                        <a:t> 117 000</a:t>
                      </a:r>
                      <a:endParaRPr lang="ru-RU" sz="5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3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Янга Юл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01107"/>
              </p:ext>
            </p:extLst>
          </p:nvPr>
        </p:nvGraphicFramePr>
        <p:xfrm>
          <a:off x="323528" y="1484784"/>
          <a:ext cx="8229600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2672937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</a:tr>
              <a:tr h="1935575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Покупка детской площадки в п. Янга -Юл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i="1" dirty="0" smtClean="0"/>
                        <a:t>99965</a:t>
                      </a:r>
                      <a:endParaRPr lang="ru-RU" sz="4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i="1" dirty="0" smtClean="0"/>
                        <a:t>19925</a:t>
                      </a:r>
                      <a:endParaRPr lang="ru-RU" sz="4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i="1" dirty="0" smtClean="0"/>
                        <a:t>79700</a:t>
                      </a:r>
                      <a:endParaRPr lang="ru-RU" sz="4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Детское игровое оборудование 99965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7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Нариман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19961"/>
              </p:ext>
            </p:extLst>
          </p:nvPr>
        </p:nvGraphicFramePr>
        <p:xfrm>
          <a:off x="179509" y="1412775"/>
          <a:ext cx="8712970" cy="501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094"/>
                <a:gridCol w="1643969"/>
                <a:gridCol w="1643969"/>
                <a:gridCol w="1643969"/>
                <a:gridCol w="1643969"/>
              </a:tblGrid>
              <a:tr h="2535053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</a:tr>
              <a:tr h="2361491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Строительство дороги по ул. Рабочая</a:t>
                      </a:r>
                      <a:r>
                        <a:rPr lang="ru-RU" sz="2400" b="1" i="1" baseline="0" dirty="0" smtClean="0"/>
                        <a:t> </a:t>
                      </a:r>
                      <a:r>
                        <a:rPr lang="ru-RU" sz="2400" b="1" i="1" dirty="0" smtClean="0"/>
                        <a:t>д. Нариман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77 000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15400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61600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Щебенение дороги по ул. Рабочая д. Нариман 77000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6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Нариман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979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800" b="1" i="1" dirty="0" smtClean="0"/>
              <a:t>ПОВЕСТКА ДНЯ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83264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Отчет Главы Шеланговского сельского поселения «О деятельности исполнительного комитета Шеланговского сельского поселения за 2019 год и задачи на 2020 год» (</a:t>
            </a:r>
            <a:r>
              <a:rPr lang="ru-RU" sz="4000" b="1" dirty="0" smtClean="0">
                <a:solidFill>
                  <a:srgbClr val="002060"/>
                </a:solidFill>
              </a:rPr>
              <a:t>докладчик  </a:t>
            </a:r>
            <a:r>
              <a:rPr lang="ru-RU" sz="4000" b="1" i="1" u="sng" dirty="0" smtClean="0">
                <a:solidFill>
                  <a:srgbClr val="002060"/>
                </a:solidFill>
              </a:rPr>
              <a:t>Майоров В. В</a:t>
            </a:r>
            <a:r>
              <a:rPr lang="ru-RU" sz="4000" b="1" dirty="0" smtClean="0">
                <a:solidFill>
                  <a:srgbClr val="002060"/>
                </a:solidFill>
              </a:rPr>
              <a:t>.)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        вопросы и обсуждения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2. </a:t>
            </a:r>
            <a:r>
              <a:rPr lang="ru-RU" b="1" dirty="0">
                <a:solidFill>
                  <a:srgbClr val="002060"/>
                </a:solidFill>
              </a:rPr>
              <a:t>Отчет о работе </a:t>
            </a:r>
            <a:r>
              <a:rPr lang="ru-RU" b="1" dirty="0" smtClean="0">
                <a:solidFill>
                  <a:srgbClr val="002060"/>
                </a:solidFill>
              </a:rPr>
              <a:t>участкового полиции </a:t>
            </a:r>
            <a:r>
              <a:rPr lang="ru-RU" b="1" dirty="0" smtClean="0">
                <a:solidFill>
                  <a:srgbClr val="002060"/>
                </a:solidFill>
              </a:rPr>
              <a:t>за </a:t>
            </a:r>
            <a:r>
              <a:rPr lang="ru-RU" b="1" dirty="0" smtClean="0">
                <a:solidFill>
                  <a:srgbClr val="002060"/>
                </a:solidFill>
              </a:rPr>
              <a:t>2019 год и задачи на 2020 год  (докладчик </a:t>
            </a:r>
            <a:r>
              <a:rPr lang="ru-RU" sz="3600" b="1" i="1" u="sng" dirty="0" smtClean="0">
                <a:solidFill>
                  <a:srgbClr val="002060"/>
                </a:solidFill>
              </a:rPr>
              <a:t>Русаков А.Е</a:t>
            </a:r>
            <a:r>
              <a:rPr lang="ru-RU" sz="3600" b="1" dirty="0" smtClean="0">
                <a:solidFill>
                  <a:srgbClr val="00206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276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/>
              <a:t>Брек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898463"/>
              </p:ext>
            </p:extLst>
          </p:nvPr>
        </p:nvGraphicFramePr>
        <p:xfrm>
          <a:off x="457200" y="1600200"/>
          <a:ext cx="8229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Перечень мероприятий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на реализацию мероприятий тыс. руб.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самообложения граждан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бюджета РТ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Наименование работ и сумма</a:t>
                      </a:r>
                      <a:endParaRPr lang="ru-RU" sz="20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Строительство дороги по ул. Центральная д. </a:t>
                      </a:r>
                      <a:r>
                        <a:rPr lang="ru-RU" sz="2400" b="1" i="1" dirty="0" err="1" smtClean="0"/>
                        <a:t>Брек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i="1" dirty="0" smtClean="0"/>
                        <a:t>46375</a:t>
                      </a:r>
                      <a:endParaRPr lang="ru-RU" sz="4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i="1" dirty="0" smtClean="0"/>
                        <a:t>9275</a:t>
                      </a:r>
                      <a:endParaRPr lang="ru-RU" sz="4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i="1" dirty="0" smtClean="0"/>
                        <a:t>37100</a:t>
                      </a:r>
                      <a:endParaRPr lang="ru-RU" sz="4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Щебенение дороги по ул. Центральная, д. </a:t>
                      </a:r>
                      <a:r>
                        <a:rPr lang="ru-RU" sz="2400" b="1" i="1" dirty="0" err="1" smtClean="0"/>
                        <a:t>Брек</a:t>
                      </a:r>
                      <a:r>
                        <a:rPr lang="ru-RU" sz="2400" b="1" i="1" dirty="0" smtClean="0"/>
                        <a:t> 46375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5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 err="1" smtClean="0"/>
              <a:t>Брек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0" y="1268760"/>
            <a:ext cx="7752862" cy="5454606"/>
          </a:xfrm>
        </p:spPr>
      </p:pic>
    </p:spTree>
    <p:extLst>
      <p:ext uri="{BB962C8B-B14F-4D97-AF65-F5344CB8AC3E}">
        <p14:creationId xmlns:p14="http://schemas.microsoft.com/office/powerpoint/2010/main" val="27966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Кзыл-Байрак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69228"/>
              </p:ext>
            </p:extLst>
          </p:nvPr>
        </p:nvGraphicFramePr>
        <p:xfrm>
          <a:off x="35497" y="1556791"/>
          <a:ext cx="9000999" cy="4509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/>
                <a:gridCol w="1913345"/>
                <a:gridCol w="1645920"/>
                <a:gridCol w="1645920"/>
                <a:gridCol w="1995615"/>
              </a:tblGrid>
              <a:tr h="2291719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</a:tr>
              <a:tr h="2217842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Благоустройство</a:t>
                      </a:r>
                      <a:r>
                        <a:rPr lang="ru-RU" sz="2400" b="1" i="1" baseline="0" dirty="0" smtClean="0"/>
                        <a:t> кладбища п. Кзыл-Байрак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125125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25025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100100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Приобретение материал</a:t>
                      </a:r>
                      <a:r>
                        <a:rPr lang="ru-RU" sz="2400" b="1" i="1" baseline="0" dirty="0" smtClean="0"/>
                        <a:t> 125140.98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1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Кзыл-Байрак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4392488" cy="5856651"/>
          </a:xfrm>
        </p:spPr>
      </p:pic>
    </p:spTree>
    <p:extLst>
      <p:ext uri="{BB962C8B-B14F-4D97-AF65-F5344CB8AC3E}">
        <p14:creationId xmlns:p14="http://schemas.microsoft.com/office/powerpoint/2010/main" val="5050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014089"/>
              </p:ext>
            </p:extLst>
          </p:nvPr>
        </p:nvGraphicFramePr>
        <p:xfrm>
          <a:off x="107503" y="116633"/>
          <a:ext cx="9036496" cy="656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5"/>
                <a:gridCol w="2179412"/>
                <a:gridCol w="1733633"/>
                <a:gridCol w="1733633"/>
                <a:gridCol w="1733633"/>
              </a:tblGrid>
              <a:tr h="1251968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Перечень мероприятий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Средства на реализацию мероприятий тыс. руб.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Средства самообложения граждан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Средства бюджета РТ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Наименование работ и сумма</a:t>
                      </a:r>
                      <a:endParaRPr lang="ru-RU" sz="1800" b="1" i="1" dirty="0"/>
                    </a:p>
                  </a:txBody>
                  <a:tcPr/>
                </a:tc>
              </a:tr>
              <a:tr h="3212527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Благоустройство</a:t>
                      </a:r>
                      <a:r>
                        <a:rPr lang="ru-RU" b="1" i="1" baseline="0" dirty="0" smtClean="0"/>
                        <a:t> кладбища с. Шеланга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238875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47775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191100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b="1" i="1" dirty="0" smtClean="0"/>
                        <a:t>Бункер 8 куб-</a:t>
                      </a:r>
                      <a:r>
                        <a:rPr lang="ru-RU" sz="2400" b="1" i="1" dirty="0" smtClean="0"/>
                        <a:t>40000 </a:t>
                      </a:r>
                      <a:r>
                        <a:rPr lang="ru-RU" b="1" i="1" dirty="0" smtClean="0"/>
                        <a:t>руб.,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b="1" i="1" dirty="0" smtClean="0"/>
                        <a:t>2. Ограждение контейнерной площадки-</a:t>
                      </a:r>
                      <a:r>
                        <a:rPr lang="ru-RU" sz="2400" b="1" i="1" dirty="0" smtClean="0"/>
                        <a:t>59132</a:t>
                      </a:r>
                      <a:r>
                        <a:rPr lang="ru-RU" b="1" i="1" dirty="0" smtClean="0"/>
                        <a:t> руб.</a:t>
                      </a:r>
                    </a:p>
                    <a:p>
                      <a:pPr marL="0" indent="0">
                        <a:buNone/>
                      </a:pPr>
                      <a:r>
                        <a:rPr lang="ru-RU" b="1" i="1" dirty="0" smtClean="0"/>
                        <a:t>3. Благоустройство кладбища -</a:t>
                      </a:r>
                      <a:r>
                        <a:rPr lang="ru-RU" sz="2400" b="1" i="1" dirty="0" smtClean="0"/>
                        <a:t>139743,60</a:t>
                      </a:r>
                      <a:endParaRPr lang="ru-RU" sz="2400" b="1" i="1" dirty="0"/>
                    </a:p>
                  </a:txBody>
                  <a:tcPr/>
                </a:tc>
              </a:tr>
              <a:tr h="1926105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Благоустройство родника и строительство купели с. Шеланга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530000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106000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424000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Благоустройство родника и строительство купели с. Шеланга -</a:t>
                      </a:r>
                      <a:r>
                        <a:rPr lang="ru-RU" sz="2400" b="1" i="1" dirty="0" smtClean="0"/>
                        <a:t>500000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1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Шеланга</a:t>
            </a:r>
            <a:br>
              <a:rPr lang="ru-RU" b="1" i="1" dirty="0" smtClean="0"/>
            </a:br>
            <a:r>
              <a:rPr lang="ru-RU" b="1" i="1" dirty="0" smtClean="0"/>
              <a:t> благоустройство  кладбища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7416824" cy="556261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6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Шеланга</a:t>
            </a:r>
            <a:br>
              <a:rPr lang="ru-RU" b="1" i="1" dirty="0" smtClean="0"/>
            </a:br>
            <a:r>
              <a:rPr lang="ru-RU" b="1" i="1" dirty="0" smtClean="0"/>
              <a:t> благоустройство  кладбища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3068960"/>
            <a:ext cx="4608744" cy="34565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79" y="1556792"/>
            <a:ext cx="4518421" cy="3388816"/>
          </a:xfrm>
        </p:spPr>
      </p:pic>
    </p:spTree>
    <p:extLst>
      <p:ext uri="{BB962C8B-B14F-4D97-AF65-F5344CB8AC3E}">
        <p14:creationId xmlns:p14="http://schemas.microsoft.com/office/powerpoint/2010/main" val="14925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Шеланга</a:t>
            </a:r>
            <a:br>
              <a:rPr lang="ru-RU" b="1" i="1" dirty="0" smtClean="0"/>
            </a:br>
            <a:r>
              <a:rPr lang="ru-RU" b="1" i="1" dirty="0" smtClean="0"/>
              <a:t> благоустройство  кладбища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600200"/>
            <a:ext cx="6761724" cy="5071293"/>
          </a:xfrm>
        </p:spPr>
      </p:pic>
    </p:spTree>
    <p:extLst>
      <p:ext uri="{BB962C8B-B14F-4D97-AF65-F5344CB8AC3E}">
        <p14:creationId xmlns:p14="http://schemas.microsoft.com/office/powerpoint/2010/main" val="14702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1179512"/>
            <a:ext cx="11033213" cy="82714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Было</a:t>
            </a:r>
            <a:endParaRPr lang="ru-RU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Очистка оголовка родника Шеланга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708"/>
            <a:ext cx="4706475" cy="352985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86" y="1277772"/>
            <a:ext cx="3989685" cy="531958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4800" b="1" i="1" dirty="0"/>
              <a:t>ПОВЕСТКА ДНЯ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3. « Пожарная безопасность» ( докладчик Садыков А.Д.)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4. « </a:t>
            </a:r>
            <a:r>
              <a:rPr lang="ru-RU" b="1" i="1" dirty="0" err="1" smtClean="0">
                <a:solidFill>
                  <a:srgbClr val="002060"/>
                </a:solidFill>
              </a:rPr>
              <a:t>Эпизоот.ситуация</a:t>
            </a:r>
            <a:r>
              <a:rPr lang="ru-RU" b="1" i="1" dirty="0" smtClean="0">
                <a:solidFill>
                  <a:srgbClr val="002060"/>
                </a:solidFill>
              </a:rPr>
              <a:t> по особо опасным болезням РТ и РФ с/х животных» докладчик Зиатдинов М.Ф.</a:t>
            </a:r>
            <a:endParaRPr lang="ru-RU" b="1" i="1" dirty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5. « О подготовке к пожароопасному сезону 2020 г. и принятии необходимых мер по обеспечению пожарной безопасности в лесах» (докладчик </a:t>
            </a:r>
            <a:r>
              <a:rPr lang="ru-RU" b="1" i="1" dirty="0" err="1" smtClean="0">
                <a:solidFill>
                  <a:srgbClr val="002060"/>
                </a:solidFill>
              </a:rPr>
              <a:t>Идиятуллин</a:t>
            </a:r>
            <a:r>
              <a:rPr lang="ru-RU" b="1" i="1" dirty="0" smtClean="0">
                <a:solidFill>
                  <a:srgbClr val="002060"/>
                </a:solidFill>
              </a:rPr>
              <a:t> Р.М.)</a:t>
            </a:r>
          </a:p>
          <a:p>
            <a:endParaRPr lang="ru-RU" b="1" i="1" dirty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5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86852"/>
            <a:ext cx="4320480" cy="5760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dirty="0" smtClean="0"/>
              <a:t>Строительство купели</a:t>
            </a:r>
            <a:endParaRPr lang="ru-RU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4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258753" cy="54440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08244"/>
            <a:ext cx="7416823" cy="55638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5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9" y="1291431"/>
            <a:ext cx="9176719" cy="51619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9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" y="1340768"/>
            <a:ext cx="8960995" cy="50405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9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13" y="2674938"/>
            <a:ext cx="6135511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3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" y="1340768"/>
            <a:ext cx="8960995" cy="50405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6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34232" cy="49130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0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764528" cy="525871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3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4840"/>
            <a:ext cx="8136903" cy="61026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1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B050"/>
                </a:solidFill>
              </a:rPr>
              <a:t>Отчет Главы Шеланговского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сельского </a:t>
            </a:r>
            <a:r>
              <a:rPr lang="ru-RU" sz="4800" b="1" i="1" dirty="0">
                <a:solidFill>
                  <a:srgbClr val="00B050"/>
                </a:solidFill>
              </a:rPr>
              <a:t>поселения о деятельности исполнительного комитета Шеланговского сельского поселения за </a:t>
            </a:r>
            <a:r>
              <a:rPr lang="ru-RU" sz="4800" b="1" i="1" dirty="0" smtClean="0">
                <a:solidFill>
                  <a:srgbClr val="00B050"/>
                </a:solidFill>
              </a:rPr>
              <a:t>2019 </a:t>
            </a:r>
            <a:r>
              <a:rPr lang="ru-RU" sz="4800" b="1" i="1" dirty="0">
                <a:solidFill>
                  <a:srgbClr val="00B050"/>
                </a:solidFill>
              </a:rPr>
              <a:t>год и задачи на </a:t>
            </a:r>
            <a:r>
              <a:rPr lang="ru-RU" sz="4800" b="1" i="1" dirty="0" smtClean="0">
                <a:solidFill>
                  <a:srgbClr val="00B050"/>
                </a:solidFill>
              </a:rPr>
              <a:t>2020 </a:t>
            </a:r>
            <a:r>
              <a:rPr lang="ru-RU" sz="4800" b="1" i="1" dirty="0">
                <a:solidFill>
                  <a:srgbClr val="00B050"/>
                </a:solidFill>
              </a:rPr>
              <a:t>год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5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92696"/>
            <a:ext cx="4536504" cy="604867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0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" y="2635448"/>
            <a:ext cx="4418443" cy="331383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07" y="1340768"/>
            <a:ext cx="4519083" cy="33893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i="1" dirty="0"/>
              <a:t>Строительство купели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" y="2635448"/>
            <a:ext cx="4418443" cy="331383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06" y="1052736"/>
            <a:ext cx="4615094" cy="34613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2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0864"/>
            <a:ext cx="7560839" cy="56706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dirty="0"/>
              <a:t>Открытие </a:t>
            </a:r>
            <a:r>
              <a:rPr lang="ru-RU" b="1" i="1" dirty="0" err="1"/>
              <a:t>купели</a:t>
            </a:r>
            <a:r>
              <a:rPr lang="ru-RU" b="1" i="1" dirty="0" err="1" smtClean="0"/>
              <a:t>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64757"/>
            <a:ext cx="7632848" cy="50925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Открытие </a:t>
            </a:r>
            <a:r>
              <a:rPr lang="ru-RU" b="1" i="1" dirty="0"/>
              <a:t>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1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496944" cy="56690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6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1" y="908720"/>
            <a:ext cx="8742141" cy="58326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9" y="980728"/>
            <a:ext cx="8526285" cy="56886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2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9570"/>
            <a:ext cx="8640959" cy="57651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9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1" y="3503094"/>
            <a:ext cx="4528710" cy="302224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61" y="908720"/>
            <a:ext cx="4721958" cy="31495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9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/>
          <a:lstStyle/>
          <a:p>
            <a:r>
              <a:rPr lang="ru-RU" b="1" i="1" dirty="0" smtClean="0"/>
              <a:t>Заседание совета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фото 2019\заседание совета\20190422_155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4713280" cy="314542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38" y="1340768"/>
            <a:ext cx="4473601" cy="29839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6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898496" cy="367387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1124744"/>
            <a:ext cx="3751064" cy="500141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0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" y="3068960"/>
            <a:ext cx="4704523" cy="352839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4043586" cy="539144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0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776863" cy="58326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Открытие купели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27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Сходы граждан</a:t>
            </a:r>
            <a:endParaRPr lang="ru-RU" b="1" i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56" y="3181289"/>
            <a:ext cx="4746771" cy="3560079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566262" cy="342469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Сходы граждан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649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Сходы граждан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657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381886"/>
              </p:ext>
            </p:extLst>
          </p:nvPr>
        </p:nvGraphicFramePr>
        <p:xfrm>
          <a:off x="3" y="188641"/>
          <a:ext cx="9119978" cy="514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854"/>
                <a:gridCol w="1302854"/>
                <a:gridCol w="1302854"/>
                <a:gridCol w="1302854"/>
                <a:gridCol w="1302854"/>
                <a:gridCol w="1302854"/>
                <a:gridCol w="1302854"/>
              </a:tblGrid>
              <a:tr h="1512167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Населённый пункт 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Тема самообложения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Сумма самообложения с 1 гражданина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Кол-во граждан 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сумма</a:t>
                      </a:r>
                      <a:r>
                        <a:rPr lang="ru-RU" i="1" baseline="0" dirty="0" smtClean="0"/>
                        <a:t> сбора с граждан 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Дотация с РТ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Общая сумма сбора</a:t>
                      </a:r>
                      <a:endParaRPr lang="ru-RU" i="1" dirty="0"/>
                    </a:p>
                  </a:txBody>
                  <a:tcPr/>
                </a:tc>
              </a:tr>
              <a:tr h="1210886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err="1" smtClean="0"/>
                        <a:t>Брек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Дорога в населённом</a:t>
                      </a:r>
                      <a:r>
                        <a:rPr lang="ru-RU" b="1" i="1" baseline="0" dirty="0" smtClean="0"/>
                        <a:t> пункте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29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29 000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116 000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145 000</a:t>
                      </a:r>
                      <a:endParaRPr lang="ru-RU" b="1" i="1" dirty="0"/>
                    </a:p>
                  </a:txBody>
                  <a:tcPr/>
                </a:tc>
              </a:tr>
              <a:tr h="1210886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К Байрак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Благоустройство</a:t>
                      </a:r>
                      <a:r>
                        <a:rPr lang="ru-RU" b="1" i="1" baseline="0" dirty="0" smtClean="0"/>
                        <a:t> кладбища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82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82 000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328 000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410 000</a:t>
                      </a:r>
                      <a:endParaRPr lang="ru-RU" b="1" i="1" dirty="0"/>
                    </a:p>
                  </a:txBody>
                  <a:tcPr/>
                </a:tc>
              </a:tr>
              <a:tr h="1210886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Нариман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Дорога по </a:t>
                      </a:r>
                      <a:r>
                        <a:rPr lang="ru-RU" b="1" i="1" dirty="0" err="1" smtClean="0"/>
                        <a:t>ул.Рабочая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64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64 000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256 000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320 000</a:t>
                      </a:r>
                      <a:endParaRPr lang="ru-RU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2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05125"/>
              </p:ext>
            </p:extLst>
          </p:nvPr>
        </p:nvGraphicFramePr>
        <p:xfrm>
          <a:off x="107503" y="188640"/>
          <a:ext cx="8928997" cy="614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571"/>
                <a:gridCol w="1275571"/>
                <a:gridCol w="1275571"/>
                <a:gridCol w="1275571"/>
                <a:gridCol w="1275571"/>
                <a:gridCol w="1275571"/>
                <a:gridCol w="1275571"/>
              </a:tblGrid>
              <a:tr h="1839456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Населённый пункт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Тема самообложения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Сумма самообложения с 1 гражданина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Кол-во граждан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сумма</a:t>
                      </a:r>
                      <a:r>
                        <a:rPr lang="ru-RU" b="1" i="1" baseline="0" dirty="0" smtClean="0"/>
                        <a:t> сбора с граждан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Дотация с РТ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Общая сумма сбора</a:t>
                      </a:r>
                      <a:endParaRPr lang="ru-RU" b="1" i="1" dirty="0"/>
                    </a:p>
                  </a:txBody>
                  <a:tcPr/>
                </a:tc>
              </a:tr>
              <a:tr h="1976968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Я Юл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Благоустройство родника и строительство колодца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79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79 000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316 000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395 000</a:t>
                      </a:r>
                      <a:endParaRPr lang="ru-RU" b="1" i="1" dirty="0"/>
                    </a:p>
                  </a:txBody>
                  <a:tcPr/>
                </a:tc>
              </a:tr>
              <a:tr h="2328036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Шеланга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Благоустройство кладбища и строительство часовни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200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904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180 800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723 200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904 000</a:t>
                      </a:r>
                      <a:endParaRPr lang="ru-RU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5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Очистка дорог 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532"/>
            <a:ext cx="4992554" cy="374441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3888432" cy="518457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0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Приём граждан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" y="2924944"/>
            <a:ext cx="4896776" cy="36725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8474" y="2040735"/>
            <a:ext cx="5309729" cy="3982297"/>
          </a:xfrm>
        </p:spPr>
      </p:pic>
    </p:spTree>
    <p:extLst>
      <p:ext uri="{BB962C8B-B14F-4D97-AF65-F5344CB8AC3E}">
        <p14:creationId xmlns:p14="http://schemas.microsoft.com/office/powerpoint/2010/main" val="3040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dirty="0" smtClean="0"/>
              <a:t>Обкос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92"/>
            <a:ext cx="4608512" cy="345638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4327062" cy="32452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9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/>
              <a:t>Грейдерование</a:t>
            </a:r>
            <a:r>
              <a:rPr lang="ru-RU" b="1" i="1" dirty="0" smtClean="0"/>
              <a:t> дорог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409081" cy="606059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64" y="2348880"/>
            <a:ext cx="5547871" cy="312067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2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Остановочный павильон с.Шеланга</a:t>
            </a:r>
            <a:endParaRPr lang="ru-RU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24736" cy="496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7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dirty="0"/>
              <a:t>Благоустройство территории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888432" cy="51845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34" y="2060848"/>
            <a:ext cx="5184576" cy="38884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4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52736"/>
          </a:xfrm>
        </p:spPr>
        <p:txBody>
          <a:bodyPr/>
          <a:lstStyle/>
          <a:p>
            <a:r>
              <a:rPr lang="ru-RU" b="1" i="1" dirty="0"/>
              <a:t>Благоустройство территории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4544" y="1844824"/>
            <a:ext cx="5184576" cy="388843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8501" y="1642219"/>
            <a:ext cx="5291929" cy="396894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0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dirty="0"/>
              <a:t>Благоустройство территории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991" y="1754121"/>
            <a:ext cx="5611082" cy="42083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5280587" cy="396044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7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Посадка саженцев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2" y="1628800"/>
            <a:ext cx="3512854" cy="468052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4992555" cy="3744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04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 smtClean="0"/>
              <a:t>Обкос моста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563501" cy="474800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92896"/>
            <a:ext cx="4906092" cy="367578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7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Уборка КГМ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563491" cy="475132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492277" cy="465636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2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980728"/>
          </a:xfrm>
        </p:spPr>
        <p:txBody>
          <a:bodyPr/>
          <a:lstStyle/>
          <a:p>
            <a:r>
              <a:rPr lang="ru-RU" b="1" i="1" dirty="0"/>
              <a:t>Уборка КГМ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0708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935443"/>
              </p:ext>
            </p:extLst>
          </p:nvPr>
        </p:nvGraphicFramePr>
        <p:xfrm>
          <a:off x="395536" y="260647"/>
          <a:ext cx="8229600" cy="6094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2901008"/>
              </a:tblGrid>
              <a:tr h="510946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Тематика обращений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Количество</a:t>
                      </a:r>
                      <a:endParaRPr lang="ru-RU" sz="4000" b="1" i="1" dirty="0"/>
                    </a:p>
                  </a:txBody>
                  <a:tcPr/>
                </a:tc>
              </a:tr>
              <a:tr h="665178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Электроснабжение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32</a:t>
                      </a:r>
                      <a:endParaRPr lang="ru-RU" sz="2800" b="1" i="1" dirty="0"/>
                    </a:p>
                  </a:txBody>
                  <a:tcPr/>
                </a:tc>
              </a:tr>
              <a:tr h="665178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Водоснабжение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5</a:t>
                      </a:r>
                      <a:endParaRPr lang="ru-RU" sz="2800" b="1" i="1" dirty="0"/>
                    </a:p>
                  </a:txBody>
                  <a:tcPr/>
                </a:tc>
              </a:tr>
              <a:tr h="665178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Социальная сфера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2</a:t>
                      </a:r>
                      <a:endParaRPr lang="ru-RU" sz="2800" b="1" i="1" dirty="0"/>
                    </a:p>
                  </a:txBody>
                  <a:tcPr/>
                </a:tc>
              </a:tr>
              <a:tr h="1148117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Дорожное хоз-во и ремонт</a:t>
                      </a:r>
                      <a:r>
                        <a:rPr lang="ru-RU" sz="2400" b="1" i="1" baseline="0" dirty="0" smtClean="0"/>
                        <a:t> пешеходных мостов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3</a:t>
                      </a:r>
                      <a:endParaRPr lang="ru-RU" sz="2800" b="1" i="1" dirty="0"/>
                    </a:p>
                  </a:txBody>
                  <a:tcPr/>
                </a:tc>
              </a:tr>
              <a:tr h="665178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Газификация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2</a:t>
                      </a:r>
                      <a:endParaRPr lang="ru-RU" sz="2800" b="1" i="1" dirty="0"/>
                    </a:p>
                  </a:txBody>
                  <a:tcPr/>
                </a:tc>
              </a:tr>
              <a:tr h="919703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Нарушение правил благоустройства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20</a:t>
                      </a:r>
                      <a:endParaRPr lang="ru-RU" sz="2800" b="1" i="1" dirty="0"/>
                    </a:p>
                  </a:txBody>
                  <a:tcPr/>
                </a:tc>
              </a:tr>
              <a:tr h="665178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Земельные вопросы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6</a:t>
                      </a:r>
                      <a:endParaRPr lang="ru-RU" sz="28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Побелка столбов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757023" cy="500936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39661"/>
            <a:ext cx="3528392" cy="470452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5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 smtClean="0"/>
              <a:t>Благоустройство территории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991049" cy="532139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104456" cy="54726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5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Ликвидация ветхого строения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706475" cy="352985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423072" cy="331730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1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Установка уличных указателей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5221337" cy="29319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87" y="1196752"/>
            <a:ext cx="3634184" cy="4845579"/>
          </a:xfrm>
        </p:spPr>
      </p:pic>
    </p:spTree>
    <p:extLst>
      <p:ext uri="{BB962C8B-B14F-4D97-AF65-F5344CB8AC3E}">
        <p14:creationId xmlns:p14="http://schemas.microsoft.com/office/powerpoint/2010/main" val="31841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МУП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126314"/>
              </p:ext>
            </p:extLst>
          </p:nvPr>
        </p:nvGraphicFramePr>
        <p:xfrm>
          <a:off x="457200" y="16002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Количество абонентов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Индивидуальные приборы учёта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Оплата по нормативу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586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116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b="1" smtClean="0"/>
                        <a:t>470</a:t>
                      </a:r>
                      <a:endParaRPr lang="ru-RU" sz="9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5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Устранение утечки воды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564904"/>
            <a:ext cx="5376829" cy="40326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79" y="1484784"/>
            <a:ext cx="4518421" cy="3388816"/>
          </a:xfrm>
        </p:spPr>
      </p:pic>
    </p:spTree>
    <p:extLst>
      <p:ext uri="{BB962C8B-B14F-4D97-AF65-F5344CB8AC3E}">
        <p14:creationId xmlns:p14="http://schemas.microsoft.com/office/powerpoint/2010/main" val="25068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Устранение утечки воды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24900"/>
            <a:ext cx="6984775" cy="5238581"/>
          </a:xfrm>
        </p:spPr>
      </p:pic>
    </p:spTree>
    <p:extLst>
      <p:ext uri="{BB962C8B-B14F-4D97-AF65-F5344CB8AC3E}">
        <p14:creationId xmlns:p14="http://schemas.microsoft.com/office/powerpoint/2010/main" val="19059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832129"/>
              </p:ext>
            </p:extLst>
          </p:nvPr>
        </p:nvGraphicFramePr>
        <p:xfrm>
          <a:off x="0" y="260648"/>
          <a:ext cx="9324528" cy="545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132"/>
                <a:gridCol w="2331132"/>
                <a:gridCol w="2331132"/>
                <a:gridCol w="2331132"/>
              </a:tblGrid>
              <a:tr h="1584176">
                <a:tc>
                  <a:txBody>
                    <a:bodyPr/>
                    <a:lstStyle/>
                    <a:p>
                      <a:pPr algn="ctr"/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Начислено 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Оплачено( 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%</a:t>
                      </a:r>
                      <a:endParaRPr lang="ru-RU" sz="3600" b="1" i="1" dirty="0"/>
                    </a:p>
                  </a:txBody>
                  <a:tcPr/>
                </a:tc>
              </a:tr>
              <a:tr h="1523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Население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971 516,2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877 704,13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90,3</a:t>
                      </a:r>
                      <a:endParaRPr lang="ru-RU" sz="3600" b="1" i="1" dirty="0"/>
                    </a:p>
                  </a:txBody>
                  <a:tcPr/>
                </a:tc>
              </a:tr>
              <a:tr h="820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err="1" smtClean="0"/>
                        <a:t>Юр.лица</a:t>
                      </a:r>
                      <a:endParaRPr lang="ru-RU" sz="3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21 600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21</a:t>
                      </a:r>
                      <a:r>
                        <a:rPr lang="ru-RU" sz="3600" b="1" i="1" baseline="0" dirty="0" smtClean="0"/>
                        <a:t> 600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100</a:t>
                      </a:r>
                      <a:endParaRPr lang="ru-RU" sz="3600" b="1" i="1" dirty="0"/>
                    </a:p>
                  </a:txBody>
                  <a:tcPr/>
                </a:tc>
              </a:tr>
              <a:tr h="1523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993 116,2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899 304,13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90,6</a:t>
                      </a:r>
                      <a:endParaRPr lang="ru-RU" sz="36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9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593625"/>
              </p:ext>
            </p:extLst>
          </p:nvPr>
        </p:nvGraphicFramePr>
        <p:xfrm>
          <a:off x="107504" y="980728"/>
          <a:ext cx="9036496" cy="295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2987824"/>
              </a:tblGrid>
              <a:tr h="2952328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 smtClean="0"/>
                        <a:t>Долг с</a:t>
                      </a:r>
                      <a:r>
                        <a:rPr lang="ru-RU" sz="6000" baseline="0" dirty="0" smtClean="0"/>
                        <a:t> населения ( рублей)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FF0000"/>
                          </a:solidFill>
                        </a:rPr>
                        <a:t>218 757 </a:t>
                      </a:r>
                      <a:endParaRPr lang="ru-RU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2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794841"/>
              </p:ext>
            </p:extLst>
          </p:nvPr>
        </p:nvGraphicFramePr>
        <p:xfrm>
          <a:off x="107504" y="116632"/>
          <a:ext cx="9036496" cy="674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/>
                <a:gridCol w="3779912"/>
              </a:tblGrid>
              <a:tr h="6741368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 smtClean="0"/>
                        <a:t>Долг МУП «Шеланга» перед Исполкомом</a:t>
                      </a:r>
                      <a:r>
                        <a:rPr lang="ru-RU" sz="6000" baseline="0" dirty="0" smtClean="0"/>
                        <a:t> за электроэнергию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FF0000"/>
                          </a:solidFill>
                        </a:rPr>
                        <a:t>1 105 407 рублей</a:t>
                      </a:r>
                      <a:endParaRPr lang="ru-RU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6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Приём МФЦ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4800765" cy="36005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744416" cy="4992555"/>
          </a:xfrm>
        </p:spPr>
      </p:pic>
    </p:spTree>
    <p:extLst>
      <p:ext uri="{BB962C8B-B14F-4D97-AF65-F5344CB8AC3E}">
        <p14:creationId xmlns:p14="http://schemas.microsoft.com/office/powerpoint/2010/main" val="29371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Таблица понесенных расходов МУП «Шеланга» за 2019год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55100"/>
              </p:ext>
            </p:extLst>
          </p:nvPr>
        </p:nvGraphicFramePr>
        <p:xfrm>
          <a:off x="457200" y="1268757"/>
          <a:ext cx="8229600" cy="496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Расходы МУП за 2019г.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Факт (руб) за 2019г.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Заработная </a:t>
                      </a:r>
                      <a:r>
                        <a:rPr lang="ru-RU" sz="20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плата+налоги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431 568.63 руб.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электроэнергия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50 000.00 руб.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Налоги УСН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10 104.00 руб.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Устранение аварий 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178 362.00 руб.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запасных частей к оборудованию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119 799.57 руб. 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Прочие расходы (пени, штрафы)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1 650.01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Комиссия за услуги банка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6 688.15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9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Услуги ЕРЦ «Энергосбыт» в т.ч.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Агентское вознаграждение 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48 003.94 руб.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846 176.30 руб.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4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Программа «Чистая вода»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96753"/>
            <a:ext cx="3744416" cy="648072"/>
          </a:xfrm>
        </p:spPr>
        <p:txBody>
          <a:bodyPr/>
          <a:lstStyle/>
          <a:p>
            <a:pPr algn="ctr"/>
            <a:r>
              <a:rPr lang="ru-RU" i="1" dirty="0"/>
              <a:t>Бурение скважины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600400" cy="479716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55" y="1052736"/>
            <a:ext cx="5189912" cy="38884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b="1" i="1" dirty="0"/>
              <a:t>Программа «Чистая вода»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" y="2996952"/>
            <a:ext cx="4802384" cy="36017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906092" cy="367578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836712"/>
          </a:xfrm>
        </p:spPr>
        <p:txBody>
          <a:bodyPr/>
          <a:lstStyle/>
          <a:p>
            <a:r>
              <a:rPr lang="ru-RU" b="1" i="1" dirty="0"/>
              <a:t>Программа «Чистая вода»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610464" cy="345784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85" y="1052736"/>
            <a:ext cx="4807115" cy="360533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4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ru-RU" b="1" i="1" dirty="0"/>
              <a:t>Программа «Чистая вода»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3563501" cy="474800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44" y="1916832"/>
            <a:ext cx="4800534" cy="3600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2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632848" cy="57246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/>
              <a:t>Программа «Чистая вода»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5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47948"/>
            <a:ext cx="7488831" cy="56166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b="1" i="1" dirty="0"/>
              <a:t>Программа «Чистая вода»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1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Датчик задымлённости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9" y="3068960"/>
            <a:ext cx="4809485" cy="35958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622568" cy="3456091"/>
          </a:xfrm>
        </p:spPr>
      </p:pic>
    </p:spTree>
    <p:extLst>
      <p:ext uri="{BB962C8B-B14F-4D97-AF65-F5344CB8AC3E}">
        <p14:creationId xmlns:p14="http://schemas.microsoft.com/office/powerpoint/2010/main" val="12960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ДПД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744416" cy="498905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16932"/>
            <a:ext cx="5084382" cy="38132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6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ДПД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140968"/>
            <a:ext cx="4802384" cy="36017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37" y="1340768"/>
            <a:ext cx="4617763" cy="34597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Бюджет Шеланговского СП с учётом </a:t>
            </a:r>
            <a:r>
              <a:rPr lang="ru-RU" b="1" i="1" dirty="0" err="1" smtClean="0"/>
              <a:t>изминений</a:t>
            </a:r>
            <a:r>
              <a:rPr lang="ru-RU" b="1" i="1" dirty="0" smtClean="0"/>
              <a:t> и дополнений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625453"/>
              </p:ext>
            </p:extLst>
          </p:nvPr>
        </p:nvGraphicFramePr>
        <p:xfrm>
          <a:off x="457200" y="1600200"/>
          <a:ext cx="8229600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454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Сельское хозяйство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584151"/>
              </p:ext>
            </p:extLst>
          </p:nvPr>
        </p:nvGraphicFramePr>
        <p:xfrm>
          <a:off x="457200" y="1844824"/>
          <a:ext cx="8075240" cy="3744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7620"/>
                <a:gridCol w="4037620"/>
              </a:tblGrid>
              <a:tr h="1248139">
                <a:tc>
                  <a:txBody>
                    <a:bodyPr/>
                    <a:lstStyle/>
                    <a:p>
                      <a:r>
                        <a:rPr lang="ru-RU" sz="6600" b="1" i="1" dirty="0" smtClean="0"/>
                        <a:t>Всего КРС</a:t>
                      </a:r>
                      <a:endParaRPr lang="ru-RU" sz="6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i="1" dirty="0" smtClean="0"/>
                        <a:t>107</a:t>
                      </a:r>
                      <a:endParaRPr lang="ru-RU" sz="6600" b="1" i="1" dirty="0"/>
                    </a:p>
                  </a:txBody>
                  <a:tcPr/>
                </a:tc>
              </a:tr>
              <a:tr h="1248139">
                <a:tc>
                  <a:txBody>
                    <a:bodyPr/>
                    <a:lstStyle/>
                    <a:p>
                      <a:r>
                        <a:rPr lang="ru-RU" sz="6600" b="1" i="1" dirty="0" smtClean="0"/>
                        <a:t>Коровы</a:t>
                      </a:r>
                      <a:endParaRPr lang="ru-RU" sz="6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i="1" dirty="0" smtClean="0"/>
                        <a:t>53</a:t>
                      </a:r>
                      <a:endParaRPr lang="ru-RU" sz="6600" b="1" i="1" dirty="0"/>
                    </a:p>
                  </a:txBody>
                  <a:tcPr/>
                </a:tc>
              </a:tr>
              <a:tr h="1248139">
                <a:tc>
                  <a:txBody>
                    <a:bodyPr/>
                    <a:lstStyle/>
                    <a:p>
                      <a:r>
                        <a:rPr lang="ru-RU" sz="6600" b="1" i="1" dirty="0" smtClean="0"/>
                        <a:t>Козы</a:t>
                      </a:r>
                      <a:endParaRPr lang="ru-RU" sz="6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i="1" dirty="0" smtClean="0"/>
                        <a:t>68</a:t>
                      </a:r>
                      <a:endParaRPr lang="ru-RU" sz="66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0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Выделено субсидий в 2019 </a:t>
            </a:r>
            <a:r>
              <a:rPr lang="ru-RU" sz="6000" b="1" dirty="0" smtClean="0"/>
              <a:t>году</a:t>
            </a:r>
          </a:p>
          <a:p>
            <a:pPr algn="ctr"/>
            <a:r>
              <a:rPr lang="ru-RU" sz="9600" b="1" dirty="0" smtClean="0">
                <a:solidFill>
                  <a:srgbClr val="C00000"/>
                </a:solidFill>
              </a:rPr>
              <a:t>146 700 </a:t>
            </a:r>
          </a:p>
          <a:p>
            <a:pPr algn="ctr"/>
            <a:r>
              <a:rPr lang="ru-RU" sz="6000" b="1" dirty="0" smtClean="0"/>
              <a:t>рублей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467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428" cy="659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9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981"/>
            <a:ext cx="8592739" cy="64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8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Бродячий скот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0079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/>
              <a:t>Науруз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3573016"/>
            <a:ext cx="4793154" cy="319044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24" y="908720"/>
            <a:ext cx="5351816" cy="30103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2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dirty="0" smtClean="0"/>
              <a:t>Лыжня России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3562896"/>
            <a:ext cx="5857965" cy="32951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31" y="692696"/>
            <a:ext cx="4788024" cy="359101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Состояние клуба в </a:t>
            </a:r>
            <a:r>
              <a:rPr lang="ru-RU" dirty="0" err="1"/>
              <a:t>п.Янга</a:t>
            </a:r>
            <a:r>
              <a:rPr lang="ru-RU" dirty="0"/>
              <a:t>-Юл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416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Состояние клуба в </a:t>
            </a:r>
            <a:r>
              <a:rPr lang="ru-RU" dirty="0" err="1" smtClean="0"/>
              <a:t>п.Янга</a:t>
            </a:r>
            <a:r>
              <a:rPr lang="ru-RU" dirty="0" smtClean="0"/>
              <a:t>-Юл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766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 smtClean="0"/>
              <a:t>9 МАЯ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" y="2636912"/>
            <a:ext cx="4613129" cy="345629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5002201" cy="374779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1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1292</Words>
  <Application>Microsoft Office PowerPoint</Application>
  <PresentationFormat>Экран (4:3)</PresentationFormat>
  <Paragraphs>487</Paragraphs>
  <Slides>114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Тема Office</vt:lpstr>
      <vt:lpstr>Презентация PowerPoint</vt:lpstr>
      <vt:lpstr>ПОВЕСТКА ДНЯ</vt:lpstr>
      <vt:lpstr>ПОВЕСТКА ДНЯ</vt:lpstr>
      <vt:lpstr>Отчет Главы Шеланговского</vt:lpstr>
      <vt:lpstr>Заседание совета</vt:lpstr>
      <vt:lpstr>Приём граждан</vt:lpstr>
      <vt:lpstr>Презентация PowerPoint</vt:lpstr>
      <vt:lpstr>Приём МФЦ</vt:lpstr>
      <vt:lpstr>Бюджет Шеланговского СП с учётом изминений и дополнений</vt:lpstr>
      <vt:lpstr>Поступление налогов 2019 год</vt:lpstr>
      <vt:lpstr>Расходная часть бюджета</vt:lpstr>
      <vt:lpstr>Расходная часть бюджета</vt:lpstr>
      <vt:lpstr>Плановый бюджет 2020 года</vt:lpstr>
      <vt:lpstr>Плановые доходы на 2020 год</vt:lpstr>
      <vt:lpstr>Демографическая структура населения </vt:lpstr>
      <vt:lpstr>Самообложение 2019 г.</vt:lpstr>
      <vt:lpstr>Янга Юл</vt:lpstr>
      <vt:lpstr>Нариман</vt:lpstr>
      <vt:lpstr>Нариман</vt:lpstr>
      <vt:lpstr>Брек</vt:lpstr>
      <vt:lpstr>Брек</vt:lpstr>
      <vt:lpstr>Кзыл-Байрак</vt:lpstr>
      <vt:lpstr>Кзыл-Байрак</vt:lpstr>
      <vt:lpstr>Презентация PowerPoint</vt:lpstr>
      <vt:lpstr>Шеланга  благоустройство  кладбища</vt:lpstr>
      <vt:lpstr>Шеланга  благоустройство  кладбища</vt:lpstr>
      <vt:lpstr>Шеланга  благоустройство  кладбища</vt:lpstr>
      <vt:lpstr>Было</vt:lpstr>
      <vt:lpstr>Очистка оголовка родника Шеланга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Строительство купели</vt:lpstr>
      <vt:lpstr>Открытие купелии</vt:lpstr>
      <vt:lpstr>Открытие купели</vt:lpstr>
      <vt:lpstr>Открытие купели</vt:lpstr>
      <vt:lpstr>Открытие купели</vt:lpstr>
      <vt:lpstr>Открытие купели</vt:lpstr>
      <vt:lpstr>Открытие купели</vt:lpstr>
      <vt:lpstr>Открытие купели</vt:lpstr>
      <vt:lpstr>Открытие купели</vt:lpstr>
      <vt:lpstr>Открытие купели</vt:lpstr>
      <vt:lpstr>Открытие купели</vt:lpstr>
      <vt:lpstr>Открытие купели</vt:lpstr>
      <vt:lpstr>Сходы граждан</vt:lpstr>
      <vt:lpstr>Сходы граждан</vt:lpstr>
      <vt:lpstr>Сходы граждан</vt:lpstr>
      <vt:lpstr>Презентация PowerPoint</vt:lpstr>
      <vt:lpstr>Презентация PowerPoint</vt:lpstr>
      <vt:lpstr>Очистка дорог </vt:lpstr>
      <vt:lpstr>Обкос</vt:lpstr>
      <vt:lpstr>Грейдерование дорог</vt:lpstr>
      <vt:lpstr>Остановочный павильон с.Шеланга</vt:lpstr>
      <vt:lpstr>Благоустройство территории</vt:lpstr>
      <vt:lpstr>Благоустройство территории</vt:lpstr>
      <vt:lpstr>Благоустройство территории</vt:lpstr>
      <vt:lpstr>Посадка саженцев</vt:lpstr>
      <vt:lpstr>Обкос моста</vt:lpstr>
      <vt:lpstr>Уборка КГМ</vt:lpstr>
      <vt:lpstr>Уборка КГМ</vt:lpstr>
      <vt:lpstr>Побелка столбов</vt:lpstr>
      <vt:lpstr>Благоустройство территории</vt:lpstr>
      <vt:lpstr>Ликвидация ветхого строения</vt:lpstr>
      <vt:lpstr>Установка уличных указателей</vt:lpstr>
      <vt:lpstr>Работа МУП</vt:lpstr>
      <vt:lpstr>Устранение утечки воды</vt:lpstr>
      <vt:lpstr>Устранение утечки воды</vt:lpstr>
      <vt:lpstr>Презентация PowerPoint</vt:lpstr>
      <vt:lpstr>Презентация PowerPoint</vt:lpstr>
      <vt:lpstr>Презентация PowerPoint</vt:lpstr>
      <vt:lpstr>Таблица понесенных расходов МУП «Шеланга» за 2019год </vt:lpstr>
      <vt:lpstr>Программа «Чистая вода»</vt:lpstr>
      <vt:lpstr>Программа «Чистая вода»</vt:lpstr>
      <vt:lpstr>Программа «Чистая вода»</vt:lpstr>
      <vt:lpstr>Программа «Чистая вода»</vt:lpstr>
      <vt:lpstr>Программа «Чистая вода»</vt:lpstr>
      <vt:lpstr>Программа «Чистая вода»</vt:lpstr>
      <vt:lpstr>Датчик задымлённости</vt:lpstr>
      <vt:lpstr>Работа ДПД</vt:lpstr>
      <vt:lpstr>Работа ДПД</vt:lpstr>
      <vt:lpstr>Сельское хозяйство</vt:lpstr>
      <vt:lpstr>Презентация PowerPoint</vt:lpstr>
      <vt:lpstr>Презентация PowerPoint</vt:lpstr>
      <vt:lpstr>Презентация PowerPoint</vt:lpstr>
      <vt:lpstr>Бродячий скот</vt:lpstr>
      <vt:lpstr>Науруз</vt:lpstr>
      <vt:lpstr>Лыжня России</vt:lpstr>
      <vt:lpstr>Состояние клуба в п.Янга-Юл</vt:lpstr>
      <vt:lpstr>Состояние клуба в п.Янга-Юл</vt:lpstr>
      <vt:lpstr>9 МАЯ</vt:lpstr>
      <vt:lpstr>9 МАЯ</vt:lpstr>
      <vt:lpstr>9 МАЯ</vt:lpstr>
      <vt:lpstr>9 МАЯ</vt:lpstr>
      <vt:lpstr>Памятник ВОВ в д.БРЕК</vt:lpstr>
      <vt:lpstr>Наши юбиляры</vt:lpstr>
      <vt:lpstr>Наши юбиляры</vt:lpstr>
      <vt:lpstr>Наши юбиляры</vt:lpstr>
      <vt:lpstr>Презентация PowerPoint</vt:lpstr>
      <vt:lpstr>Презентация PowerPoint</vt:lpstr>
      <vt:lpstr>Презентация PowerPoint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Shelanga</dc:creator>
  <cp:lastModifiedBy>Shelanga</cp:lastModifiedBy>
  <cp:revision>62</cp:revision>
  <dcterms:created xsi:type="dcterms:W3CDTF">2020-02-02T09:21:22Z</dcterms:created>
  <dcterms:modified xsi:type="dcterms:W3CDTF">2020-02-06T05:52:32Z</dcterms:modified>
</cp:coreProperties>
</file>