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259" r:id="rId3"/>
    <p:sldId id="261" r:id="rId4"/>
    <p:sldId id="260" r:id="rId5"/>
    <p:sldId id="262" r:id="rId6"/>
    <p:sldId id="292" r:id="rId7"/>
    <p:sldId id="263" r:id="rId8"/>
    <p:sldId id="265" r:id="rId9"/>
    <p:sldId id="264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7" r:id="rId24"/>
    <p:sldId id="290" r:id="rId25"/>
    <p:sldId id="288" r:id="rId26"/>
    <p:sldId id="285" r:id="rId27"/>
    <p:sldId id="289" r:id="rId28"/>
    <p:sldId id="294" r:id="rId29"/>
    <p:sldId id="279" r:id="rId30"/>
    <p:sldId id="293" r:id="rId31"/>
    <p:sldId id="280" r:id="rId32"/>
    <p:sldId id="281" r:id="rId33"/>
    <p:sldId id="282" r:id="rId34"/>
  </p:sldIdLst>
  <p:sldSz cx="9144000" cy="5143500" type="screen16x9"/>
  <p:notesSz cx="7099300" cy="10234613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CA4"/>
    <a:srgbClr val="0000FF"/>
    <a:srgbClr val="1E1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980" y="-8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public\&#1076;&#1086;&#1082;&#1083;&#1072;&#1076;%202020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explosion val="11"/>
          </c:dPt>
          <c:dPt>
            <c:idx val="1"/>
            <c:bubble3D val="0"/>
            <c:explosion val="12"/>
          </c:dPt>
          <c:dPt>
            <c:idx val="2"/>
            <c:bubble3D val="0"/>
            <c:explosion val="12"/>
          </c:dPt>
          <c:dLbls>
            <c:dLbl>
              <c:idx val="0"/>
              <c:layout>
                <c:manualLayout>
                  <c:x val="3.5895653171153133E-2"/>
                  <c:y val="-2.96691595539464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449379280438381E-2"/>
                  <c:y val="-7.47790302144829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676712923370272E-2"/>
                  <c:y val="-2.26160386941133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  </c:v>
                </c:pt>
                <c:pt idx="1">
                  <c:v>Неналоговые доходы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</c:v>
                </c:pt>
                <c:pt idx="1">
                  <c:v>10</c:v>
                </c:pt>
                <c:pt idx="2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654731730927399"/>
          <c:y val="0.28976963869093908"/>
          <c:w val="0.30524945979301182"/>
          <c:h val="0.6031289182154363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 b="1">
          <a:solidFill>
            <a:srgbClr val="170CA4"/>
          </a:solidFill>
          <a:latin typeface="Verdana" pitchFamily="34" charset="0"/>
          <a:ea typeface="Verdana" pitchFamily="34" charset="0"/>
          <a:cs typeface="Verdana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30489381250409E-2"/>
          <c:y val="0.2243188256860349"/>
          <c:w val="0.70292233843505925"/>
          <c:h val="0.676143970114431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(тыс. руб.)</c:v>
                </c:pt>
              </c:strCache>
            </c:strRef>
          </c:tx>
          <c:spPr>
            <a:ln w="28575">
              <a:noFill/>
            </a:ln>
          </c:spPr>
          <c:explosion val="17"/>
          <c:dPt>
            <c:idx val="6"/>
            <c:bubble3D val="0"/>
          </c:dPt>
          <c:dLbls>
            <c:dLbl>
              <c:idx val="0"/>
              <c:layout>
                <c:manualLayout>
                  <c:x val="4.302740612595073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err="1" smtClean="0">
                        <a:solidFill>
                          <a:srgbClr val="170CA4"/>
                        </a:solidFill>
                      </a:rPr>
                      <a:t>Общегосударст</a:t>
                    </a:r>
                    <a:r>
                      <a:rPr lang="ru-RU" b="1" dirty="0" smtClean="0">
                        <a:solidFill>
                          <a:srgbClr val="170CA4"/>
                        </a:solidFill>
                      </a:rPr>
                      <a:t>-венные </a:t>
                    </a:r>
                    <a:r>
                      <a:rPr lang="ru-RU" b="1" dirty="0">
                        <a:solidFill>
                          <a:srgbClr val="170CA4"/>
                        </a:solidFill>
                      </a:rPr>
                      <a:t>вопросы</a:t>
                    </a:r>
                    <a:endParaRPr lang="ru-RU" dirty="0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599979191024628E-2"/>
                  <c:y val="7.027448339073436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4623560345146965E-3"/>
                  <c:y val="-0.12279746694811687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94861064819958E-2"/>
                  <c:y val="-0.16757547772469725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365380454803267E-3"/>
                  <c:y val="-0.11324019553382958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0407788490354482E-2"/>
                  <c:y val="-3.275429714158745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rgbClr val="170CA4"/>
                    </a:solidFill>
                  </a:defRPr>
                </a:pPr>
                <a:endParaRPr lang="ru-RU"/>
              </a:p>
            </c:txPr>
            <c:dLblPos val="outEnd"/>
            <c:showLegendKey val="1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129850.4</c:v>
                </c:pt>
                <c:pt idx="1">
                  <c:v>56056.1</c:v>
                </c:pt>
                <c:pt idx="2">
                  <c:v>41769.300000000003</c:v>
                </c:pt>
                <c:pt idx="3">
                  <c:v>369597.3</c:v>
                </c:pt>
                <c:pt idx="4">
                  <c:v>71223.5</c:v>
                </c:pt>
                <c:pt idx="5">
                  <c:v>22367.200000000001</c:v>
                </c:pt>
                <c:pt idx="6">
                  <c:v>33660.400000000001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78413842118292"/>
          <c:y val="6.2211862952582506E-2"/>
          <c:w val="0.68955784813821364"/>
          <c:h val="0.63952344915280335"/>
        </c:manualLayout>
      </c:layout>
      <c:lineChart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АО «КВ Агро»</c:v>
                </c:pt>
              </c:strCache>
            </c:strRef>
          </c:tx>
          <c:marker>
            <c:symbol val="square"/>
            <c:size val="7"/>
          </c:marker>
          <c:dLbls>
            <c:dLbl>
              <c:idx val="0"/>
              <c:layout>
                <c:manualLayout>
                  <c:x val="-5.4378274099105756E-2"/>
                  <c:y val="5.7686414472466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385334481359308E-2"/>
                  <c:y val="5.9146247563567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2777777777777778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333333333333334E-2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666666666666664E-2"/>
                  <c:y val="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170CA4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Лист1!$D$1:$F$1</c:f>
              <c:strCache>
                <c:ptCount val="3"/>
                <c:pt idx="0">
                  <c:v>2017 год </c:v>
                </c:pt>
                <c:pt idx="1">
                  <c:v>2018 год  </c:v>
                </c:pt>
                <c:pt idx="2">
                  <c:v>2019 год </c:v>
                </c:pt>
              </c:strCache>
            </c:strRef>
          </c:cat>
          <c:val>
            <c:numRef>
              <c:f>Лист1!$D$2:$F$2</c:f>
              <c:numCache>
                <c:formatCode>General</c:formatCode>
                <c:ptCount val="3"/>
                <c:pt idx="0">
                  <c:v>6792</c:v>
                </c:pt>
                <c:pt idx="1">
                  <c:v>7176</c:v>
                </c:pt>
                <c:pt idx="2">
                  <c:v>5834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ООО «Агрофирма Заря»</c:v>
                </c:pt>
              </c:strCache>
            </c:strRef>
          </c:tx>
          <c:marker>
            <c:symbol val="square"/>
            <c:size val="7"/>
          </c:marker>
          <c:dLbls>
            <c:dLbl>
              <c:idx val="0"/>
              <c:layout>
                <c:manualLayout>
                  <c:x val="-5.4493778200633752E-2"/>
                  <c:y val="-6.5182572306780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777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000000000000001E-2"/>
                  <c:y val="-5.5555555555555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3333333333333332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555555555555558E-3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170CA4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Лист1!$D$1:$F$1</c:f>
              <c:strCache>
                <c:ptCount val="3"/>
                <c:pt idx="0">
                  <c:v>2017 год </c:v>
                </c:pt>
                <c:pt idx="1">
                  <c:v>2018 год  </c:v>
                </c:pt>
                <c:pt idx="2">
                  <c:v>2019 год </c:v>
                </c:pt>
              </c:strCache>
            </c:strRef>
          </c:cat>
          <c:val>
            <c:numRef>
              <c:f>Лист1!$D$3:$F$3</c:f>
              <c:numCache>
                <c:formatCode>General</c:formatCode>
                <c:ptCount val="3"/>
                <c:pt idx="0">
                  <c:v>1101</c:v>
                </c:pt>
                <c:pt idx="1">
                  <c:v>501</c:v>
                </c:pt>
                <c:pt idx="2">
                  <c:v>586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Агрофирма «Верхнеуслонская»</c:v>
                </c:pt>
              </c:strCache>
            </c:strRef>
          </c:tx>
          <c:marker>
            <c:symbol val="square"/>
            <c:size val="7"/>
          </c:marker>
          <c:dLbls>
            <c:dLbl>
              <c:idx val="0"/>
              <c:layout>
                <c:manualLayout>
                  <c:x val="-5.0264020159617874E-2"/>
                  <c:y val="-6.026853497759508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rgbClr val="170CA4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2555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544847190554157E-2"/>
                  <c:y val="-7.0547716920342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287574645227518E-2"/>
                  <c:y val="-4.512298678642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261431495661383E-3"/>
                  <c:y val="-2.84987284966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170CA4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Лист1!$D$1:$F$1</c:f>
              <c:strCache>
                <c:ptCount val="3"/>
                <c:pt idx="0">
                  <c:v>2017 год </c:v>
                </c:pt>
                <c:pt idx="1">
                  <c:v>2018 год  </c:v>
                </c:pt>
                <c:pt idx="2">
                  <c:v>2019 год </c:v>
                </c:pt>
              </c:strCache>
            </c:strRef>
          </c:cat>
          <c:val>
            <c:numRef>
              <c:f>Лист1!$D$4:$F$4</c:f>
              <c:numCache>
                <c:formatCode>General</c:formatCode>
                <c:ptCount val="3"/>
                <c:pt idx="0" formatCode="0">
                  <c:v>2555</c:v>
                </c:pt>
                <c:pt idx="1">
                  <c:v>2193</c:v>
                </c:pt>
                <c:pt idx="2">
                  <c:v>1994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975168"/>
        <c:axId val="99977856"/>
      </c:lineChart>
      <c:catAx>
        <c:axId val="99975168"/>
        <c:scaling>
          <c:orientation val="minMax"/>
        </c:scaling>
        <c:delete val="0"/>
        <c:axPos val="b"/>
        <c:majorTickMark val="none"/>
        <c:minorTickMark val="none"/>
        <c:tickLblPos val="nextTo"/>
        <c:crossAx val="99977856"/>
        <c:crosses val="autoZero"/>
        <c:auto val="1"/>
        <c:lblAlgn val="ctr"/>
        <c:lblOffset val="100"/>
        <c:noMultiLvlLbl val="0"/>
      </c:catAx>
      <c:valAx>
        <c:axId val="99977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9751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solidFill>
                  <a:srgbClr val="170CA4"/>
                </a:solidFill>
              </a:defRPr>
            </a:pPr>
            <a:endParaRPr lang="ru-RU"/>
          </a:p>
        </c:txPr>
      </c:dTable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849557522123911E-3"/>
                  <c:y val="-3.755887028205985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79941002949852E-2"/>
                  <c:y val="-3.755868544600944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17398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348082595870206E-2"/>
                  <c:y val="-4.694835680751174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87315634218289E-2"/>
                  <c:y val="-3.051643192488257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17717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297935103244844E-2"/>
                  <c:y val="-6.338028169014091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48377581121901E-2"/>
                  <c:y val="-2.34741784037563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17192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831104"/>
        <c:axId val="116479104"/>
        <c:axId val="0"/>
      </c:bar3DChart>
      <c:catAx>
        <c:axId val="15683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479104"/>
        <c:crosses val="autoZero"/>
        <c:auto val="1"/>
        <c:lblAlgn val="ctr"/>
        <c:lblOffset val="100"/>
        <c:noMultiLvlLbl val="0"/>
      </c:catAx>
      <c:valAx>
        <c:axId val="116479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683110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 b="1">
          <a:solidFill>
            <a:srgbClr val="170CA4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7066870372546717E-2"/>
                  <c:y val="-1.2141769425048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804794923022681E-2"/>
                  <c:y val="-5.24940320169041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905041720531202E-2"/>
                  <c:y val="-4.66242967284851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4247787610619494E-3"/>
                  <c:y val="-2.3149970836978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170CA4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АО "КВ Агро"</c:v>
                </c:pt>
                <c:pt idx="1">
                  <c:v>ООО АФ "Верхнеуслонская"</c:v>
                </c:pt>
                <c:pt idx="2">
                  <c:v>ООО "Агрофирма Заря"</c:v>
                </c:pt>
                <c:pt idx="3">
                  <c:v>КФХ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12616</c:v>
                </c:pt>
                <c:pt idx="1">
                  <c:v>2656</c:v>
                </c:pt>
                <c:pt idx="2">
                  <c:v>1658</c:v>
                </c:pt>
                <c:pt idx="3">
                  <c:v>468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247787610619494E-3"/>
                  <c:y val="-1.8518518518518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494535198025623E-3"/>
                  <c:y val="-5.3926393656573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146785756258078E-3"/>
                  <c:y val="-4.5807925993353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274336283185842E-2"/>
                  <c:y val="-1.3888888888888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170CA4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АО "КВ Агро"</c:v>
                </c:pt>
                <c:pt idx="1">
                  <c:v>ООО АФ "Верхнеуслонская"</c:v>
                </c:pt>
                <c:pt idx="2">
                  <c:v>ООО "Агрофирма Заря"</c:v>
                </c:pt>
                <c:pt idx="3">
                  <c:v>КФХ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12690</c:v>
                </c:pt>
                <c:pt idx="1">
                  <c:v>2683</c:v>
                </c:pt>
                <c:pt idx="2">
                  <c:v>1816</c:v>
                </c:pt>
                <c:pt idx="3">
                  <c:v>529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3.8348082595870206E-2"/>
                  <c:y val="-4.3981663750364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149606299212599E-2"/>
                  <c:y val="-3.5216126897782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586555411916793E-2"/>
                  <c:y val="-1.8030300537758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64896755162245E-2"/>
                  <c:y val="-2.7777777777777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170CA4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АО "КВ Агро"</c:v>
                </c:pt>
                <c:pt idx="1">
                  <c:v>ООО АФ "Верхнеуслонская"</c:v>
                </c:pt>
                <c:pt idx="2">
                  <c:v>ООО "Агрофирма Заря"</c:v>
                </c:pt>
                <c:pt idx="3">
                  <c:v>КФХ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12764</c:v>
                </c:pt>
                <c:pt idx="1">
                  <c:v>2383</c:v>
                </c:pt>
                <c:pt idx="2">
                  <c:v>1472</c:v>
                </c:pt>
                <c:pt idx="3">
                  <c:v>574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399040"/>
        <c:axId val="173544192"/>
        <c:axId val="0"/>
      </c:bar3DChart>
      <c:catAx>
        <c:axId val="17339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170CA4"/>
                </a:solidFill>
              </a:defRPr>
            </a:pPr>
            <a:endParaRPr lang="ru-RU"/>
          </a:p>
        </c:txPr>
        <c:crossAx val="173544192"/>
        <c:crosses val="autoZero"/>
        <c:auto val="1"/>
        <c:lblAlgn val="ctr"/>
        <c:lblOffset val="100"/>
        <c:noMultiLvlLbl val="0"/>
      </c:catAx>
      <c:valAx>
        <c:axId val="173544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339904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solidFill>
                <a:srgbClr val="170CA4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786786786786791E-3"/>
                  <c:y val="-6.7238919078777118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2491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99879406966064E-3"/>
                  <c:y val="-6.411389597427082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2561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2042042042042066E-2"/>
                  <c:y val="-6.8075117370892016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057344"/>
        <c:axId val="130058880"/>
        <c:axId val="0"/>
      </c:bar3DChart>
      <c:catAx>
        <c:axId val="13005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058880"/>
        <c:crosses val="autoZero"/>
        <c:auto val="1"/>
        <c:lblAlgn val="ctr"/>
        <c:lblOffset val="100"/>
        <c:noMultiLvlLbl val="0"/>
      </c:catAx>
      <c:valAx>
        <c:axId val="130058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00573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088112327141847"/>
          <c:y val="6.4047660873519319E-2"/>
          <c:w val="0.51158230846467789"/>
          <c:h val="7.406897647299114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170CA4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224188790560486E-2"/>
                  <c:y val="4.8278965129358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247787610619486E-3"/>
                  <c:y val="-1.3822834645669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749262536873156E-3"/>
                  <c:y val="-4.4313835770528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6224188790560486E-2"/>
                  <c:y val="-5.6216722909636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170CA4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АО "КВ Агро"</c:v>
                </c:pt>
                <c:pt idx="1">
                  <c:v>ООО АФ "Верхнеуслонская"</c:v>
                </c:pt>
                <c:pt idx="2">
                  <c:v>ООО "Агрофирма Заря"</c:v>
                </c:pt>
                <c:pt idx="3">
                  <c:v>КФХ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826</c:v>
                </c:pt>
                <c:pt idx="1">
                  <c:v>262</c:v>
                </c:pt>
                <c:pt idx="2">
                  <c:v>128</c:v>
                </c:pt>
                <c:pt idx="3">
                  <c:v>1276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749262536873156E-3"/>
                  <c:y val="-1.6535433070866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274336283185841E-2"/>
                  <c:y val="-1.58736407949006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699115044247787E-2"/>
                  <c:y val="-2.3809523809523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8495575221239006E-3"/>
                  <c:y val="-1.164041994750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170CA4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АО "КВ Агро"</c:v>
                </c:pt>
                <c:pt idx="1">
                  <c:v>ООО АФ "Верхнеуслонская"</c:v>
                </c:pt>
                <c:pt idx="2">
                  <c:v>ООО "Агрофирма Заря"</c:v>
                </c:pt>
                <c:pt idx="3">
                  <c:v>КФХ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863</c:v>
                </c:pt>
                <c:pt idx="1">
                  <c:v>261</c:v>
                </c:pt>
                <c:pt idx="2">
                  <c:v>26</c:v>
                </c:pt>
                <c:pt idx="3">
                  <c:v>1410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2239565187095E-2"/>
                  <c:y val="-1.1904761904761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023598820058997E-2"/>
                  <c:y val="4.36502893989257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73746312684379E-2"/>
                  <c:y val="-1.6666666666666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073746312684379E-2"/>
                  <c:y val="-7.1428571428571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170CA4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АО "КВ Агро"</c:v>
                </c:pt>
                <c:pt idx="1">
                  <c:v>ООО АФ "Верхнеуслонская"</c:v>
                </c:pt>
                <c:pt idx="2">
                  <c:v>ООО "Агрофирма Заря"</c:v>
                </c:pt>
                <c:pt idx="3">
                  <c:v>КФХ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864</c:v>
                </c:pt>
                <c:pt idx="1">
                  <c:v>205</c:v>
                </c:pt>
                <c:pt idx="2">
                  <c:v>33</c:v>
                </c:pt>
                <c:pt idx="3">
                  <c:v>1046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851200"/>
        <c:axId val="130853120"/>
        <c:axId val="0"/>
      </c:bar3DChart>
      <c:catAx>
        <c:axId val="13085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170CA4"/>
                </a:solidFill>
              </a:defRPr>
            </a:pPr>
            <a:endParaRPr lang="ru-RU"/>
          </a:p>
        </c:txPr>
        <c:crossAx val="130853120"/>
        <c:crosses val="autoZero"/>
        <c:auto val="1"/>
        <c:lblAlgn val="ctr"/>
        <c:lblOffset val="100"/>
        <c:noMultiLvlLbl val="0"/>
      </c:catAx>
      <c:valAx>
        <c:axId val="1308531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08512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974286050064638"/>
          <c:y val="5.9808169836365117E-2"/>
          <c:w val="0.48051427899870724"/>
          <c:h val="7.378875000925042E-2"/>
        </c:manualLayout>
      </c:layout>
      <c:overlay val="0"/>
      <c:txPr>
        <a:bodyPr/>
        <a:lstStyle/>
        <a:p>
          <a:pPr>
            <a:defRPr>
              <a:solidFill>
                <a:srgbClr val="170CA4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224188790560486E-2"/>
                  <c:y val="-3.051643192488261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48377581120985E-2"/>
                  <c:y val="-2.1126760563380278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КФХ</c:v>
                </c:pt>
                <c:pt idx="1">
                  <c:v>ЛПХ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7891</c:v>
                </c:pt>
                <c:pt idx="1">
                  <c:v>3868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749262536873134E-2"/>
                  <c:y val="-1.877934272300469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023598820058997E-2"/>
                  <c:y val="-3.051643192488261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КФХ</c:v>
                </c:pt>
                <c:pt idx="1">
                  <c:v>ЛПХ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6408</c:v>
                </c:pt>
                <c:pt idx="1">
                  <c:v>2200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5073746312684379E-2"/>
                  <c:y val="-2.582159624413145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023598820059007E-2"/>
                  <c:y val="-2.816901408450704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КФХ</c:v>
                </c:pt>
                <c:pt idx="1">
                  <c:v>ЛПХ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12789</c:v>
                </c:pt>
                <c:pt idx="1">
                  <c:v>1912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046784"/>
        <c:axId val="147048704"/>
        <c:axId val="0"/>
      </c:bar3DChart>
      <c:catAx>
        <c:axId val="14704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048704"/>
        <c:crosses val="autoZero"/>
        <c:auto val="1"/>
        <c:lblAlgn val="ctr"/>
        <c:lblOffset val="100"/>
        <c:noMultiLvlLbl val="0"/>
      </c:catAx>
      <c:valAx>
        <c:axId val="1470487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7046784"/>
        <c:crosses val="autoZero"/>
        <c:crossBetween val="between"/>
      </c:valAx>
    </c:plotArea>
    <c:legend>
      <c:legendPos val="t"/>
      <c:legendEntry>
        <c:idx val="0"/>
      </c:legendEntry>
      <c:legendEntry>
        <c:idx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170CA4"/>
          </a:solidFill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0.30159</cdr:x>
      <cdr:y>0.02788</cdr:y>
    </cdr:from>
    <cdr:to>
      <cdr:x>0.38095</cdr:x>
      <cdr:y>0.12212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8152" y="80308"/>
          <a:ext cx="360040" cy="271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170CA4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51%</a:t>
          </a:r>
          <a:endParaRPr lang="ru-RU" sz="1600" b="1" dirty="0">
            <a:solidFill>
              <a:srgbClr val="170CA4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0.84127</cdr:x>
      <cdr:y>0.875</cdr:y>
    </cdr:from>
    <cdr:to>
      <cdr:x>0.95238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816424" y="2520280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170CA4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18%</a:t>
          </a:r>
          <a:endParaRPr lang="ru-RU" sz="1600" b="1" dirty="0">
            <a:solidFill>
              <a:srgbClr val="170CA4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0.04762</cdr:x>
      <cdr:y>0.75</cdr:y>
    </cdr:from>
    <cdr:to>
      <cdr:x>0.15873</cdr:x>
      <cdr:y>0.875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6024" y="2160240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170CA4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6%</a:t>
          </a:r>
          <a:endParaRPr lang="ru-RU" sz="1600" b="1" dirty="0">
            <a:solidFill>
              <a:srgbClr val="170CA4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0.30159</cdr:x>
      <cdr:y>0.875</cdr:y>
    </cdr:from>
    <cdr:to>
      <cdr:x>0.4127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368152" y="2520280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170CA4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7,7%</a:t>
          </a:r>
          <a:endParaRPr lang="ru-RU" sz="1600" b="1" dirty="0">
            <a:solidFill>
              <a:srgbClr val="170CA4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0.8254</cdr:x>
      <cdr:y>0.55</cdr:y>
    </cdr:from>
    <cdr:to>
      <cdr:x>0.93651</cdr:x>
      <cdr:y>0.675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744416" y="1584176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170CA4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3,1%</a:t>
          </a:r>
          <a:endParaRPr lang="ru-RU" sz="1600" b="1" dirty="0">
            <a:solidFill>
              <a:srgbClr val="170CA4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0.8254</cdr:x>
      <cdr:y>0.31065</cdr:y>
    </cdr:from>
    <cdr:to>
      <cdr:x>0.93651</cdr:x>
      <cdr:y>0.43565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744416" y="894785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170CA4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9,8%</a:t>
          </a:r>
          <a:endParaRPr lang="ru-RU" sz="1600" b="1" dirty="0">
            <a:solidFill>
              <a:srgbClr val="170CA4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0.8254</cdr:x>
      <cdr:y>0.7</cdr:y>
    </cdr:from>
    <cdr:to>
      <cdr:x>0.93651</cdr:x>
      <cdr:y>0.825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744416" y="2016224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rgbClr val="170CA4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4,4%</a:t>
          </a:r>
          <a:endParaRPr lang="ru-RU" sz="1600" b="1" dirty="0">
            <a:solidFill>
              <a:srgbClr val="170CA4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7C54A-C324-4917-AEF4-83564D36BEDB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85EFC-566E-485E-8B04-B93FECED50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6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163513" y="830263"/>
            <a:ext cx="7366001" cy="4143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03851" y="5250526"/>
            <a:ext cx="5630796" cy="4974182"/>
          </a:xfrm>
          <a:prstGeom prst="rect">
            <a:avLst/>
          </a:prstGeom>
        </p:spPr>
        <p:txBody>
          <a:bodyPr spcFirstLastPara="1" wrap="square" lIns="95539" tIns="95539" rIns="95539" bIns="95539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83BC-28FB-4228-8A59-FCB570ABF13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3677-8591-4720-9717-9F638B7B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30229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83BC-28FB-4228-8A59-FCB570ABF13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3677-8591-4720-9717-9F638B7B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2561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83BC-28FB-4228-8A59-FCB570ABF13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3677-8591-4720-9717-9F638B7B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3576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844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83BC-28FB-4228-8A59-FCB570ABF13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3677-8591-4720-9717-9F638B7B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1985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83BC-28FB-4228-8A59-FCB570ABF13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3677-8591-4720-9717-9F638B7B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858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83BC-28FB-4228-8A59-FCB570ABF13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3677-8591-4720-9717-9F638B7B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34210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83BC-28FB-4228-8A59-FCB570ABF13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3677-8591-4720-9717-9F638B7B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6542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83BC-28FB-4228-8A59-FCB570ABF13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3677-8591-4720-9717-9F638B7B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0810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83BC-28FB-4228-8A59-FCB570ABF13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3677-8591-4720-9717-9F638B7B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3968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83BC-28FB-4228-8A59-FCB570ABF13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3677-8591-4720-9717-9F638B7B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41825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83BC-28FB-4228-8A59-FCB570ABF13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53677-8591-4720-9717-9F638B7B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870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483BC-28FB-4228-8A59-FCB570ABF13A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53677-8591-4720-9717-9F638B7B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3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oleObject" Target="../embeddings/__________Microsoft_Excel1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9.png"/><Relationship Id="rId5" Type="http://schemas.openxmlformats.org/officeDocument/2006/relationships/oleObject" Target="../embeddings/__________Microsoft_Excel2.xls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12" y="1419622"/>
            <a:ext cx="9144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Зиатдинов</a:t>
            </a:r>
            <a:endParaRPr lang="ru-RU" sz="4800" b="1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Марат </a:t>
            </a:r>
            <a:r>
              <a:rPr lang="ru-RU" sz="4000" b="1" dirty="0" err="1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Галимзянович</a:t>
            </a:r>
            <a:endParaRPr lang="ru-RU" sz="4000" b="1" dirty="0" smtClean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250000"/>
              </a:lnSpc>
            </a:pPr>
            <a:r>
              <a:rPr lang="ru-RU" b="1" dirty="0" smtClean="0">
                <a:solidFill>
                  <a:srgbClr val="0000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Глава Верхнеуслонского муниципального района </a:t>
            </a:r>
            <a:endParaRPr lang="ru-RU" b="1" dirty="0">
              <a:solidFill>
                <a:srgbClr val="0000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63083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Верхнеуслонский</a:t>
            </a:r>
            <a:endParaRPr lang="ru-RU" sz="14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100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муниципальный район</a:t>
            </a:r>
            <a:endParaRPr lang="ru-RU" sz="400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IT.IT-PC\Desktop\Без имени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t="2860" r="51710" b="77340"/>
          <a:stretch/>
        </p:blipFill>
        <p:spPr bwMode="auto">
          <a:xfrm>
            <a:off x="6804248" y="699542"/>
            <a:ext cx="2083263" cy="129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IT.IT-PC\Desktop\1571754809_75_pobede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19" y="717004"/>
            <a:ext cx="2013125" cy="134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379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3478"/>
            <a:ext cx="5391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Капитальный ремонт школ и детских садов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C:\Users\IT.IT-PC\Desktop\NfAB8-M0Ru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09" y="1275606"/>
            <a:ext cx="3936436" cy="295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8695" y="2275007"/>
            <a:ext cx="3267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52,1 </a:t>
            </a:r>
            <a:r>
              <a:rPr lang="ru-RU" sz="3200" b="1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endParaRPr lang="ru-RU" sz="24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512" y="915566"/>
            <a:ext cx="2552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Шеланговская</a:t>
            </a:r>
            <a:r>
              <a:rPr lang="ru-RU" sz="16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СОШ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13,0</a:t>
            </a:r>
            <a:r>
              <a:rPr lang="ru-RU" sz="1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1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.:</a:t>
            </a:r>
            <a:endParaRPr lang="ru-RU" sz="14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971600" y="2931790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915816" y="2931790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11759" y="915566"/>
            <a:ext cx="2768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Т.Бурнашевская</a:t>
            </a:r>
            <a:r>
              <a:rPr lang="ru-RU" sz="16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СОШ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22,2</a:t>
            </a:r>
            <a:r>
              <a:rPr lang="ru-RU" sz="1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1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509" y="3435846"/>
            <a:ext cx="23182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Печищинский</a:t>
            </a:r>
            <a:r>
              <a:rPr lang="ru-RU" sz="16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д/с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10,7</a:t>
            </a:r>
            <a:r>
              <a:rPr lang="ru-RU" sz="1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1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.:</a:t>
            </a:r>
            <a:endParaRPr lang="ru-RU" sz="14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9095" y="3435846"/>
            <a:ext cx="21259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err="1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Майданский</a:t>
            </a:r>
            <a:r>
              <a:rPr lang="ru-RU" sz="1600" b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д/с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6,2</a:t>
            </a:r>
            <a:r>
              <a:rPr lang="ru-RU" sz="1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1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.:</a:t>
            </a:r>
            <a:endParaRPr lang="ru-RU" sz="14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1124000" y="1707654"/>
            <a:ext cx="5676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915816" y="1707654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182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3478"/>
            <a:ext cx="57518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Замена оборудования и оснащение кабинетов</a:t>
            </a:r>
          </a:p>
        </p:txBody>
      </p:sp>
      <p:pic>
        <p:nvPicPr>
          <p:cNvPr id="6146" name="Picture 2" descr="G:\public\доклад 2019\2018-19г\10 кл. исследование\IMG_2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20944"/>
            <a:ext cx="6755161" cy="3799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619912"/>
            <a:ext cx="50032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 более 100</a:t>
            </a:r>
            <a:r>
              <a:rPr lang="en-US" sz="20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20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996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3478"/>
            <a:ext cx="20906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Водоснабжение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2512" y="1122879"/>
            <a:ext cx="3558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176,1 </a:t>
            </a:r>
            <a:r>
              <a:rPr lang="ru-RU" sz="3200" b="1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endParaRPr lang="ru-RU" sz="24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995686"/>
            <a:ext cx="19880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МО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84,3</a:t>
            </a:r>
            <a:r>
              <a:rPr lang="ru-RU" sz="1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1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.:</a:t>
            </a:r>
            <a:endParaRPr lang="ru-RU" sz="14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483768" y="1635646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796136" y="1707654"/>
            <a:ext cx="79208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00506" y="1995686"/>
            <a:ext cx="19159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РТ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91,8</a:t>
            </a:r>
            <a:r>
              <a:rPr lang="ru-RU" sz="1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1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4348" y="3723878"/>
            <a:ext cx="19591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МО</a:t>
            </a:r>
          </a:p>
          <a:p>
            <a:pPr algn="ctr"/>
            <a:r>
              <a:rPr lang="ru-RU" sz="2400" b="1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≈ </a:t>
            </a:r>
            <a:r>
              <a:rPr lang="ru-RU" sz="2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lang="ru-RU" sz="1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1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4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4124" y="3779624"/>
            <a:ext cx="245932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РТ</a:t>
            </a:r>
          </a:p>
          <a:p>
            <a:pPr algn="ctr"/>
            <a:r>
              <a:rPr lang="ru-RU" sz="2400" b="1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≈ </a:t>
            </a:r>
            <a:r>
              <a:rPr lang="ru-RU" sz="2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</a:t>
            </a:r>
            <a:r>
              <a:rPr lang="ru-RU" sz="1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млн.руб.*</a:t>
            </a:r>
          </a:p>
          <a:p>
            <a:pPr algn="ctr"/>
            <a:r>
              <a:rPr lang="ru-RU" sz="12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Строительство </a:t>
            </a:r>
            <a:r>
              <a:rPr lang="en-US" sz="12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ru-RU" sz="12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очереди </a:t>
            </a:r>
          </a:p>
          <a:p>
            <a:pPr algn="ctr"/>
            <a:r>
              <a:rPr lang="ru-RU" sz="12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водозабора, </a:t>
            </a:r>
          </a:p>
          <a:p>
            <a:pPr algn="ctr"/>
            <a:r>
              <a:rPr lang="ru-RU" sz="12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мощностью 5000м</a:t>
            </a:r>
            <a:r>
              <a:rPr lang="ru-RU" sz="1200" b="1" baseline="30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ru-RU" sz="1200" b="1" dirty="0" smtClean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4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382" y="2734350"/>
            <a:ext cx="359906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-устройство зон санитарной охраны,</a:t>
            </a:r>
          </a:p>
          <a:p>
            <a:r>
              <a:rPr lang="ru-RU" sz="12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-постановка на учет скважин и башен</a:t>
            </a:r>
          </a:p>
          <a:p>
            <a:endParaRPr lang="ru-RU" sz="14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0192" y="2758738"/>
            <a:ext cx="238398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-строительство и ремонт</a:t>
            </a:r>
          </a:p>
          <a:p>
            <a:r>
              <a:rPr lang="ru-RU" sz="12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инженерных сетей</a:t>
            </a:r>
          </a:p>
          <a:p>
            <a:endParaRPr lang="ru-RU" sz="14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7823" y="3262213"/>
            <a:ext cx="5246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Дополнительно необходимо</a:t>
            </a:r>
            <a:endParaRPr lang="ru-RU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2050" y="483518"/>
            <a:ext cx="6318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70CA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Затраты на </a:t>
            </a:r>
            <a:r>
              <a:rPr lang="ru-RU" b="1" dirty="0">
                <a:solidFill>
                  <a:srgbClr val="170CA4"/>
                </a:solidFill>
              </a:rPr>
              <a:t>по приведению скважин и водонапорных башен </a:t>
            </a:r>
            <a:endParaRPr lang="ru-RU" b="1" dirty="0" smtClean="0">
              <a:solidFill>
                <a:srgbClr val="170CA4"/>
              </a:solidFill>
            </a:endParaRPr>
          </a:p>
          <a:p>
            <a:pPr algn="ctr"/>
            <a:r>
              <a:rPr lang="ru-RU" b="1" dirty="0" smtClean="0">
                <a:solidFill>
                  <a:srgbClr val="170CA4"/>
                </a:solidFill>
              </a:rPr>
              <a:t>к </a:t>
            </a:r>
            <a:r>
              <a:rPr lang="ru-RU" b="1" dirty="0">
                <a:solidFill>
                  <a:srgbClr val="170CA4"/>
                </a:solidFill>
              </a:rPr>
              <a:t>соответствию нормам </a:t>
            </a:r>
            <a:r>
              <a:rPr lang="ru-RU" b="1" dirty="0" err="1" smtClean="0">
                <a:solidFill>
                  <a:srgbClr val="170CA4"/>
                </a:solidFill>
              </a:rPr>
              <a:t>СанПина</a:t>
            </a:r>
            <a:r>
              <a:rPr lang="ru-RU" b="1" dirty="0" smtClean="0">
                <a:solidFill>
                  <a:srgbClr val="170CA4"/>
                </a:solidFill>
              </a:rPr>
              <a:t> за 2012-2019 гг.</a:t>
            </a:r>
            <a:endParaRPr lang="ru-RU" b="1" dirty="0">
              <a:solidFill>
                <a:srgbClr val="170CA4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45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3478"/>
            <a:ext cx="81628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сетями инженерной и дорожной инфраструктуры </a:t>
            </a:r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ЗУ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79" y="1733783"/>
            <a:ext cx="336823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Бурнашевское</a:t>
            </a:r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СП,</a:t>
            </a:r>
          </a:p>
          <a:p>
            <a:r>
              <a:rPr lang="ru-RU" sz="1600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Введенско</a:t>
            </a:r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-Слободское СП,</a:t>
            </a:r>
          </a:p>
          <a:p>
            <a:r>
              <a:rPr lang="ru-RU" sz="1600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Верхнеуслонское</a:t>
            </a:r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СП,</a:t>
            </a:r>
          </a:p>
          <a:p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Набережно-</a:t>
            </a:r>
            <a:r>
              <a:rPr lang="ru-RU" sz="1600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Морквашское</a:t>
            </a:r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СП,</a:t>
            </a:r>
          </a:p>
          <a:p>
            <a:r>
              <a:rPr lang="ru-RU" sz="1600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Нижнеуслонское</a:t>
            </a:r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СП,</a:t>
            </a:r>
          </a:p>
          <a:p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Октябрьское СП,</a:t>
            </a:r>
          </a:p>
          <a:p>
            <a:r>
              <a:rPr lang="ru-RU" sz="1600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Печищинское</a:t>
            </a:r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СП,</a:t>
            </a:r>
          </a:p>
          <a:p>
            <a:r>
              <a:rPr lang="ru-RU" sz="1600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Шеланговское</a:t>
            </a:r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СП.</a:t>
            </a:r>
            <a:endParaRPr lang="ru-RU" sz="1600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870" y="1297092"/>
            <a:ext cx="26869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Новые микрорайоны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9431" y="1347614"/>
            <a:ext cx="1806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</a:t>
            </a:r>
          </a:p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266 </a:t>
            </a:r>
            <a:r>
              <a:rPr lang="ru-RU" sz="16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.: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2466270"/>
            <a:ext cx="2039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Газоснабжение</a:t>
            </a:r>
          </a:p>
          <a:p>
            <a:pPr algn="ctr"/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178 </a:t>
            </a:r>
            <a:r>
              <a:rPr lang="ru-RU" sz="16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3220784"/>
            <a:ext cx="2090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Водоснабжение</a:t>
            </a:r>
          </a:p>
          <a:p>
            <a:pPr algn="ctr"/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68 </a:t>
            </a:r>
            <a:r>
              <a:rPr lang="ru-RU" sz="16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68931" y="2457251"/>
            <a:ext cx="1723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Дороги</a:t>
            </a:r>
          </a:p>
          <a:p>
            <a:pPr algn="ctr"/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144 </a:t>
            </a:r>
            <a:r>
              <a:rPr lang="ru-RU" sz="16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354463" y="1962214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308304" y="1962214"/>
            <a:ext cx="576064" cy="457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672758" y="2004229"/>
            <a:ext cx="24680" cy="1216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3089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3478"/>
            <a:ext cx="4897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Вывоз твердых коммунальных отходов</a:t>
            </a:r>
          </a:p>
        </p:txBody>
      </p:sp>
      <p:pic>
        <p:nvPicPr>
          <p:cNvPr id="10242" name="Picture 2" descr="G:\public\доклад 2020\фото\IMG-20200124-WA0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1" b="21378"/>
          <a:stretch/>
        </p:blipFill>
        <p:spPr bwMode="auto">
          <a:xfrm>
            <a:off x="4346494" y="1967357"/>
            <a:ext cx="4545986" cy="2908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79" y="803488"/>
            <a:ext cx="46313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 населенных пунктов – </a:t>
            </a:r>
            <a:r>
              <a:rPr lang="ru-RU" sz="1600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мешковой</a:t>
            </a:r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сбор</a:t>
            </a:r>
            <a:endParaRPr lang="ru-RU" sz="20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348490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Охват</a:t>
            </a:r>
            <a:endParaRPr lang="ru-RU" sz="24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8580" y="4182988"/>
            <a:ext cx="1923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95,8%</a:t>
            </a:r>
            <a:endParaRPr lang="ru-RU" sz="3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769" y="1513116"/>
            <a:ext cx="5128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168 контейнерных площадок(+9 в 2019 году)</a:t>
            </a:r>
            <a:endParaRPr lang="ru-RU" sz="20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801148"/>
            <a:ext cx="3951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618 контейнеров(+30 в 2019 году)</a:t>
            </a:r>
            <a:endParaRPr lang="ru-RU" sz="20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459672"/>
            <a:ext cx="3978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Затраты в 2019 году </a:t>
            </a:r>
            <a:r>
              <a:rPr lang="ru-RU" sz="20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707</a:t>
            </a:r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тыс.руб</a:t>
            </a:r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0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314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3478"/>
            <a:ext cx="53351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Строительство и ремонт подъездных дорог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218" name="Picture 2" descr="C:\Users\IT.IT-PC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75" y="1990671"/>
            <a:ext cx="3847113" cy="2885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63688" y="1338903"/>
            <a:ext cx="2026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</a:t>
            </a:r>
          </a:p>
          <a:p>
            <a:pPr algn="ctr"/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115,6 </a:t>
            </a:r>
            <a:r>
              <a:rPr lang="ru-RU" sz="16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.: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547" y="2457559"/>
            <a:ext cx="21403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н.п.Теньковское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Лесничество</a:t>
            </a:r>
          </a:p>
          <a:p>
            <a:pPr algn="ctr"/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63,6 </a:t>
            </a:r>
            <a:r>
              <a:rPr lang="ru-RU" sz="16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28765" y="3643159"/>
            <a:ext cx="2151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н.п.Бакча</a:t>
            </a:r>
            <a:r>
              <a:rPr lang="ru-RU" sz="1600" b="1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Сарай</a:t>
            </a:r>
          </a:p>
          <a:p>
            <a:pPr algn="ctr"/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34 </a:t>
            </a:r>
            <a:r>
              <a:rPr lang="ru-RU" sz="16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22947" y="2448540"/>
            <a:ext cx="2029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н.п.Патрикеево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 </a:t>
            </a:r>
            <a:r>
              <a:rPr lang="ru-RU" sz="16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461565" y="1953503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415406" y="1953503"/>
            <a:ext cx="576064" cy="457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779860" y="1995518"/>
            <a:ext cx="24680" cy="16476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948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5" y="2067694"/>
            <a:ext cx="2893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 </a:t>
            </a:r>
          </a:p>
          <a:p>
            <a:r>
              <a:rPr lang="ru-RU" sz="20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более </a:t>
            </a:r>
            <a:r>
              <a:rPr lang="en-US" sz="20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 </a:t>
            </a:r>
            <a:r>
              <a:rPr lang="ru-RU" sz="20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20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268" name="Picture 4" descr="C:\Users\IT.IT-PC\Desktop\Мост с. Русское Макулово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76" y="663537"/>
            <a:ext cx="5675212" cy="4256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5576" y="144964"/>
            <a:ext cx="35269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Мост </a:t>
            </a:r>
            <a:r>
              <a:rPr lang="ru-RU" sz="16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н.п.Русское</a:t>
            </a:r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Макулово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4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3478"/>
            <a:ext cx="4700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Содержание дорог и благоустройство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4289" y="1628095"/>
            <a:ext cx="2432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Утвержденный</a:t>
            </a:r>
          </a:p>
          <a:p>
            <a:pPr algn="ctr"/>
            <a:r>
              <a:rPr lang="ru-RU" sz="20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</a:t>
            </a:r>
            <a:endParaRPr lang="ru-RU" sz="20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5001" y="1700103"/>
            <a:ext cx="27414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Дополнительные</a:t>
            </a:r>
          </a:p>
          <a:p>
            <a:pPr algn="ctr"/>
            <a:r>
              <a:rPr lang="ru-RU" sz="20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средства</a:t>
            </a:r>
            <a:endParaRPr lang="ru-RU" sz="20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3532" y="2358537"/>
            <a:ext cx="5051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Дорожное хозяйство   5,3 </a:t>
            </a:r>
            <a:r>
              <a:rPr lang="ru-RU" sz="2000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20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sz="20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Благоустройство         10,1 </a:t>
            </a:r>
            <a:r>
              <a:rPr lang="ru-RU" sz="2000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20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000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81426" y="2358537"/>
            <a:ext cx="1850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3,9 </a:t>
            </a:r>
            <a:r>
              <a:rPr lang="ru-RU" sz="2000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20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sz="20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8,9 </a:t>
            </a:r>
            <a:r>
              <a:rPr lang="ru-RU" sz="2000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20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000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21609" y="2132151"/>
            <a:ext cx="8146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endParaRPr lang="ru-RU" sz="6000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03653" y="3179752"/>
            <a:ext cx="2204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15,4 </a:t>
            </a:r>
            <a:r>
              <a:rPr lang="ru-RU" sz="20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20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0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27989" y="3179752"/>
            <a:ext cx="2204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12,8 </a:t>
            </a:r>
            <a:r>
              <a:rPr lang="ru-RU" sz="20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20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0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129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3478"/>
            <a:ext cx="34547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Энергосервисный</a:t>
            </a:r>
            <a:r>
              <a:rPr lang="ru-RU" sz="1600" b="1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контракт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G:\public\доклад 2020\Про доклад\лампы\IMG-20191105-WA00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5"/>
          <a:stretch/>
        </p:blipFill>
        <p:spPr bwMode="auto">
          <a:xfrm>
            <a:off x="5322431" y="1203598"/>
            <a:ext cx="3667317" cy="3065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2877" y="1419622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Было:</a:t>
            </a:r>
            <a:endParaRPr lang="ru-RU" sz="20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4585" y="1419622"/>
            <a:ext cx="1141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z="20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тало:</a:t>
            </a:r>
            <a:endParaRPr lang="ru-RU" sz="20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862032"/>
            <a:ext cx="2560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171 000 кВт/ч</a:t>
            </a:r>
          </a:p>
          <a:p>
            <a:r>
              <a:rPr lang="ru-RU" sz="20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1 187,72 </a:t>
            </a:r>
            <a:r>
              <a:rPr lang="ru-RU" sz="2000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тыс.руб</a:t>
            </a:r>
            <a:r>
              <a:rPr lang="ru-RU" sz="20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000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39121" y="1862032"/>
            <a:ext cx="2307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99 000 кВт/ч</a:t>
            </a:r>
          </a:p>
          <a:p>
            <a:r>
              <a:rPr lang="ru-RU" sz="20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652,18 </a:t>
            </a:r>
            <a:r>
              <a:rPr lang="ru-RU" sz="2000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тыс.руб</a:t>
            </a:r>
            <a:r>
              <a:rPr lang="ru-RU" sz="20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000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5645" y="3147814"/>
            <a:ext cx="3464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Экономия за 2019 год</a:t>
            </a:r>
            <a:endParaRPr lang="ru-RU" sz="20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36732" y="3651870"/>
            <a:ext cx="2307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72 000 кВт/ч</a:t>
            </a:r>
          </a:p>
          <a:p>
            <a:r>
              <a:rPr lang="ru-RU" sz="20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535,54 </a:t>
            </a:r>
            <a:r>
              <a:rPr lang="ru-RU" sz="2000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тыс.руб</a:t>
            </a:r>
            <a:r>
              <a:rPr lang="ru-RU" sz="20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000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59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3478"/>
            <a:ext cx="30588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Программа </a:t>
            </a:r>
            <a:r>
              <a:rPr lang="ru-RU" sz="1600" b="1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«Наш двор»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578154"/>
            <a:ext cx="66159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с. Верхний Услон	ул. Западный микрорайон  д.2 - 6</a:t>
            </a:r>
          </a:p>
          <a:p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с. Верхний Услон	ул. Западный микрорайон  д.7-13</a:t>
            </a:r>
          </a:p>
          <a:p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с. Верхний Услон	ул. </a:t>
            </a:r>
            <a:r>
              <a:rPr lang="ru-RU" sz="1600" dirty="0" err="1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Печищинский</a:t>
            </a:r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тракт д. 4, 5, 6</a:t>
            </a:r>
          </a:p>
          <a:p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с. Верхний Услон	ул. </a:t>
            </a:r>
            <a:r>
              <a:rPr lang="ru-RU" sz="1600" dirty="0" err="1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Заовражная</a:t>
            </a:r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д. 1,3</a:t>
            </a:r>
          </a:p>
          <a:p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с. Верхний Услон	ул. </a:t>
            </a:r>
            <a:r>
              <a:rPr lang="ru-RU" sz="1600" dirty="0" err="1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Заовражная</a:t>
            </a:r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д. 4</a:t>
            </a:r>
          </a:p>
          <a:p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с. </a:t>
            </a:r>
            <a:r>
              <a:rPr lang="ru-RU" sz="1600" dirty="0" err="1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Шеланга</a:t>
            </a:r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ул</a:t>
            </a:r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Строителей, д. 14, 16, 18, 20</a:t>
            </a:r>
            <a:endParaRPr lang="ru-RU" sz="1600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1081068"/>
            <a:ext cx="2260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План на 2020 год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91522" y="1563638"/>
            <a:ext cx="15199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9,5 </a:t>
            </a:r>
            <a:r>
              <a:rPr lang="ru-RU" sz="1600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7,5 </a:t>
            </a:r>
            <a:r>
              <a:rPr lang="ru-RU" sz="1600" dirty="0" err="1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9,8 </a:t>
            </a:r>
            <a:r>
              <a:rPr lang="ru-RU" sz="1600" dirty="0" err="1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4,5 </a:t>
            </a:r>
            <a:r>
              <a:rPr lang="ru-RU" sz="1600" dirty="0" err="1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2,2 </a:t>
            </a:r>
            <a:r>
              <a:rPr lang="ru-RU" sz="1600" dirty="0" err="1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2,6 </a:t>
            </a:r>
            <a:r>
              <a:rPr lang="ru-RU" sz="1600" dirty="0" err="1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5559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403785836"/>
              </p:ext>
            </p:extLst>
          </p:nvPr>
        </p:nvGraphicFramePr>
        <p:xfrm>
          <a:off x="-145032" y="483518"/>
          <a:ext cx="928903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97243" y="144964"/>
            <a:ext cx="3411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Доходы местного бюджета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2067694"/>
            <a:ext cx="2414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244 311,2 </a:t>
            </a:r>
            <a:r>
              <a:rPr lang="ru-RU" sz="16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тыс.руб</a:t>
            </a:r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2931790"/>
            <a:ext cx="2268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75 269,0 </a:t>
            </a:r>
            <a:r>
              <a:rPr lang="ru-RU" sz="16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тыс.руб</a:t>
            </a:r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3961388"/>
            <a:ext cx="2414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401 078,7 </a:t>
            </a:r>
            <a:r>
              <a:rPr lang="ru-RU" sz="16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тыс.руб</a:t>
            </a:r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21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23478"/>
            <a:ext cx="2196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Поголовье КРС</a:t>
            </a:r>
            <a:endParaRPr lang="ru-RU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673879"/>
              </p:ext>
            </p:extLst>
          </p:nvPr>
        </p:nvGraphicFramePr>
        <p:xfrm>
          <a:off x="0" y="818297"/>
          <a:ext cx="9272398" cy="420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51719" y="1491630"/>
            <a:ext cx="1288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514 </a:t>
            </a:r>
            <a:r>
              <a:rPr lang="ru-RU" b="1" dirty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голов</a:t>
            </a:r>
            <a:endParaRPr lang="ru-RU" b="1" dirty="0">
              <a:solidFill>
                <a:srgbClr val="170CA4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19" y="2139702"/>
            <a:ext cx="1416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1240 голов</a:t>
            </a:r>
            <a:endParaRPr lang="ru-RU" b="1" dirty="0">
              <a:solidFill>
                <a:srgbClr val="170CA4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19" y="896854"/>
            <a:ext cx="1413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561 голова</a:t>
            </a:r>
            <a:endParaRPr lang="ru-RU" b="1" dirty="0">
              <a:solidFill>
                <a:srgbClr val="170CA4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885672" y="927779"/>
            <a:ext cx="162113" cy="3067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875959" y="2139702"/>
            <a:ext cx="162113" cy="3067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875959" y="1563638"/>
            <a:ext cx="162113" cy="3067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59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3478"/>
            <a:ext cx="34804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</a:t>
            </a:r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молока(</a:t>
            </a:r>
            <a:r>
              <a:rPr lang="ru-RU" sz="16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тн</a:t>
            </a:r>
            <a:r>
              <a:rPr lang="ru-RU" sz="1600" b="1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859207"/>
              </p:ext>
            </p:extLst>
          </p:nvPr>
        </p:nvGraphicFramePr>
        <p:xfrm>
          <a:off x="737751" y="801340"/>
          <a:ext cx="7177112" cy="4218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5559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3478"/>
            <a:ext cx="6431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Производство молока по сельхозпредприятиям(</a:t>
            </a:r>
            <a:r>
              <a:rPr lang="ru-RU" sz="1600" b="1" dirty="0" err="1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тн</a:t>
            </a:r>
            <a:r>
              <a:rPr lang="ru-RU" sz="1600" b="1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209604"/>
              </p:ext>
            </p:extLst>
          </p:nvPr>
        </p:nvGraphicFramePr>
        <p:xfrm>
          <a:off x="317500" y="766812"/>
          <a:ext cx="8509000" cy="437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5559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2333" y="123478"/>
            <a:ext cx="3398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70CA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Производство мяса(</a:t>
            </a:r>
            <a:r>
              <a:rPr lang="ru-RU" b="1" dirty="0" err="1">
                <a:solidFill>
                  <a:srgbClr val="170CA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тн</a:t>
            </a:r>
            <a:r>
              <a:rPr lang="ru-RU" b="1" dirty="0">
                <a:solidFill>
                  <a:srgbClr val="170CA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.)</a:t>
            </a:r>
          </a:p>
        </p:txBody>
      </p:sp>
      <p:graphicFrame>
        <p:nvGraphicFramePr>
          <p:cNvPr id="5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234668"/>
              </p:ext>
            </p:extLst>
          </p:nvPr>
        </p:nvGraphicFramePr>
        <p:xfrm>
          <a:off x="683568" y="384544"/>
          <a:ext cx="7632848" cy="4758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0465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2333" y="123478"/>
            <a:ext cx="6870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70CA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Производство мяса по сельхозпредприятиям(</a:t>
            </a:r>
            <a:r>
              <a:rPr lang="ru-RU" b="1" dirty="0" err="1">
                <a:solidFill>
                  <a:srgbClr val="170CA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тн</a:t>
            </a:r>
            <a:r>
              <a:rPr lang="ru-RU" b="1" dirty="0">
                <a:solidFill>
                  <a:srgbClr val="170CA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.)</a:t>
            </a:r>
          </a:p>
        </p:txBody>
      </p:sp>
      <p:graphicFrame>
        <p:nvGraphicFramePr>
          <p:cNvPr id="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3976"/>
              </p:ext>
            </p:extLst>
          </p:nvPr>
        </p:nvGraphicFramePr>
        <p:xfrm>
          <a:off x="317500" y="569699"/>
          <a:ext cx="8509000" cy="445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7804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public\доклад 2019\на 21 февраля 2019г\курсы трактористов\IMG_2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9542"/>
            <a:ext cx="216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public\доклад 2019\на 21 февраля 2019г\курсы трактористов\IMG_23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88" y="3507854"/>
            <a:ext cx="216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:\public\доклад 2019\на 21 февраля 2019г\курсы трактористов\IMG_23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40" y="699542"/>
            <a:ext cx="216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G:\public\доклад 2019\на 21 февраля 2019г\курсы трактористов\IMG_23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19" y="699542"/>
            <a:ext cx="216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IMG_0810.JPG"/>
          <p:cNvPicPr/>
          <p:nvPr/>
        </p:nvPicPr>
        <p:blipFill rotWithShape="1">
          <a:blip r:embed="rId7"/>
          <a:srcRect t="10697"/>
          <a:stretch/>
        </p:blipFill>
        <p:spPr>
          <a:xfrm>
            <a:off x="6804488" y="699542"/>
            <a:ext cx="2160000" cy="1451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375490" y="-20538"/>
            <a:ext cx="7076830" cy="655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6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Учебный центр на базе МБОУ </a:t>
            </a:r>
            <a:r>
              <a:rPr lang="ru-RU" sz="16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600" b="1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Матюшинская</a:t>
            </a:r>
            <a:r>
              <a:rPr lang="ru-RU" sz="16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ООШ»</a:t>
            </a:r>
            <a:endParaRPr lang="ru-RU" sz="16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4" descr="G:\doklad 2017\образ\НПП На деловой понедельник\IMG_20161002_09065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9" t="15572" r="949" b="6588"/>
          <a:stretch/>
        </p:blipFill>
        <p:spPr bwMode="auto">
          <a:xfrm>
            <a:off x="6811791" y="2211710"/>
            <a:ext cx="2160000" cy="1246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IT.IT-PC\Desktop\print_5303147_387929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8" r="2701" b="9666"/>
          <a:stretch/>
        </p:blipFill>
        <p:spPr bwMode="auto">
          <a:xfrm>
            <a:off x="35496" y="2404596"/>
            <a:ext cx="6704046" cy="2687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465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3478"/>
            <a:ext cx="84770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Государственная поддержка малых форм </a:t>
            </a:r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хозяйствования(тыс</a:t>
            </a:r>
            <a:r>
              <a:rPr lang="ru-RU" sz="1600" b="1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руб.)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199420"/>
              </p:ext>
            </p:extLst>
          </p:nvPr>
        </p:nvGraphicFramePr>
        <p:xfrm>
          <a:off x="317500" y="729838"/>
          <a:ext cx="8509000" cy="443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0465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4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709372"/>
              </p:ext>
            </p:extLst>
          </p:nvPr>
        </p:nvGraphicFramePr>
        <p:xfrm>
          <a:off x="813866" y="526499"/>
          <a:ext cx="7344816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r:id="rId4" imgW="8766808" imgH="6151397" progId="Excel.Chart.8">
                  <p:embed/>
                </p:oleObj>
              </mc:Choice>
              <mc:Fallback>
                <p:oleObj r:id="rId4" imgW="8766808" imgH="615139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866" y="526499"/>
                        <a:ext cx="7344816" cy="461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вал 5"/>
          <p:cNvSpPr/>
          <p:nvPr/>
        </p:nvSpPr>
        <p:spPr>
          <a:xfrm>
            <a:off x="1331640" y="4209043"/>
            <a:ext cx="857250" cy="385763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7" name="Овал 6"/>
          <p:cNvSpPr/>
          <p:nvPr/>
        </p:nvSpPr>
        <p:spPr>
          <a:xfrm>
            <a:off x="2740069" y="4232235"/>
            <a:ext cx="857250" cy="385763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>
            <a:off x="4008044" y="4241655"/>
            <a:ext cx="857250" cy="385763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5222182" y="4241655"/>
            <a:ext cx="857250" cy="385763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6531154" y="4241655"/>
            <a:ext cx="857250" cy="385763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85190" y="4256252"/>
            <a:ext cx="550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793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0000"/>
                </a:solidFill>
                <a:latin typeface="+mn-lt"/>
              </a:rPr>
              <a:t>18,7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93618" y="4309262"/>
            <a:ext cx="550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793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0000"/>
                </a:solidFill>
                <a:latin typeface="+mn-lt"/>
              </a:rPr>
              <a:t>17,8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61593" y="4321428"/>
            <a:ext cx="550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793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0000"/>
                </a:solidFill>
                <a:latin typeface="+mn-lt"/>
              </a:rPr>
              <a:t>13,6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75732" y="4284154"/>
            <a:ext cx="550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793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0000"/>
                </a:solidFill>
                <a:latin typeface="+mn-lt"/>
              </a:rPr>
              <a:t>17,8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84704" y="4279444"/>
            <a:ext cx="550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793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000000"/>
                </a:solidFill>
                <a:latin typeface="+mn-lt"/>
              </a:rPr>
              <a:t>25,2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4016" y="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Сравнительный анализ производительности труда и </a:t>
            </a:r>
            <a:endParaRPr lang="ru-RU" sz="1600" b="1" dirty="0" smtClean="0">
              <a:solidFill>
                <a:srgbClr val="170CA4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среднемесячной </a:t>
            </a:r>
            <a:r>
              <a:rPr lang="ru-RU" sz="1600" b="1" dirty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заработной платы за 2019 год(тыс. </a:t>
            </a:r>
            <a:r>
              <a:rPr lang="ru-RU" sz="1600" b="1" dirty="0" err="1" smtClean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600" b="1" dirty="0" smtClean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b="1" dirty="0">
              <a:solidFill>
                <a:srgbClr val="170C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256079" y="1267508"/>
            <a:ext cx="857250" cy="385763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4050" y="1321891"/>
            <a:ext cx="3305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Денежная выручка на 1 работника(</a:t>
            </a:r>
            <a:r>
              <a:rPr lang="ru-RU" sz="1200" dirty="0" err="1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200" dirty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158145" y="1203598"/>
            <a:ext cx="1405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Среднемесячная</a:t>
            </a:r>
          </a:p>
          <a:p>
            <a:r>
              <a:rPr lang="ru-RU" sz="1200" dirty="0" smtClean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з/п(</a:t>
            </a:r>
            <a:r>
              <a:rPr lang="ru-RU" sz="1200" dirty="0" err="1" smtClean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тыс.руб</a:t>
            </a:r>
            <a:r>
              <a:rPr lang="ru-RU" sz="1200" dirty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9" t="45633" r="77741" b="45993"/>
          <a:stretch/>
        </p:blipFill>
        <p:spPr bwMode="auto">
          <a:xfrm>
            <a:off x="2481697" y="1419150"/>
            <a:ext cx="142353" cy="1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068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32048" y="123478"/>
            <a:ext cx="8964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Сравнительный анализ </a:t>
            </a:r>
            <a:r>
              <a:rPr lang="ru-RU" sz="1600" b="1" dirty="0" smtClean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денежной выручки по районам(</a:t>
            </a:r>
            <a:r>
              <a:rPr lang="ru-RU" sz="1600" b="1" dirty="0" err="1" smtClean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млн.руб</a:t>
            </a:r>
            <a:r>
              <a:rPr lang="ru-RU" sz="1600" b="1" dirty="0" smtClean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.)</a:t>
            </a:r>
            <a:endParaRPr lang="ru-RU" sz="1600" b="1" dirty="0">
              <a:solidFill>
                <a:srgbClr val="170C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473457" y="645159"/>
            <a:ext cx="857250" cy="385763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67014" y="699542"/>
            <a:ext cx="26516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Денежная выручка на 1 </a:t>
            </a:r>
            <a:r>
              <a:rPr lang="ru-RU" sz="1200" dirty="0" smtClean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работника</a:t>
            </a:r>
            <a:endParaRPr lang="ru-RU" sz="1200" dirty="0">
              <a:solidFill>
                <a:srgbClr val="170C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75522" y="710575"/>
            <a:ext cx="17329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Среднемесячная з/п</a:t>
            </a:r>
            <a:endParaRPr lang="ru-RU" sz="1200" dirty="0">
              <a:solidFill>
                <a:srgbClr val="170CA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9" t="45633" r="77741" b="45993"/>
          <a:stretch/>
        </p:blipFill>
        <p:spPr bwMode="auto">
          <a:xfrm>
            <a:off x="1842860" y="765797"/>
            <a:ext cx="142353" cy="1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569844"/>
              </p:ext>
            </p:extLst>
          </p:nvPr>
        </p:nvGraphicFramePr>
        <p:xfrm>
          <a:off x="907273" y="481026"/>
          <a:ext cx="7422728" cy="4711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r:id="rId5" imgW="8760711" imgH="5560034" progId="Excel.Chart.8">
                  <p:embed/>
                </p:oleObj>
              </mc:Choice>
              <mc:Fallback>
                <p:oleObj r:id="rId5" imgW="8760711" imgH="556003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273" y="481026"/>
                        <a:ext cx="7422728" cy="47118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Овал 21"/>
          <p:cNvSpPr/>
          <p:nvPr/>
        </p:nvSpPr>
        <p:spPr>
          <a:xfrm>
            <a:off x="1434553" y="4227934"/>
            <a:ext cx="726136" cy="435682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547664" y="4286707"/>
            <a:ext cx="5324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793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3,1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863303" y="4256509"/>
            <a:ext cx="726136" cy="435682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907260" y="4315282"/>
            <a:ext cx="5324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793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1,5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043285" y="4237459"/>
            <a:ext cx="726136" cy="435682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156396" y="4296232"/>
            <a:ext cx="5324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793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1,2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314089" y="4207365"/>
            <a:ext cx="726136" cy="435682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427200" y="4266138"/>
            <a:ext cx="5324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793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1,4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649387" y="4249139"/>
            <a:ext cx="726136" cy="435682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762498" y="4307912"/>
            <a:ext cx="5324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793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1,2</a:t>
            </a:r>
            <a:endParaRPr lang="en-US" sz="11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54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3478"/>
            <a:ext cx="1489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Коррупция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IT.IT-PC\Desktop\image_image_2780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" r="3381"/>
          <a:stretch/>
        </p:blipFill>
        <p:spPr bwMode="auto">
          <a:xfrm>
            <a:off x="35496" y="771550"/>
            <a:ext cx="902709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559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23478"/>
            <a:ext cx="44791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Сумма недоимки в местный бюджет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602273"/>
            <a:ext cx="3344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1 февраля 2020 г., руб.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579862"/>
            <a:ext cx="34579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Земельный налог в том числе: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3169300"/>
            <a:ext cx="41777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 на имущество физических лиц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427734"/>
            <a:ext cx="4059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Единый налог на вмененный доход </a:t>
            </a:r>
            <a:endParaRPr lang="ru-RU" sz="1600" dirty="0" smtClean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отдельных видов деятельности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491630"/>
            <a:ext cx="4716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Налог, взимаемый в связи с </a:t>
            </a:r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применением</a:t>
            </a:r>
          </a:p>
          <a:p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упрощенной </a:t>
            </a:r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 налогообложения </a:t>
            </a:r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</a:p>
          <a:p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в местный бюджет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101611"/>
            <a:ext cx="28648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НДФЛ в местный </a:t>
            </a:r>
            <a:r>
              <a:rPr lang="ru-RU" sz="16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</a:t>
            </a:r>
            <a:endParaRPr lang="ru-RU" sz="1600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8511" y="3889380"/>
            <a:ext cx="26853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юридическим лицам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48511" y="4177412"/>
            <a:ext cx="25378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физическим лицам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265988" y="1085620"/>
            <a:ext cx="1346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1 099 000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65988" y="2550844"/>
            <a:ext cx="11304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834 000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65988" y="3169300"/>
            <a:ext cx="1346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1 775 000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65988" y="3601348"/>
            <a:ext cx="1346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9 869 000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265988" y="3889380"/>
            <a:ext cx="1346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5 406 000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65988" y="4177412"/>
            <a:ext cx="13468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4 463 000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80974" y="1635646"/>
            <a:ext cx="11304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375 000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99992" y="4537452"/>
            <a:ext cx="4618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ИТОГО:     13 952 000</a:t>
            </a:r>
            <a:endParaRPr lang="ru-RU" sz="28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160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123478"/>
            <a:ext cx="26581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Обращения граждан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347614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Количество приемов                                </a:t>
            </a:r>
            <a:r>
              <a:rPr lang="ru-RU" sz="2000" b="1" dirty="0" smtClean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533</a:t>
            </a:r>
            <a:r>
              <a:rPr lang="ru-RU" sz="2000" dirty="0" smtClean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170CA4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921955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Количество принятых </a:t>
            </a:r>
            <a:r>
              <a:rPr lang="ru-RU" sz="2000" dirty="0" smtClean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граждан                </a:t>
            </a:r>
            <a:r>
              <a:rPr lang="ru-RU" sz="2000" b="1" dirty="0" smtClean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533</a:t>
            </a:r>
            <a:r>
              <a:rPr lang="ru-RU" sz="2000" dirty="0" smtClean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170CA4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7624" y="2603688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Поступило всего </a:t>
            </a:r>
            <a:r>
              <a:rPr lang="ru-RU" sz="2000" dirty="0" smtClean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обращений                   </a:t>
            </a:r>
            <a:r>
              <a:rPr lang="ru-RU" sz="2000" b="1" dirty="0" smtClean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1326</a:t>
            </a:r>
            <a:endParaRPr lang="ru-RU" sz="2000" dirty="0">
              <a:solidFill>
                <a:srgbClr val="170CA4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3251760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Народный контроль                                   </a:t>
            </a:r>
            <a:r>
              <a:rPr lang="ru-RU" sz="2000" b="1" dirty="0" smtClean="0">
                <a:solidFill>
                  <a:srgbClr val="170CA4"/>
                </a:solidFill>
                <a:latin typeface="Arial" pitchFamily="34" charset="0"/>
                <a:cs typeface="Arial" pitchFamily="34" charset="0"/>
              </a:rPr>
              <a:t>110</a:t>
            </a:r>
            <a:endParaRPr lang="ru-RU" sz="2000" dirty="0">
              <a:solidFill>
                <a:srgbClr val="170CA4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827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IT.IT-PC\Desktop\1571754809_75_pobede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54626"/>
            <a:ext cx="4587074" cy="305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IT.IT-PC\Desktop\1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" y="711674"/>
            <a:ext cx="4972804" cy="351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23478"/>
            <a:ext cx="3270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70CA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2020 год – юбилейный</a:t>
            </a:r>
          </a:p>
        </p:txBody>
      </p:sp>
    </p:spTree>
    <p:extLst>
      <p:ext uri="{BB962C8B-B14F-4D97-AF65-F5344CB8AC3E}">
        <p14:creationId xmlns:p14="http://schemas.microsoft.com/office/powerpoint/2010/main" val="3478583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3478"/>
            <a:ext cx="82718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Выборы депутатов Государственного Совета Республики Татарстан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4" name="Picture 4" descr="C:\Users\IT.IT-PC\Desktop\971bd77b6e6f8266e9ce74361b69fe4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7" r="9516"/>
          <a:stretch/>
        </p:blipFill>
        <p:spPr bwMode="auto">
          <a:xfrm>
            <a:off x="6466888" y="3003798"/>
            <a:ext cx="2569607" cy="2072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627534"/>
            <a:ext cx="89289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Явка избирателей:</a:t>
            </a:r>
          </a:p>
          <a:p>
            <a:r>
              <a:rPr lang="ru-RU" sz="14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по партийному списку – 79,9%</a:t>
            </a:r>
          </a:p>
          <a:p>
            <a:r>
              <a:rPr lang="ru-RU" sz="14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по одномандатному избирательному округу – 78,1%</a:t>
            </a:r>
          </a:p>
          <a:p>
            <a:endParaRPr lang="ru-RU" sz="1400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Результаты голосования:</a:t>
            </a:r>
          </a:p>
          <a:p>
            <a:r>
              <a:rPr lang="ru-RU" sz="14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партийному списку:</a:t>
            </a:r>
          </a:p>
          <a:p>
            <a:r>
              <a:rPr lang="ru-RU" sz="14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ВПП </a:t>
            </a:r>
            <a:r>
              <a:rPr lang="ru-RU" sz="14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«ЕДИНАЯ РОССИЯ» – 71,5</a:t>
            </a:r>
            <a:r>
              <a:rPr lang="ru-RU" sz="14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  <a:p>
            <a:r>
              <a:rPr lang="ru-RU" sz="14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ПП </a:t>
            </a:r>
            <a:r>
              <a:rPr lang="ru-RU" sz="14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«КОММУНИСТИЧЕСКАЯ ПАРТИЯ РОССИЙСКОЙ ФЕДЕРАЦИИ» - 10,7%</a:t>
            </a:r>
          </a:p>
          <a:p>
            <a:r>
              <a:rPr lang="ru-RU" sz="14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ПП </a:t>
            </a:r>
            <a:r>
              <a:rPr lang="ru-RU" sz="14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ЛДПР-Либерально-демократическая партия России – 5,0%</a:t>
            </a:r>
          </a:p>
          <a:p>
            <a:r>
              <a:rPr lang="ru-RU" sz="14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ru-RU" sz="14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ПАРТИЯ ПЕНСИОНЕРОВ – 4,58%</a:t>
            </a:r>
          </a:p>
          <a:p>
            <a:r>
              <a:rPr lang="ru-RU" sz="14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ru-RU" sz="14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ПП «КОММУНИСТИЧЕСКАЯ ПАРТИЯ КОММУНИСТЫ РОССИИ» - 3,6%</a:t>
            </a:r>
          </a:p>
          <a:p>
            <a:r>
              <a:rPr lang="ru-RU" sz="14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ПП «СПРАВЕДЛИВАЯ РОССИЯ» - 3,4%</a:t>
            </a:r>
          </a:p>
          <a:p>
            <a:r>
              <a:rPr lang="ru-RU" sz="14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ВПП «ПАРТИЯ РОСТА» - 1,09%</a:t>
            </a:r>
          </a:p>
          <a:p>
            <a:endParaRPr lang="ru-RU" sz="1400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4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Прибрежному одномандатному избирательному округу №4:</a:t>
            </a:r>
          </a:p>
          <a:p>
            <a:r>
              <a:rPr lang="ru-RU" sz="14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Михеев Альмир Александрович – 64,5%</a:t>
            </a:r>
          </a:p>
          <a:p>
            <a:r>
              <a:rPr lang="ru-RU" sz="14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Ильин </a:t>
            </a:r>
            <a:r>
              <a:rPr lang="ru-RU" sz="14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Михаил Анатольевич – 13,96%</a:t>
            </a:r>
          </a:p>
          <a:p>
            <a:r>
              <a:rPr lang="ru-RU" sz="14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Дмитриев </a:t>
            </a:r>
            <a:r>
              <a:rPr lang="ru-RU" sz="14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Тимур Владимирович – 12,95%</a:t>
            </a:r>
          </a:p>
          <a:p>
            <a:r>
              <a:rPr lang="ru-RU" sz="14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ru-RU" sz="1400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Сабируллова</a:t>
            </a:r>
            <a:r>
              <a:rPr lang="ru-RU" sz="14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Евгения </a:t>
            </a:r>
            <a:r>
              <a:rPr lang="ru-RU" sz="1400" dirty="0" err="1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Гумаровна</a:t>
            </a:r>
            <a:r>
              <a:rPr lang="ru-RU" sz="14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4,83</a:t>
            </a:r>
            <a:r>
              <a:rPr lang="ru-RU" sz="14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</a:p>
          <a:p>
            <a:r>
              <a:rPr lang="ru-RU" sz="1400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Никандров </a:t>
            </a:r>
            <a:r>
              <a:rPr lang="ru-RU" sz="14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Георгий Геннадьевич – 3,68%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583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77966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170CA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Игътибарыгыз</a:t>
            </a:r>
            <a:r>
              <a:rPr lang="ru-RU" sz="3200" b="1" dirty="0">
                <a:solidFill>
                  <a:srgbClr val="170CA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b="1" dirty="0" err="1">
                <a:solidFill>
                  <a:srgbClr val="170CA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өчен</a:t>
            </a:r>
            <a:r>
              <a:rPr lang="ru-RU" sz="3200" b="1" dirty="0">
                <a:solidFill>
                  <a:srgbClr val="170CA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3200" b="1" dirty="0" err="1">
                <a:solidFill>
                  <a:srgbClr val="170CA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рәхмәт</a:t>
            </a:r>
            <a:r>
              <a:rPr lang="ru-RU" sz="3200" b="1" dirty="0">
                <a:solidFill>
                  <a:srgbClr val="170CA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pPr algn="ctr"/>
            <a:r>
              <a:rPr lang="ru-RU" sz="3200" b="1" dirty="0">
                <a:solidFill>
                  <a:srgbClr val="170CA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Доклад окончен! </a:t>
            </a:r>
            <a:endParaRPr lang="ru-RU" sz="3200" b="1" dirty="0" smtClean="0">
              <a:solidFill>
                <a:srgbClr val="170CA4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170CA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 </a:t>
            </a:r>
            <a:r>
              <a:rPr lang="ru-RU" sz="3200" b="1" dirty="0">
                <a:solidFill>
                  <a:srgbClr val="170CA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78583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3478"/>
            <a:ext cx="6308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Расходование средств самообложения в 2019 году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3848730"/>
            <a:ext cx="3953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14 972,7 тыс. руб.</a:t>
            </a:r>
            <a:endParaRPr lang="ru-RU" sz="28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5"/>
          <a:stretch/>
        </p:blipFill>
        <p:spPr>
          <a:xfrm>
            <a:off x="683568" y="699542"/>
            <a:ext cx="3600000" cy="2018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C:\Users\IT.IT-PC\Desktop\print_5902807_42594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1" b="3133"/>
          <a:stretch/>
        </p:blipFill>
        <p:spPr bwMode="auto">
          <a:xfrm>
            <a:off x="4716016" y="686967"/>
            <a:ext cx="3600000" cy="204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T.IT-PC\Desktop\Памятник с. Татарское Бурнашево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0" b="4903"/>
          <a:stretch/>
        </p:blipFill>
        <p:spPr bwMode="auto">
          <a:xfrm>
            <a:off x="683568" y="2811294"/>
            <a:ext cx="3600000" cy="2208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160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3478"/>
            <a:ext cx="7523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Упущенные средства по программе самообложение граждан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1495" y="1050871"/>
            <a:ext cx="4641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12 698 250 рублей</a:t>
            </a:r>
            <a:endParaRPr lang="ru-RU" sz="24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33" y="2861523"/>
            <a:ext cx="2973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Верхнеуслонское</a:t>
            </a: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10 622 500 руб.</a:t>
            </a:r>
            <a:endParaRPr lang="ru-RU" sz="14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4297" y="3906002"/>
            <a:ext cx="2470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Печищинское</a:t>
            </a: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1 177 750 руб.</a:t>
            </a:r>
            <a:endParaRPr lang="ru-RU" sz="14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4611" y="2861522"/>
            <a:ext cx="2919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Нижнеуслонское</a:t>
            </a:r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СП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898 000 руб.</a:t>
            </a:r>
            <a:endParaRPr lang="ru-RU" sz="14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691680" y="1995686"/>
            <a:ext cx="576064" cy="794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29572" y="1995686"/>
            <a:ext cx="0" cy="18746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516216" y="1923678"/>
            <a:ext cx="720080" cy="640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182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600701" y="923924"/>
            <a:ext cx="3543300" cy="42280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Shape 146"/>
          <p:cNvSpPr txBox="1"/>
          <p:nvPr/>
        </p:nvSpPr>
        <p:spPr>
          <a:xfrm>
            <a:off x="333518" y="54834"/>
            <a:ext cx="834293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170CA4"/>
                </a:solidFill>
                <a:latin typeface="Arial" pitchFamily="34" charset="0"/>
                <a:cs typeface="Arial" pitchFamily="34" charset="0"/>
                <a:sym typeface="Trebuchet MS"/>
              </a:rPr>
              <a:t>Основные параметры </a:t>
            </a:r>
            <a:r>
              <a:rPr lang="ru-RU" sz="2000" b="1" dirty="0" smtClean="0">
                <a:solidFill>
                  <a:srgbClr val="170CA4"/>
                </a:solidFill>
                <a:latin typeface="Arial" pitchFamily="34" charset="0"/>
                <a:cs typeface="Arial" pitchFamily="34" charset="0"/>
                <a:sym typeface="Trebuchet MS"/>
              </a:rPr>
              <a:t>налога на профессиональный доход </a:t>
            </a:r>
            <a:endParaRPr sz="2000" b="1" dirty="0">
              <a:solidFill>
                <a:srgbClr val="170C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3192" y="915566"/>
            <a:ext cx="31388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Объект налогообложения – доходы от реализации товаров (работ, услуг, имущественных прав)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Без НДФЛ и НДС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Налоговый вычет до 10 тысяч рублей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Не требуется применение ККТ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Регистрации в качестве ИП не требуется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147493" y="987574"/>
            <a:ext cx="923926" cy="94297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4%</a:t>
            </a:r>
          </a:p>
        </p:txBody>
      </p:sp>
      <p:sp>
        <p:nvSpPr>
          <p:cNvPr id="7" name="Овал 6"/>
          <p:cNvSpPr/>
          <p:nvPr/>
        </p:nvSpPr>
        <p:spPr>
          <a:xfrm>
            <a:off x="2133598" y="1845497"/>
            <a:ext cx="923926" cy="94297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052" y="1345774"/>
            <a:ext cx="14361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Налоговая ставка </a:t>
            </a:r>
            <a:r>
              <a:rPr lang="ru-RU" sz="1200" dirty="0"/>
              <a:t>(включены отчисления в ФОМС)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132936" y="1197452"/>
            <a:ext cx="2199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 реализации физическим лицам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3332" y="1883520"/>
            <a:ext cx="276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 реализации юридическим лицам и ИП</a:t>
            </a:r>
          </a:p>
        </p:txBody>
      </p:sp>
      <p:sp>
        <p:nvSpPr>
          <p:cNvPr id="12" name="Овал 11"/>
          <p:cNvSpPr/>
          <p:nvPr/>
        </p:nvSpPr>
        <p:spPr>
          <a:xfrm>
            <a:off x="2147493" y="2767349"/>
            <a:ext cx="923926" cy="942975"/>
          </a:xfrm>
          <a:prstGeom prst="ellips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532" y="2946447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Налоговый период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3332" y="2977224"/>
            <a:ext cx="1568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календарный месяц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5294" y="4137072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Налоговая декларация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42ACBF8-5D16-457F-8441-9353C89E59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06" y="3953603"/>
            <a:ext cx="951711" cy="9517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33332" y="4134536"/>
            <a:ext cx="1798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не представляется</a:t>
            </a:r>
          </a:p>
        </p:txBody>
      </p:sp>
    </p:spTree>
    <p:extLst>
      <p:ext uri="{BB962C8B-B14F-4D97-AF65-F5344CB8AC3E}">
        <p14:creationId xmlns:p14="http://schemas.microsoft.com/office/powerpoint/2010/main" val="17998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3478"/>
            <a:ext cx="64059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 Верхнеуслонского муниципального района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G:\public\доклад 2020\osnova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t="21133" r="5222" b="7739"/>
          <a:stretch/>
        </p:blipFill>
        <p:spPr bwMode="auto">
          <a:xfrm>
            <a:off x="35496" y="1478604"/>
            <a:ext cx="5040560" cy="286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одержимое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02067"/>
              </p:ext>
            </p:extLst>
          </p:nvPr>
        </p:nvGraphicFramePr>
        <p:xfrm>
          <a:off x="4499992" y="843558"/>
          <a:ext cx="453650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 descr="G:\public\доклад 2020\osnova1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1" t="33819" r="83221" b="62464"/>
          <a:stretch/>
        </p:blipFill>
        <p:spPr bwMode="auto">
          <a:xfrm>
            <a:off x="139851" y="837162"/>
            <a:ext cx="230048" cy="19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780551"/>
            <a:ext cx="2305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170CA4"/>
                </a:solidFill>
              </a:rPr>
              <a:t>Доходы местного бюджета</a:t>
            </a:r>
            <a:endParaRPr lang="ru-RU" sz="1400" b="1" dirty="0">
              <a:solidFill>
                <a:srgbClr val="170CA4"/>
              </a:solidFill>
            </a:endParaRPr>
          </a:p>
        </p:txBody>
      </p:sp>
      <p:pic>
        <p:nvPicPr>
          <p:cNvPr id="9" name="Picture 2" descr="G:\public\доклад 2020\osnova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8" t="33838" r="75865" b="61383"/>
          <a:stretch/>
        </p:blipFill>
        <p:spPr bwMode="auto">
          <a:xfrm>
            <a:off x="133784" y="1088328"/>
            <a:ext cx="228094" cy="2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1275606"/>
            <a:ext cx="1954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170CA4"/>
                </a:solidFill>
              </a:rPr>
              <a:t>Профицит, дефицит (-)</a:t>
            </a:r>
            <a:endParaRPr lang="ru-RU" sz="1400" b="1" dirty="0">
              <a:solidFill>
                <a:srgbClr val="170CA4"/>
              </a:solidFill>
            </a:endParaRPr>
          </a:p>
        </p:txBody>
      </p:sp>
      <p:pic>
        <p:nvPicPr>
          <p:cNvPr id="12" name="Picture 2" descr="G:\public\доклад 2020\osnova1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3" t="80403" r="42511" b="15354"/>
          <a:stretch/>
        </p:blipFill>
        <p:spPr bwMode="auto">
          <a:xfrm>
            <a:off x="139850" y="1367555"/>
            <a:ext cx="222027" cy="19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3528" y="1030691"/>
            <a:ext cx="2352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170CA4"/>
                </a:solidFill>
              </a:rPr>
              <a:t>Расходы местного бюджета</a:t>
            </a:r>
            <a:endParaRPr lang="ru-RU" sz="1400" b="1" dirty="0">
              <a:solidFill>
                <a:srgbClr val="170C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626661"/>
            <a:ext cx="2352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170CA4"/>
                </a:solidFill>
              </a:rPr>
              <a:t>Расходы местного бюджета</a:t>
            </a:r>
            <a:endParaRPr lang="ru-RU" sz="1400" b="1" dirty="0">
              <a:solidFill>
                <a:srgbClr val="170C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82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3478"/>
            <a:ext cx="17540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747901"/>
            <a:ext cx="64588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Число детских дошкольных образовательных учреждений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84368" y="627534"/>
            <a:ext cx="6944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endParaRPr lang="ru-RU" sz="28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79" y="1225084"/>
            <a:ext cx="45801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детей дошкольного возраста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84368" y="1112426"/>
            <a:ext cx="1204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1095</a:t>
            </a:r>
            <a:endParaRPr lang="ru-RU" sz="28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859782"/>
            <a:ext cx="2093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Очередность</a:t>
            </a:r>
            <a:endParaRPr lang="ru-RU" sz="20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9582" y="2532841"/>
            <a:ext cx="1497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203</a:t>
            </a:r>
            <a:endParaRPr lang="ru-RU" sz="48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3015" y="3651870"/>
            <a:ext cx="17043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г.Иннополис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42047" y="3405649"/>
            <a:ext cx="1059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107</a:t>
            </a:r>
            <a:endParaRPr lang="ru-RU" sz="32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4168468"/>
            <a:ext cx="33201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с.Набережные</a:t>
            </a:r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Моркваши 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63881" y="4003199"/>
            <a:ext cx="768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endParaRPr lang="ru-RU" sz="32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6" name="Picture 4" descr="G:\public\Таблички, бейджи, банеры и тд\Образование 2016\САвичев Л. 2\ДОУ\эффективные формы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51" y="2013838"/>
            <a:ext cx="36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182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public\доклад 2019\osnova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r="10077" b="9896"/>
          <a:stretch/>
        </p:blipFill>
        <p:spPr bwMode="auto">
          <a:xfrm>
            <a:off x="0" y="-1543336"/>
            <a:ext cx="9144000" cy="656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3478"/>
            <a:ext cx="26484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Школьные автобусы</a:t>
            </a:r>
            <a:endParaRPr lang="ru-RU" sz="16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 descr="G:\public\Доклад 2017\doklad 2017\образ\20160820_1157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32686" r="27284" b="2342"/>
          <a:stretch/>
        </p:blipFill>
        <p:spPr bwMode="auto">
          <a:xfrm>
            <a:off x="1762105" y="1435962"/>
            <a:ext cx="3890015" cy="2215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787229"/>
            <a:ext cx="17572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</a:t>
            </a:r>
            <a:r>
              <a:rPr lang="ru-RU" sz="54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endParaRPr lang="ru-RU" sz="80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779662"/>
            <a:ext cx="34563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≈10 </a:t>
            </a:r>
          </a:p>
          <a:p>
            <a:pPr algn="r"/>
            <a:r>
              <a:rPr lang="ru-RU" sz="4400" b="1" dirty="0" err="1" smtClean="0">
                <a:solidFill>
                  <a:srgbClr val="170CA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млн.руб</a:t>
            </a:r>
            <a:endParaRPr lang="ru-RU" sz="4400" b="1" dirty="0">
              <a:solidFill>
                <a:srgbClr val="170CA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82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13586</TotalTime>
  <Words>909</Words>
  <Application>Microsoft Office PowerPoint</Application>
  <PresentationFormat>Экран (16:9)</PresentationFormat>
  <Paragraphs>305</Paragraphs>
  <Slides>33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Vasya</dc:creator>
  <cp:lastModifiedBy>IT</cp:lastModifiedBy>
  <cp:revision>825</cp:revision>
  <cp:lastPrinted>2017-01-29T16:49:44Z</cp:lastPrinted>
  <dcterms:created xsi:type="dcterms:W3CDTF">2017-01-22T08:10:05Z</dcterms:created>
  <dcterms:modified xsi:type="dcterms:W3CDTF">2020-02-20T11:46:10Z</dcterms:modified>
</cp:coreProperties>
</file>