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2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3.xml" ContentType="application/vnd.openxmlformats-officedocument.presentationml.notesSlide+xml"/>
  <Override PartName="/ppt/charts/chart1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  <p:sldMasterId id="2147483912" r:id="rId2"/>
    <p:sldMasterId id="2147483924" r:id="rId3"/>
    <p:sldMasterId id="2147483936" r:id="rId4"/>
  </p:sldMasterIdLst>
  <p:notesMasterIdLst>
    <p:notesMasterId r:id="rId87"/>
  </p:notesMasterIdLst>
  <p:sldIdLst>
    <p:sldId id="274" r:id="rId5"/>
    <p:sldId id="265" r:id="rId6"/>
    <p:sldId id="266" r:id="rId7"/>
    <p:sldId id="271" r:id="rId8"/>
    <p:sldId id="262" r:id="rId9"/>
    <p:sldId id="264" r:id="rId10"/>
    <p:sldId id="275" r:id="rId11"/>
    <p:sldId id="493" r:id="rId12"/>
    <p:sldId id="277" r:id="rId13"/>
    <p:sldId id="494" r:id="rId14"/>
    <p:sldId id="495" r:id="rId15"/>
    <p:sldId id="530" r:id="rId16"/>
    <p:sldId id="279" r:id="rId17"/>
    <p:sldId id="268" r:id="rId18"/>
    <p:sldId id="269" r:id="rId19"/>
    <p:sldId id="557" r:id="rId20"/>
    <p:sldId id="577" r:id="rId21"/>
    <p:sldId id="531" r:id="rId22"/>
    <p:sldId id="568" r:id="rId23"/>
    <p:sldId id="575" r:id="rId24"/>
    <p:sldId id="573" r:id="rId25"/>
    <p:sldId id="572" r:id="rId26"/>
    <p:sldId id="280" r:id="rId27"/>
    <p:sldId id="272" r:id="rId28"/>
    <p:sldId id="532" r:id="rId29"/>
    <p:sldId id="282" r:id="rId30"/>
    <p:sldId id="555" r:id="rId31"/>
    <p:sldId id="340" r:id="rId32"/>
    <p:sldId id="536" r:id="rId33"/>
    <p:sldId id="533" r:id="rId34"/>
    <p:sldId id="534" r:id="rId35"/>
    <p:sldId id="535" r:id="rId36"/>
    <p:sldId id="386" r:id="rId37"/>
    <p:sldId id="360" r:id="rId38"/>
    <p:sldId id="389" r:id="rId39"/>
    <p:sldId id="527" r:id="rId40"/>
    <p:sldId id="526" r:id="rId41"/>
    <p:sldId id="529" r:id="rId42"/>
    <p:sldId id="528" r:id="rId43"/>
    <p:sldId id="537" r:id="rId44"/>
    <p:sldId id="538" r:id="rId45"/>
    <p:sldId id="539" r:id="rId46"/>
    <p:sldId id="540" r:id="rId47"/>
    <p:sldId id="569" r:id="rId48"/>
    <p:sldId id="576" r:id="rId49"/>
    <p:sldId id="570" r:id="rId50"/>
    <p:sldId id="571" r:id="rId51"/>
    <p:sldId id="543" r:id="rId52"/>
    <p:sldId id="544" r:id="rId53"/>
    <p:sldId id="574" r:id="rId54"/>
    <p:sldId id="556" r:id="rId55"/>
    <p:sldId id="545" r:id="rId56"/>
    <p:sldId id="546" r:id="rId57"/>
    <p:sldId id="547" r:id="rId58"/>
    <p:sldId id="417" r:id="rId59"/>
    <p:sldId id="419" r:id="rId60"/>
    <p:sldId id="553" r:id="rId61"/>
    <p:sldId id="578" r:id="rId62"/>
    <p:sldId id="548" r:id="rId63"/>
    <p:sldId id="579" r:id="rId64"/>
    <p:sldId id="580" r:id="rId65"/>
    <p:sldId id="581" r:id="rId66"/>
    <p:sldId id="582" r:id="rId67"/>
    <p:sldId id="552" r:id="rId68"/>
    <p:sldId id="551" r:id="rId69"/>
    <p:sldId id="287" r:id="rId70"/>
    <p:sldId id="445" r:id="rId71"/>
    <p:sldId id="554" r:id="rId72"/>
    <p:sldId id="448" r:id="rId73"/>
    <p:sldId id="446" r:id="rId74"/>
    <p:sldId id="562" r:id="rId75"/>
    <p:sldId id="455" r:id="rId76"/>
    <p:sldId id="558" r:id="rId77"/>
    <p:sldId id="456" r:id="rId78"/>
    <p:sldId id="460" r:id="rId79"/>
    <p:sldId id="462" r:id="rId80"/>
    <p:sldId id="559" r:id="rId81"/>
    <p:sldId id="564" r:id="rId82"/>
    <p:sldId id="560" r:id="rId83"/>
    <p:sldId id="566" r:id="rId84"/>
    <p:sldId id="565" r:id="rId85"/>
    <p:sldId id="489" r:id="rId8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2" autoAdjust="0"/>
    <p:restoredTop sz="94725" autoAdjust="0"/>
  </p:normalViewPr>
  <p:slideViewPr>
    <p:cSldViewPr>
      <p:cViewPr>
        <p:scale>
          <a:sx n="98" d="100"/>
          <a:sy n="98" d="100"/>
        </p:scale>
        <p:origin x="-270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3431206359502802E-3"/>
          <c:y val="9.3449260157315948E-3"/>
          <c:w val="0.68316682155118225"/>
          <c:h val="0.8891751095882384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7"/>
          </c:dPt>
          <c:dPt>
            <c:idx val="1"/>
            <c:bubble3D val="0"/>
            <c:explosion val="12"/>
          </c:dPt>
          <c:dPt>
            <c:idx val="2"/>
            <c:bubble3D val="0"/>
            <c:explosion val="7"/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5107</c:v>
                </c:pt>
                <c:pt idx="1">
                  <c:v>5009</c:v>
                </c:pt>
                <c:pt idx="2">
                  <c:v>5147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808817165958843"/>
          <c:y val="0.16787284078501641"/>
          <c:w val="0.32384184936711236"/>
          <c:h val="0.7482043481371569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1"/>
              <c:layout>
                <c:manualLayout>
                  <c:x val="5.2910787690256637E-3"/>
                  <c:y val="5.87897641002851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Лист1!$A$12:$A$14</c:f>
              <c:strCache>
                <c:ptCount val="3"/>
                <c:pt idx="0">
                  <c:v>с асфальтным покрытием</c:v>
                </c:pt>
                <c:pt idx="1">
                  <c:v>с щебеночным покрытием</c:v>
                </c:pt>
                <c:pt idx="2">
                  <c:v>с грунтовым покрытием</c:v>
                </c:pt>
              </c:strCache>
            </c:strRef>
          </c:cat>
          <c:val>
            <c:numRef>
              <c:f>Лист1!$B$12:$B$14</c:f>
              <c:numCache>
                <c:formatCode>General</c:formatCode>
                <c:ptCount val="3"/>
                <c:pt idx="0">
                  <c:v>32.700000000000003</c:v>
                </c:pt>
                <c:pt idx="1">
                  <c:v>6.4</c:v>
                </c:pt>
                <c:pt idx="2">
                  <c:v>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8177024"/>
        <c:axId val="78178560"/>
        <c:axId val="0"/>
      </c:bar3DChart>
      <c:catAx>
        <c:axId val="781770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50">
                <a:solidFill>
                  <a:srgbClr val="002060"/>
                </a:solidFill>
              </a:defRPr>
            </a:pPr>
            <a:endParaRPr lang="ru-RU"/>
          </a:p>
        </c:txPr>
        <c:crossAx val="78178560"/>
        <c:crosses val="autoZero"/>
        <c:auto val="1"/>
        <c:lblAlgn val="ctr"/>
        <c:lblOffset val="100"/>
        <c:noMultiLvlLbl val="0"/>
      </c:catAx>
      <c:valAx>
        <c:axId val="7817856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781770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32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Лист1!$B$8:$B$10</c:f>
              <c:strCache>
                <c:ptCount val="3"/>
                <c:pt idx="0">
                  <c:v>2011год</c:v>
                </c:pt>
                <c:pt idx="1">
                  <c:v>2012год </c:v>
                </c:pt>
                <c:pt idx="2">
                  <c:v>2013 год </c:v>
                </c:pt>
              </c:strCache>
            </c:strRef>
          </c:cat>
          <c:val>
            <c:numRef>
              <c:f>Лист1!$C$8:$C$10</c:f>
              <c:numCache>
                <c:formatCode>General</c:formatCode>
                <c:ptCount val="3"/>
                <c:pt idx="0">
                  <c:v>5107</c:v>
                </c:pt>
                <c:pt idx="1">
                  <c:v>5009</c:v>
                </c:pt>
                <c:pt idx="2">
                  <c:v>5147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0398208"/>
        <c:axId val="80399744"/>
        <c:axId val="0"/>
      </c:bar3DChart>
      <c:catAx>
        <c:axId val="803982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2060"/>
                </a:solidFill>
              </a:defRPr>
            </a:pPr>
            <a:endParaRPr lang="ru-RU"/>
          </a:p>
        </c:txPr>
        <c:crossAx val="80399744"/>
        <c:crosses val="autoZero"/>
        <c:auto val="1"/>
        <c:lblAlgn val="ctr"/>
        <c:lblOffset val="100"/>
        <c:noMultiLvlLbl val="0"/>
      </c:catAx>
      <c:valAx>
        <c:axId val="8039974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803982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16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Лист1!$B$8:$B$10</c:f>
              <c:strCache>
                <c:ptCount val="3"/>
                <c:pt idx="0">
                  <c:v>2011год</c:v>
                </c:pt>
                <c:pt idx="1">
                  <c:v>2012год </c:v>
                </c:pt>
                <c:pt idx="2">
                  <c:v>2013 год </c:v>
                </c:pt>
              </c:strCache>
            </c:strRef>
          </c:cat>
          <c:val>
            <c:numRef>
              <c:f>Лист1!$C$8:$C$10</c:f>
              <c:numCache>
                <c:formatCode>General</c:formatCode>
                <c:ptCount val="3"/>
                <c:pt idx="0">
                  <c:v>323</c:v>
                </c:pt>
                <c:pt idx="1">
                  <c:v>311</c:v>
                </c:pt>
                <c:pt idx="2">
                  <c:v>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0966400"/>
        <c:axId val="80967936"/>
        <c:axId val="0"/>
      </c:bar3DChart>
      <c:catAx>
        <c:axId val="809664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0"/>
            </a:pPr>
            <a:endParaRPr lang="ru-RU"/>
          </a:p>
        </c:txPr>
        <c:crossAx val="80967936"/>
        <c:crosses val="autoZero"/>
        <c:auto val="1"/>
        <c:lblAlgn val="ctr"/>
        <c:lblOffset val="100"/>
        <c:noMultiLvlLbl val="0"/>
      </c:catAx>
      <c:valAx>
        <c:axId val="8096793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809664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b="1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8.3333333333333332E-3"/>
                  <c:y val="-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66666666666671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888888888888888E-2"/>
                  <c:y val="-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Лист1!$C$5:$C$7</c:f>
              <c:strCache>
                <c:ptCount val="3"/>
                <c:pt idx="0">
                  <c:v>2011год </c:v>
                </c:pt>
                <c:pt idx="1">
                  <c:v>2012год</c:v>
                </c:pt>
                <c:pt idx="2">
                  <c:v>2013 год </c:v>
                </c:pt>
              </c:strCache>
            </c:strRef>
          </c:cat>
          <c:val>
            <c:numRef>
              <c:f>Лист1!$D$5:$D$7</c:f>
              <c:numCache>
                <c:formatCode>General</c:formatCode>
                <c:ptCount val="3"/>
                <c:pt idx="0">
                  <c:v>132</c:v>
                </c:pt>
                <c:pt idx="1">
                  <c:v>147</c:v>
                </c:pt>
                <c:pt idx="2">
                  <c:v>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0988416"/>
        <c:axId val="80994304"/>
        <c:axId val="0"/>
      </c:bar3DChart>
      <c:catAx>
        <c:axId val="80988416"/>
        <c:scaling>
          <c:orientation val="minMax"/>
        </c:scaling>
        <c:delete val="0"/>
        <c:axPos val="b"/>
        <c:majorTickMark val="out"/>
        <c:minorTickMark val="none"/>
        <c:tickLblPos val="nextTo"/>
        <c:crossAx val="80994304"/>
        <c:crosses val="autoZero"/>
        <c:auto val="1"/>
        <c:lblAlgn val="ctr"/>
        <c:lblOffset val="100"/>
        <c:noMultiLvlLbl val="0"/>
      </c:catAx>
      <c:valAx>
        <c:axId val="8099430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809884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4822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2138093309199666"/>
                  <c:y val="6.0400442568786115E-4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313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2510072627131897E-2"/>
                  <c:y val="1.2684092939445085E-2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12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'[Диаграмма в Microsoft PowerPoint]Лист1'!$A$2:$A$4</c:f>
              <c:strCache>
                <c:ptCount val="3"/>
                <c:pt idx="0">
                  <c:v>Верхний Услон</c:v>
                </c:pt>
                <c:pt idx="1">
                  <c:v>пос. им. Кирова</c:v>
                </c:pt>
                <c:pt idx="2">
                  <c:v>Студенец</c:v>
                </c:pt>
              </c:strCache>
            </c:strRef>
          </c:cat>
          <c:val>
            <c:numRef>
              <c:f>'[Диаграмма в Microsoft PowerPoint]Лист1'!$B$2:$B$4</c:f>
              <c:numCache>
                <c:formatCode>General</c:formatCode>
                <c:ptCount val="3"/>
                <c:pt idx="0">
                  <c:v>4683</c:v>
                </c:pt>
                <c:pt idx="1">
                  <c:v>311</c:v>
                </c:pt>
                <c:pt idx="2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1.7694082361710359E-2"/>
                  <c:y val="-4.56127480088419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476976477763023E-2"/>
                  <c:y val="-3.0408498672561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259870593815684E-2"/>
                  <c:y val="-6.081699734512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Лист1!$D$13:$D$15</c:f>
              <c:strCache>
                <c:ptCount val="3"/>
                <c:pt idx="0">
                  <c:v>Поступило обращений</c:v>
                </c:pt>
                <c:pt idx="1">
                  <c:v>Интернет-приемная</c:v>
                </c:pt>
                <c:pt idx="2">
                  <c:v>Личный прием</c:v>
                </c:pt>
              </c:strCache>
            </c:strRef>
          </c:cat>
          <c:val>
            <c:numRef>
              <c:f>Лист1!$E$13:$E$15</c:f>
              <c:numCache>
                <c:formatCode>General</c:formatCode>
                <c:ptCount val="3"/>
                <c:pt idx="0">
                  <c:v>27</c:v>
                </c:pt>
                <c:pt idx="1">
                  <c:v>99</c:v>
                </c:pt>
                <c:pt idx="2">
                  <c:v>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8784384"/>
        <c:axId val="78785920"/>
        <c:axId val="0"/>
      </c:bar3DChart>
      <c:catAx>
        <c:axId val="787843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78785920"/>
        <c:crosses val="autoZero"/>
        <c:auto val="1"/>
        <c:lblAlgn val="ctr"/>
        <c:lblOffset val="100"/>
        <c:noMultiLvlLbl val="0"/>
      </c:catAx>
      <c:valAx>
        <c:axId val="7878592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787843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336819118823685E-2"/>
          <c:y val="5.0378713646162344E-2"/>
          <c:w val="0.57912074904358235"/>
          <c:h val="0.927525203036835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2"/>
            <c:bubble3D val="0"/>
            <c:spPr>
              <a:solidFill>
                <a:schemeClr val="tx1"/>
              </a:solidFill>
            </c:spPr>
          </c:dPt>
          <c:dLbls>
            <c:dLbl>
              <c:idx val="2"/>
              <c:layout>
                <c:manualLayout>
                  <c:x val="5.2472933221937509E-2"/>
                  <c:y val="-6.85654948092306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Верхний Услон</c:v>
                </c:pt>
                <c:pt idx="1">
                  <c:v>пос. им.Кирова</c:v>
                </c:pt>
                <c:pt idx="2">
                  <c:v>д.Студенец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4822</c:v>
                </c:pt>
                <c:pt idx="1">
                  <c:v>313</c:v>
                </c:pt>
                <c:pt idx="2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561262544923014"/>
          <c:y val="0.11154682127413727"/>
          <c:w val="0.28542036515721636"/>
          <c:h val="0.45592113885282071"/>
        </c:manualLayout>
      </c:layout>
      <c:overlay val="0"/>
      <c:txPr>
        <a:bodyPr/>
        <a:lstStyle/>
        <a:p>
          <a:pPr>
            <a:defRPr baseline="0">
              <a:latin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2013</c:v>
                </c:pt>
              </c:strCache>
            </c:strRef>
          </c:tx>
          <c:explosion val="7"/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дотации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19186.8</c:v>
                </c:pt>
                <c:pt idx="1">
                  <c:v>4379.3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2823765466388508"/>
          <c:y val="2.1176098278642423E-3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586112020575339"/>
          <c:y val="9.5686933661553217E-2"/>
          <c:w val="0.55510469360688508"/>
          <c:h val="0.7405786821407307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2011</c:v>
                </c:pt>
              </c:strCache>
            </c:strRef>
          </c:tx>
          <c:explosion val="25"/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дотации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294.3</c:v>
                </c:pt>
                <c:pt idx="1">
                  <c:v>1613.9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1688658525121135"/>
          <c:y val="2.86004257785171E-2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2012</c:v>
                </c:pt>
              </c:strCache>
            </c:strRef>
          </c:tx>
          <c:explosion val="25"/>
          <c:dPt>
            <c:idx val="0"/>
            <c:bubble3D val="0"/>
            <c:explosion val="0"/>
          </c:dPt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дотации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10137</c:v>
                </c:pt>
                <c:pt idx="1">
                  <c:v>10815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0122742772170612"/>
          <c:y val="5.2434113927281353E-2"/>
          <c:w val="0.39877257227829388"/>
          <c:h val="0.94756588607271863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0.15109349902741503"/>
                  <c:y val="-4.0406551170826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0154645011194613"/>
                  <c:y val="-0.127180313298522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0910193123551246"/>
                  <c:y val="3.32598417334782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6000081911802649E-2"/>
                  <c:y val="0.127882239526128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Лист1!$A$6:$A$9</c:f>
              <c:strCache>
                <c:ptCount val="4"/>
                <c:pt idx="0">
                  <c:v>Земли населенных пунктов</c:v>
                </c:pt>
                <c:pt idx="1">
                  <c:v>Пашни</c:v>
                </c:pt>
                <c:pt idx="2">
                  <c:v>Пастбища</c:v>
                </c:pt>
                <c:pt idx="3">
                  <c:v>Земли под ЛПХ </c:v>
                </c:pt>
              </c:strCache>
            </c:strRef>
          </c:cat>
          <c:val>
            <c:numRef>
              <c:f>Лист1!$B$6:$B$9</c:f>
              <c:numCache>
                <c:formatCode>General</c:formatCode>
                <c:ptCount val="4"/>
                <c:pt idx="0">
                  <c:v>1367</c:v>
                </c:pt>
                <c:pt idx="1">
                  <c:v>532</c:v>
                </c:pt>
                <c:pt idx="2">
                  <c:v>303</c:v>
                </c:pt>
                <c:pt idx="3">
                  <c:v>406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800"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038197286271201E-2"/>
          <c:y val="0.13522663331429444"/>
          <c:w val="0.54420631112867168"/>
          <c:h val="0.8157414345606407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земель</c:v>
                </c:pt>
              </c:strCache>
            </c:strRef>
          </c:tx>
          <c:explosion val="35"/>
          <c:dPt>
            <c:idx val="2"/>
            <c:bubble3D val="0"/>
            <c:explosion val="4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532га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303 га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5491 га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406 га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пашни</c:v>
                </c:pt>
                <c:pt idx="1">
                  <c:v>пастбища и луга</c:v>
                </c:pt>
                <c:pt idx="2">
                  <c:v>земли сельхозназначения</c:v>
                </c:pt>
                <c:pt idx="3">
                  <c:v>земли личного подсобного хозяйства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532</c:v>
                </c:pt>
                <c:pt idx="1">
                  <c:v>303</c:v>
                </c:pt>
                <c:pt idx="2">
                  <c:v>5491</c:v>
                </c:pt>
                <c:pt idx="3">
                  <c:v>406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42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25"/>
          <c:dLbls>
            <c:dLbl>
              <c:idx val="0"/>
              <c:spPr/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8.8566033648252752E-4"/>
                  <c:y val="-1.75001285097675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7.231472922223942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'[Диаграмма в Microsoft PowerPoint]Лист1'!$A$2:$A$7</c:f>
              <c:strCache>
                <c:ptCount val="6"/>
                <c:pt idx="0">
                  <c:v>пенсионеры</c:v>
                </c:pt>
                <c:pt idx="1">
                  <c:v>трудоспособное</c:v>
                </c:pt>
                <c:pt idx="2">
                  <c:v>студенты</c:v>
                </c:pt>
                <c:pt idx="3">
                  <c:v>инвалиды 1, 2, 3 группы</c:v>
                </c:pt>
                <c:pt idx="4">
                  <c:v>неработающие</c:v>
                </c:pt>
                <c:pt idx="5">
                  <c:v>в армии</c:v>
                </c:pt>
              </c:strCache>
            </c:strRef>
          </c:cat>
          <c:val>
            <c:numRef>
              <c:f>'[Диаграмма в Microsoft PowerPoint]Лист1'!$B$2:$B$7</c:f>
              <c:numCache>
                <c:formatCode>General</c:formatCode>
                <c:ptCount val="6"/>
                <c:pt idx="0">
                  <c:v>1380</c:v>
                </c:pt>
                <c:pt idx="1">
                  <c:v>3037</c:v>
                </c:pt>
                <c:pt idx="2">
                  <c:v>350</c:v>
                </c:pt>
                <c:pt idx="3">
                  <c:v>650</c:v>
                </c:pt>
                <c:pt idx="4">
                  <c:v>247</c:v>
                </c:pt>
                <c:pt idx="5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7017382273337056"/>
          <c:y val="6.819847545960897E-2"/>
          <c:w val="0.32034961788448124"/>
          <c:h val="0.86360304908078211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1.7996866561311782E-2"/>
                  <c:y val="-2.2447000838290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397493249049426E-2"/>
                  <c:y val="-1.60335720273504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596239873574136E-2"/>
                  <c:y val="-2.2447000838290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Лист1!$L$17:$L$19</c:f>
              <c:strCache>
                <c:ptCount val="3"/>
                <c:pt idx="0">
                  <c:v>Мужчины </c:v>
                </c:pt>
                <c:pt idx="1">
                  <c:v>Женщины </c:v>
                </c:pt>
                <c:pt idx="2">
                  <c:v>До 30 лет </c:v>
                </c:pt>
              </c:strCache>
            </c:strRef>
          </c:cat>
          <c:val>
            <c:numRef>
              <c:f>Лист1!$M$17:$M$19</c:f>
              <c:numCache>
                <c:formatCode>General</c:formatCode>
                <c:ptCount val="3"/>
                <c:pt idx="0">
                  <c:v>18</c:v>
                </c:pt>
                <c:pt idx="1">
                  <c:v>9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8419072"/>
        <c:axId val="78420608"/>
        <c:axId val="0"/>
      </c:bar3DChart>
      <c:catAx>
        <c:axId val="784190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78420608"/>
        <c:crosses val="autoZero"/>
        <c:auto val="1"/>
        <c:lblAlgn val="ctr"/>
        <c:lblOffset val="100"/>
        <c:noMultiLvlLbl val="0"/>
      </c:catAx>
      <c:valAx>
        <c:axId val="7842060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784190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344F24-611F-4FE9-9C98-535901FFC397}" type="doc">
      <dgm:prSet loTypeId="urn:microsoft.com/office/officeart/2005/8/layout/pyramid2" loCatId="pyramid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69805D17-99E4-4363-BA9D-4A08121119D1}">
      <dgm:prSet/>
      <dgm:spPr>
        <a:solidFill>
          <a:srgbClr val="FF00FF">
            <a:alpha val="90000"/>
          </a:srgbClr>
        </a:solidFill>
      </dgm:spPr>
      <dgm:t>
        <a:bodyPr/>
        <a:lstStyle/>
        <a:p>
          <a:pPr rtl="0"/>
          <a:r>
            <a:rPr lang="ru-RU" dirty="0" smtClean="0"/>
            <a:t>БЮДЖЕТ </a:t>
          </a:r>
          <a:endParaRPr lang="ru-RU" dirty="0"/>
        </a:p>
      </dgm:t>
    </dgm:pt>
    <dgm:pt modelId="{0A880107-F725-4491-AD52-32A646BC1B1C}" type="parTrans" cxnId="{792310E6-252B-4322-8190-C79154FAA184}">
      <dgm:prSet/>
      <dgm:spPr/>
      <dgm:t>
        <a:bodyPr/>
        <a:lstStyle/>
        <a:p>
          <a:endParaRPr lang="ru-RU"/>
        </a:p>
      </dgm:t>
    </dgm:pt>
    <dgm:pt modelId="{96199A5C-08D1-4FA2-8F97-9A013505D9D6}" type="sibTrans" cxnId="{792310E6-252B-4322-8190-C79154FAA184}">
      <dgm:prSet/>
      <dgm:spPr/>
      <dgm:t>
        <a:bodyPr/>
        <a:lstStyle/>
        <a:p>
          <a:endParaRPr lang="ru-RU"/>
        </a:p>
      </dgm:t>
    </dgm:pt>
    <dgm:pt modelId="{6E99D224-6DD3-4974-8DC8-D1B2AB53CB2E}">
      <dgm:prSet/>
      <dgm:spPr>
        <a:solidFill>
          <a:srgbClr val="FF00FF">
            <a:alpha val="90000"/>
          </a:srgbClr>
        </a:solidFill>
      </dgm:spPr>
      <dgm:t>
        <a:bodyPr/>
        <a:lstStyle/>
        <a:p>
          <a:pPr rtl="0"/>
          <a:r>
            <a:rPr lang="ru-RU" dirty="0" smtClean="0"/>
            <a:t>СЕЛЬСКОГО </a:t>
          </a:r>
          <a:endParaRPr lang="ru-RU" dirty="0"/>
        </a:p>
      </dgm:t>
    </dgm:pt>
    <dgm:pt modelId="{3786D85C-DE10-4E9D-9FB1-6128C2D868D9}" type="parTrans" cxnId="{D7D7D0C9-3B07-4D0F-B839-9D64EF22FBAB}">
      <dgm:prSet/>
      <dgm:spPr/>
      <dgm:t>
        <a:bodyPr/>
        <a:lstStyle/>
        <a:p>
          <a:endParaRPr lang="ru-RU"/>
        </a:p>
      </dgm:t>
    </dgm:pt>
    <dgm:pt modelId="{B3ED453A-BD77-46AC-8800-0C170FC253EE}" type="sibTrans" cxnId="{D7D7D0C9-3B07-4D0F-B839-9D64EF22FBAB}">
      <dgm:prSet/>
      <dgm:spPr/>
      <dgm:t>
        <a:bodyPr/>
        <a:lstStyle/>
        <a:p>
          <a:endParaRPr lang="ru-RU"/>
        </a:p>
      </dgm:t>
    </dgm:pt>
    <dgm:pt modelId="{81B9803B-27CD-4A1B-8B5D-3AB75D3CCFEE}">
      <dgm:prSet/>
      <dgm:spPr>
        <a:solidFill>
          <a:srgbClr val="FF00FF">
            <a:alpha val="90000"/>
          </a:srgbClr>
        </a:solidFill>
      </dgm:spPr>
      <dgm:t>
        <a:bodyPr/>
        <a:lstStyle/>
        <a:p>
          <a:pPr rtl="0"/>
          <a:r>
            <a:rPr lang="ru-RU" dirty="0" smtClean="0"/>
            <a:t>ПОСЕЛЕНИЯ</a:t>
          </a:r>
          <a:endParaRPr lang="ru-RU" dirty="0"/>
        </a:p>
      </dgm:t>
    </dgm:pt>
    <dgm:pt modelId="{7702416A-FBEC-4927-B115-DBE19C771DCC}" type="parTrans" cxnId="{7F76523F-E536-461A-9D1B-FB7B794AAB61}">
      <dgm:prSet/>
      <dgm:spPr/>
      <dgm:t>
        <a:bodyPr/>
        <a:lstStyle/>
        <a:p>
          <a:endParaRPr lang="ru-RU"/>
        </a:p>
      </dgm:t>
    </dgm:pt>
    <dgm:pt modelId="{E81BEBB3-960A-4AC6-AEE1-D630C96C2C56}" type="sibTrans" cxnId="{7F76523F-E536-461A-9D1B-FB7B794AAB61}">
      <dgm:prSet/>
      <dgm:spPr/>
      <dgm:t>
        <a:bodyPr/>
        <a:lstStyle/>
        <a:p>
          <a:endParaRPr lang="ru-RU"/>
        </a:p>
      </dgm:t>
    </dgm:pt>
    <dgm:pt modelId="{943DC08D-56FB-4244-8FDD-4BEA8EA2C134}" type="pres">
      <dgm:prSet presAssocID="{5C344F24-611F-4FE9-9C98-535901FFC397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97DAD186-3E75-42A8-83C2-900FC6522B21}" type="pres">
      <dgm:prSet presAssocID="{5C344F24-611F-4FE9-9C98-535901FFC397}" presName="pyramid" presStyleLbl="node1" presStyleIdx="0" presStyleCn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4A407765-AC24-48F9-88B3-14DEBAFCDB99}" type="pres">
      <dgm:prSet presAssocID="{5C344F24-611F-4FE9-9C98-535901FFC397}" presName="theList" presStyleCnt="0"/>
      <dgm:spPr/>
    </dgm:pt>
    <dgm:pt modelId="{F4A4D427-0CE8-4697-ADBC-A4DF5C33EC1B}" type="pres">
      <dgm:prSet presAssocID="{69805D17-99E4-4363-BA9D-4A08121119D1}" presName="aNode" presStyleLbl="fgAcc1" presStyleIdx="0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658C979C-7A17-4411-8F0C-03DAA57C72B2}" type="pres">
      <dgm:prSet presAssocID="{69805D17-99E4-4363-BA9D-4A08121119D1}" presName="aSpace" presStyleCnt="0"/>
      <dgm:spPr/>
    </dgm:pt>
    <dgm:pt modelId="{9F81308B-96CC-4777-A278-EC6EC6B44693}" type="pres">
      <dgm:prSet presAssocID="{6E99D224-6DD3-4974-8DC8-D1B2AB53CB2E}" presName="aNode" presStyleLbl="fgAcc1" presStyleIdx="1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81EC4A09-A4E1-42F9-AC00-D5F654F2BB8A}" type="pres">
      <dgm:prSet presAssocID="{6E99D224-6DD3-4974-8DC8-D1B2AB53CB2E}" presName="aSpace" presStyleCnt="0"/>
      <dgm:spPr/>
    </dgm:pt>
    <dgm:pt modelId="{7BEB2E70-4D89-4E78-930E-54329F7C48B0}" type="pres">
      <dgm:prSet presAssocID="{81B9803B-27CD-4A1B-8B5D-3AB75D3CCFEE}" presName="aNode" presStyleLbl="fgAcc1" presStyleIdx="2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987C0795-C997-40D3-B09F-1C262C85997E}" type="pres">
      <dgm:prSet presAssocID="{81B9803B-27CD-4A1B-8B5D-3AB75D3CCFEE}" presName="aSpace" presStyleCnt="0"/>
      <dgm:spPr/>
    </dgm:pt>
  </dgm:ptLst>
  <dgm:cxnLst>
    <dgm:cxn modelId="{EF75E3A0-B8E0-44E7-A91C-0B7D6137A0A5}" type="presOf" srcId="{69805D17-99E4-4363-BA9D-4A08121119D1}" destId="{F4A4D427-0CE8-4697-ADBC-A4DF5C33EC1B}" srcOrd="0" destOrd="0" presId="urn:microsoft.com/office/officeart/2005/8/layout/pyramid2"/>
    <dgm:cxn modelId="{966953FB-B5CF-4371-B913-89E632773AAF}" type="presOf" srcId="{6E99D224-6DD3-4974-8DC8-D1B2AB53CB2E}" destId="{9F81308B-96CC-4777-A278-EC6EC6B44693}" srcOrd="0" destOrd="0" presId="urn:microsoft.com/office/officeart/2005/8/layout/pyramid2"/>
    <dgm:cxn modelId="{7F76523F-E536-461A-9D1B-FB7B794AAB61}" srcId="{5C344F24-611F-4FE9-9C98-535901FFC397}" destId="{81B9803B-27CD-4A1B-8B5D-3AB75D3CCFEE}" srcOrd="2" destOrd="0" parTransId="{7702416A-FBEC-4927-B115-DBE19C771DCC}" sibTransId="{E81BEBB3-960A-4AC6-AEE1-D630C96C2C56}"/>
    <dgm:cxn modelId="{D7D7D0C9-3B07-4D0F-B839-9D64EF22FBAB}" srcId="{5C344F24-611F-4FE9-9C98-535901FFC397}" destId="{6E99D224-6DD3-4974-8DC8-D1B2AB53CB2E}" srcOrd="1" destOrd="0" parTransId="{3786D85C-DE10-4E9D-9FB1-6128C2D868D9}" sibTransId="{B3ED453A-BD77-46AC-8800-0C170FC253EE}"/>
    <dgm:cxn modelId="{792310E6-252B-4322-8190-C79154FAA184}" srcId="{5C344F24-611F-4FE9-9C98-535901FFC397}" destId="{69805D17-99E4-4363-BA9D-4A08121119D1}" srcOrd="0" destOrd="0" parTransId="{0A880107-F725-4491-AD52-32A646BC1B1C}" sibTransId="{96199A5C-08D1-4FA2-8F97-9A013505D9D6}"/>
    <dgm:cxn modelId="{3115444E-008F-41BC-9AF0-3F909CD454D0}" type="presOf" srcId="{5C344F24-611F-4FE9-9C98-535901FFC397}" destId="{943DC08D-56FB-4244-8FDD-4BEA8EA2C134}" srcOrd="0" destOrd="0" presId="urn:microsoft.com/office/officeart/2005/8/layout/pyramid2"/>
    <dgm:cxn modelId="{E6D3FD93-D61F-46B4-ACC8-E0DA47862B0E}" type="presOf" srcId="{81B9803B-27CD-4A1B-8B5D-3AB75D3CCFEE}" destId="{7BEB2E70-4D89-4E78-930E-54329F7C48B0}" srcOrd="0" destOrd="0" presId="urn:microsoft.com/office/officeart/2005/8/layout/pyramid2"/>
    <dgm:cxn modelId="{01B5722E-1DCF-4833-B47E-658E8D8FAE68}" type="presParOf" srcId="{943DC08D-56FB-4244-8FDD-4BEA8EA2C134}" destId="{97DAD186-3E75-42A8-83C2-900FC6522B21}" srcOrd="0" destOrd="0" presId="urn:microsoft.com/office/officeart/2005/8/layout/pyramid2"/>
    <dgm:cxn modelId="{955E9ED6-69CB-42EA-9D46-4F5CFACB3A11}" type="presParOf" srcId="{943DC08D-56FB-4244-8FDD-4BEA8EA2C134}" destId="{4A407765-AC24-48F9-88B3-14DEBAFCDB99}" srcOrd="1" destOrd="0" presId="urn:microsoft.com/office/officeart/2005/8/layout/pyramid2"/>
    <dgm:cxn modelId="{CEE1FE2D-2DB4-4831-B8A6-5D3A9289F2EA}" type="presParOf" srcId="{4A407765-AC24-48F9-88B3-14DEBAFCDB99}" destId="{F4A4D427-0CE8-4697-ADBC-A4DF5C33EC1B}" srcOrd="0" destOrd="0" presId="urn:microsoft.com/office/officeart/2005/8/layout/pyramid2"/>
    <dgm:cxn modelId="{FB52F179-81E6-4729-8B5D-5956F852A71C}" type="presParOf" srcId="{4A407765-AC24-48F9-88B3-14DEBAFCDB99}" destId="{658C979C-7A17-4411-8F0C-03DAA57C72B2}" srcOrd="1" destOrd="0" presId="urn:microsoft.com/office/officeart/2005/8/layout/pyramid2"/>
    <dgm:cxn modelId="{ECB6508A-AE4D-4612-AED0-A5E1A57E98C6}" type="presParOf" srcId="{4A407765-AC24-48F9-88B3-14DEBAFCDB99}" destId="{9F81308B-96CC-4777-A278-EC6EC6B44693}" srcOrd="2" destOrd="0" presId="urn:microsoft.com/office/officeart/2005/8/layout/pyramid2"/>
    <dgm:cxn modelId="{C3B7DF08-3044-4ADC-80B4-2C4D2D9FF4ED}" type="presParOf" srcId="{4A407765-AC24-48F9-88B3-14DEBAFCDB99}" destId="{81EC4A09-A4E1-42F9-AC00-D5F654F2BB8A}" srcOrd="3" destOrd="0" presId="urn:microsoft.com/office/officeart/2005/8/layout/pyramid2"/>
    <dgm:cxn modelId="{6435046A-D50D-4346-B1CD-2769D3C1BDD2}" type="presParOf" srcId="{4A407765-AC24-48F9-88B3-14DEBAFCDB99}" destId="{7BEB2E70-4D89-4E78-930E-54329F7C48B0}" srcOrd="4" destOrd="0" presId="urn:microsoft.com/office/officeart/2005/8/layout/pyramid2"/>
    <dgm:cxn modelId="{EB282328-9876-474B-8D8A-E4D2CFD873D1}" type="presParOf" srcId="{4A407765-AC24-48F9-88B3-14DEBAFCDB99}" destId="{987C0795-C997-40D3-B09F-1C262C85997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AD186-3E75-42A8-83C2-900FC6522B21}">
      <dsp:nvSpPr>
        <dsp:cNvPr id="0" name=""/>
        <dsp:cNvSpPr/>
      </dsp:nvSpPr>
      <dsp:spPr>
        <a:xfrm>
          <a:off x="1042073" y="0"/>
          <a:ext cx="5343871" cy="5343871"/>
        </a:xfrm>
        <a:prstGeom prst="triangle">
          <a:avLst/>
        </a:prstGeom>
        <a:solidFill>
          <a:schemeClr val="accent3"/>
        </a:solidFill>
        <a:ln w="63500" cap="flat" cmpd="thickThin" algn="ctr">
          <a:solidFill>
            <a:schemeClr val="lt1"/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</dsp:sp>
    <dsp:sp modelId="{F4A4D427-0CE8-4697-ADBC-A4DF5C33EC1B}">
      <dsp:nvSpPr>
        <dsp:cNvPr id="0" name=""/>
        <dsp:cNvSpPr/>
      </dsp:nvSpPr>
      <dsp:spPr>
        <a:xfrm>
          <a:off x="3714009" y="537257"/>
          <a:ext cx="3473516" cy="1264994"/>
        </a:xfrm>
        <a:prstGeom prst="rect">
          <a:avLst/>
        </a:prstGeom>
        <a:solidFill>
          <a:srgbClr val="FF00FF">
            <a:alpha val="90000"/>
          </a:srgbClr>
        </a:solidFill>
        <a:ln w="55000" cap="flat" cmpd="thickThin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БЮДЖЕТ </a:t>
          </a:r>
          <a:endParaRPr lang="ru-RU" sz="4000" kern="1200" dirty="0"/>
        </a:p>
      </dsp:txBody>
      <dsp:txXfrm>
        <a:off x="3714009" y="537257"/>
        <a:ext cx="3473516" cy="1264994"/>
      </dsp:txXfrm>
    </dsp:sp>
    <dsp:sp modelId="{9F81308B-96CC-4777-A278-EC6EC6B44693}">
      <dsp:nvSpPr>
        <dsp:cNvPr id="0" name=""/>
        <dsp:cNvSpPr/>
      </dsp:nvSpPr>
      <dsp:spPr>
        <a:xfrm>
          <a:off x="3714009" y="1960376"/>
          <a:ext cx="3473516" cy="1264994"/>
        </a:xfrm>
        <a:prstGeom prst="rect">
          <a:avLst/>
        </a:prstGeom>
        <a:solidFill>
          <a:srgbClr val="FF00FF">
            <a:alpha val="90000"/>
          </a:srgbClr>
        </a:solidFill>
        <a:ln w="55000" cap="flat" cmpd="thickThin" algn="ctr">
          <a:solidFill>
            <a:schemeClr val="accent3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СЕЛЬСКОГО </a:t>
          </a:r>
          <a:endParaRPr lang="ru-RU" sz="4000" kern="1200" dirty="0"/>
        </a:p>
      </dsp:txBody>
      <dsp:txXfrm>
        <a:off x="3714009" y="1960376"/>
        <a:ext cx="3473516" cy="1264994"/>
      </dsp:txXfrm>
    </dsp:sp>
    <dsp:sp modelId="{7BEB2E70-4D89-4E78-930E-54329F7C48B0}">
      <dsp:nvSpPr>
        <dsp:cNvPr id="0" name=""/>
        <dsp:cNvSpPr/>
      </dsp:nvSpPr>
      <dsp:spPr>
        <a:xfrm>
          <a:off x="3714009" y="3383495"/>
          <a:ext cx="3473516" cy="1264994"/>
        </a:xfrm>
        <a:prstGeom prst="rect">
          <a:avLst/>
        </a:prstGeom>
        <a:solidFill>
          <a:srgbClr val="FF00FF">
            <a:alpha val="90000"/>
          </a:srgbClr>
        </a:solidFill>
        <a:ln w="55000" cap="flat" cmpd="thickThin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ПОСЕЛЕНИЯ</a:t>
          </a:r>
          <a:endParaRPr lang="ru-RU" sz="4000" kern="1200" dirty="0"/>
        </a:p>
      </dsp:txBody>
      <dsp:txXfrm>
        <a:off x="3714009" y="3383495"/>
        <a:ext cx="3473516" cy="12649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0.20622</cdr:x>
      <cdr:y>0.31938</cdr:y>
    </cdr:from>
    <cdr:to>
      <cdr:x>0.48118</cdr:x>
      <cdr:y>0.43069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8072" y="850919"/>
          <a:ext cx="864090" cy="2965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 smtClean="0">
              <a:solidFill>
                <a:schemeClr val="bg1"/>
              </a:solidFill>
            </a:rPr>
            <a:t>4379,3</a:t>
          </a:r>
          <a:endParaRPr lang="ru-RU" sz="1400" dirty="0">
            <a:solidFill>
              <a:schemeClr val="bg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0.5102</cdr:x>
      <cdr:y>0.2511</cdr:y>
    </cdr:from>
    <cdr:to>
      <cdr:x>0.69237</cdr:x>
      <cdr:y>0.34028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69428" y="804614"/>
          <a:ext cx="738884" cy="2857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5119,3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0.21431</cdr:x>
      <cdr:y>0.5122</cdr:y>
    </cdr:from>
    <cdr:to>
      <cdr:x>0.44809</cdr:x>
      <cdr:y>0.62352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92088" y="1512168"/>
          <a:ext cx="864096" cy="3286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0.35169</cdr:x>
      <cdr:y>0.42946</cdr:y>
    </cdr:from>
    <cdr:to>
      <cdr:x>0.65686</cdr:x>
      <cdr:y>0.54093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426494" y="1376143"/>
          <a:ext cx="1237802" cy="3571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37 664,8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0.32308</cdr:x>
      <cdr:y>0.44359</cdr:y>
    </cdr:from>
    <cdr:to>
      <cdr:x>0.6</cdr:x>
      <cdr:y>0.57873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2169" y="1181862"/>
          <a:ext cx="129614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10137,4</a:t>
          </a:r>
          <a:endParaRPr lang="ru-RU" sz="1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0.16598</cdr:x>
      <cdr:y>0.33215</cdr:y>
    </cdr:from>
    <cdr:to>
      <cdr:x>0.26741</cdr:x>
      <cdr:y>0.49713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85884" y="852696"/>
          <a:ext cx="785818" cy="4235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 </a:t>
          </a:r>
          <a:r>
            <a:rPr lang="ru-RU" sz="1400" dirty="0" smtClean="0"/>
            <a:t>1239,4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0.05172</cdr:x>
      <cdr:y>0.42074</cdr:y>
    </cdr:from>
    <cdr:to>
      <cdr:x>0.27586</cdr:x>
      <cdr:y>0.57773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16025" y="1120976"/>
          <a:ext cx="936104" cy="4182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10815</a:t>
          </a:r>
          <a:endParaRPr lang="ru-RU" sz="1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488EB-71F0-4DB1-871B-C014A1479B15}" type="datetimeFigureOut">
              <a:rPr lang="ru-RU" smtClean="0"/>
              <a:t>20.02.2014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56E51-0AC5-440C-A69A-3C60CA288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578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56E51-0AC5-440C-A69A-3C60CA288EF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232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4C097-0552-4080-83B6-1424D55A6D9E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797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56E51-0AC5-440C-A69A-3C60CA288EF3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296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96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838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374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588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69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404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587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74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679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205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969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925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220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647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5732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4869AA2-58D0-43D1-852E-AACBD16F77CB}" type="datetime1">
              <a:rPr lang="ru-RU" smtClean="0"/>
              <a:t>20.02.2014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427504-CF69-4F02-BBAD-F969935FF949}" type="datetime1">
              <a:rPr lang="ru-RU" smtClean="0"/>
              <a:t>20.02.2014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1DA18C-82CB-40E1-973D-AEAF4CA8304C}" type="datetime1">
              <a:rPr lang="ru-RU" smtClean="0"/>
              <a:t>20.02.2014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B04731-4BB3-431A-9A51-772133CCB040}" type="datetime1">
              <a:rPr lang="ru-RU" smtClean="0"/>
              <a:t>20.02.2014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4F8C7C-CBEC-448C-AD6D-E5539647CAE5}" type="datetime1">
              <a:rPr lang="ru-RU" smtClean="0"/>
              <a:t>20.02.2014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B3CC75-C191-4CD4-B75B-A30C75882E36}" type="datetime1">
              <a:rPr lang="ru-RU" smtClean="0"/>
              <a:t>20.02.2014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6F8195-847A-489C-AF55-00C2894B9F89}" type="datetime1">
              <a:rPr lang="ru-RU" smtClean="0"/>
              <a:t>20.02.2014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1209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EB53189-EAC7-4CF0-875D-09AC17544213}" type="datetime1">
              <a:rPr lang="ru-RU" smtClean="0"/>
              <a:t>20.02.2014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8D2CF8B-CB9B-4102-B7EF-70661C8E39C0}" type="datetime1">
              <a:rPr lang="ru-RU" smtClean="0"/>
              <a:t>20.02.2014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0CD734-BE8A-4535-8894-7CC2C2B80030}" type="datetime1">
              <a:rPr lang="ru-RU" smtClean="0"/>
              <a:t>20.02.2014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02ABA2-CD58-478D-9808-91167134C6A4}" type="datetime1">
              <a:rPr lang="ru-RU" smtClean="0"/>
              <a:t>20.02.2014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674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9774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0726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4033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7921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783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7306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9822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9975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2505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2361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930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565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662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133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53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67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2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9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6567881-68AC-4236-9EB7-874B16B9B27B}" type="datetime1">
              <a:rPr lang="ru-RU" smtClean="0"/>
              <a:t>20.02.2014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0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9.xml"/><Relationship Id="rId4" Type="http://schemas.openxmlformats.org/officeDocument/2006/relationships/chart" Target="../charts/char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1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857232"/>
            <a:ext cx="5872146" cy="285752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ВЕРХ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НЕУСЛОНСКОЕ                          СЕЛЬСКОЕ ПОСЕЛЕНИЕ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4" descr="Verhneuslonskij_r-n(gerb_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857232"/>
            <a:ext cx="1928826" cy="194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8604" y="4365103"/>
            <a:ext cx="83038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Monotype Corsiva" pitchFamily="66" charset="0"/>
              </a:rPr>
              <a:t>Отчет Руководителя </a:t>
            </a:r>
            <a:r>
              <a:rPr lang="ru-RU" sz="2400" b="1" dirty="0" smtClean="0">
                <a:latin typeface="Monotype Corsiva" pitchFamily="66" charset="0"/>
              </a:rPr>
              <a:t> Исполнительного </a:t>
            </a:r>
            <a:r>
              <a:rPr lang="ru-RU" sz="2400" b="1" dirty="0">
                <a:latin typeface="Monotype Corsiva" pitchFamily="66" charset="0"/>
              </a:rPr>
              <a:t>комитета </a:t>
            </a:r>
            <a:endParaRPr lang="ru-RU" sz="2400" b="1" dirty="0" smtClean="0">
              <a:latin typeface="Monotype Corsiva" pitchFamily="66" charset="0"/>
            </a:endParaRP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«Об </a:t>
            </a:r>
            <a:r>
              <a:rPr lang="ru-RU" sz="2400" b="1" dirty="0">
                <a:latin typeface="Monotype Corsiva" pitchFamily="66" charset="0"/>
              </a:rPr>
              <a:t>итогах работы за </a:t>
            </a:r>
            <a:r>
              <a:rPr lang="ru-RU" sz="2400" b="1" dirty="0" smtClean="0">
                <a:latin typeface="Monotype Corsiva" pitchFamily="66" charset="0"/>
              </a:rPr>
              <a:t>2013 </a:t>
            </a:r>
            <a:r>
              <a:rPr lang="ru-RU" sz="2400" b="1" dirty="0">
                <a:latin typeface="Monotype Corsiva" pitchFamily="66" charset="0"/>
              </a:rPr>
              <a:t>год и </a:t>
            </a:r>
            <a:r>
              <a:rPr lang="ru-RU" sz="2400" b="1" dirty="0" smtClean="0">
                <a:latin typeface="Monotype Corsiva" pitchFamily="66" charset="0"/>
              </a:rPr>
              <a:t>перспективах  </a:t>
            </a:r>
            <a:r>
              <a:rPr lang="ru-RU" sz="2400" b="1" dirty="0">
                <a:latin typeface="Monotype Corsiva" pitchFamily="66" charset="0"/>
              </a:rPr>
              <a:t>развития на </a:t>
            </a:r>
            <a:r>
              <a:rPr lang="ru-RU" sz="2400" b="1" dirty="0" smtClean="0">
                <a:latin typeface="Monotype Corsiva" pitchFamily="66" charset="0"/>
              </a:rPr>
              <a:t>2014 </a:t>
            </a:r>
            <a:r>
              <a:rPr lang="ru-RU" sz="2400" b="1" dirty="0">
                <a:latin typeface="Monotype Corsiva" pitchFamily="66" charset="0"/>
              </a:rPr>
              <a:t>год»</a:t>
            </a:r>
          </a:p>
          <a:p>
            <a:pPr algn="ctr"/>
            <a:endParaRPr lang="ru-RU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500" dirty="0">
                <a:effectLst/>
                <a:latin typeface="Times New Roman" pitchFamily="18" charset="0"/>
                <a:cs typeface="Times New Roman" pitchFamily="18" charset="0"/>
              </a:rPr>
              <a:t>Структура земель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097940"/>
              </p:ext>
            </p:extLst>
          </p:nvPr>
        </p:nvGraphicFramePr>
        <p:xfrm>
          <a:off x="107504" y="908720"/>
          <a:ext cx="849694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032448" y="6372036"/>
            <a:ext cx="5004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Общая площадь </a:t>
            </a:r>
            <a:r>
              <a:rPr lang="ru-RU" dirty="0" smtClean="0">
                <a:solidFill>
                  <a:srgbClr val="002060"/>
                </a:solidFill>
              </a:rPr>
              <a:t>поселения</a:t>
            </a:r>
            <a:r>
              <a:rPr lang="tt-RU" dirty="0" smtClean="0">
                <a:solidFill>
                  <a:srgbClr val="002060"/>
                </a:solidFill>
              </a:rPr>
              <a:t>  </a:t>
            </a:r>
            <a:r>
              <a:rPr lang="tt-RU" dirty="0">
                <a:solidFill>
                  <a:srgbClr val="002060"/>
                </a:solidFill>
              </a:rPr>
              <a:t>-  6858 </a:t>
            </a:r>
            <a:r>
              <a:rPr lang="ru-RU" dirty="0">
                <a:solidFill>
                  <a:srgbClr val="002060"/>
                </a:solidFill>
              </a:rPr>
              <a:t>га</a:t>
            </a:r>
          </a:p>
        </p:txBody>
      </p:sp>
    </p:spTree>
    <p:extLst>
      <p:ext uri="{BB962C8B-B14F-4D97-AF65-F5344CB8AC3E}">
        <p14:creationId xmlns:p14="http://schemas.microsoft.com/office/powerpoint/2010/main" val="284746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75856" y="98072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Генеральный план </a:t>
            </a:r>
            <a:b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err="1" smtClean="0">
                <a:effectLst/>
                <a:latin typeface="Times New Roman" pitchFamily="18" charset="0"/>
                <a:cs typeface="Times New Roman" pitchFamily="18" charset="0"/>
              </a:rPr>
              <a:t>с.Верхний</a:t>
            </a:r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 Услон</a:t>
            </a:r>
            <a:endParaRPr lang="ru-RU" sz="25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IT\Desktop\pub_1436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5485" r="48979" b="2717"/>
          <a:stretch/>
        </p:blipFill>
        <p:spPr bwMode="auto">
          <a:xfrm>
            <a:off x="1187624" y="0"/>
            <a:ext cx="432048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45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02964" y="188640"/>
            <a:ext cx="566296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500" dirty="0" smtClean="0">
                <a:solidFill>
                  <a:srgbClr val="00206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Предоставление земельных участков </a:t>
            </a:r>
          </a:p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500" dirty="0" smtClean="0">
                <a:solidFill>
                  <a:srgbClr val="00206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многодетным семьям</a:t>
            </a:r>
            <a:endParaRPr lang="ru-RU" sz="2500" dirty="0">
              <a:solidFill>
                <a:srgbClr val="002060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pic>
        <p:nvPicPr>
          <p:cNvPr id="4098" name="Picture 2" descr="C:\Users\IT\Desktop\Без имени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6117"/>
            <a:ext cx="7199312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5949280"/>
            <a:ext cx="341741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42 </a:t>
            </a:r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многодетные </a:t>
            </a:r>
            <a:r>
              <a:rPr lang="ru-RU" sz="2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семьи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180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500034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Сельское хозяйство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63978409"/>
              </p:ext>
            </p:extLst>
          </p:nvPr>
        </p:nvGraphicFramePr>
        <p:xfrm>
          <a:off x="179513" y="980728"/>
          <a:ext cx="8507288" cy="5305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Сельское хозяйство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357166"/>
            <a:ext cx="77475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Динамика уменьшения поголовья </a:t>
            </a:r>
            <a:r>
              <a:rPr lang="en-US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кота</a:t>
            </a:r>
            <a:endParaRPr lang="ru-RU" sz="2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121579"/>
              </p:ext>
            </p:extLst>
          </p:nvPr>
        </p:nvGraphicFramePr>
        <p:xfrm>
          <a:off x="300440" y="1556792"/>
          <a:ext cx="8369838" cy="244827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294207"/>
                <a:gridCol w="1802820"/>
                <a:gridCol w="1648292"/>
                <a:gridCol w="1624519"/>
              </a:tblGrid>
              <a:tr h="4896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2011год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2012год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2013 год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896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Всего КРС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dirty="0">
                          <a:effectLst/>
                        </a:rPr>
                        <a:t>47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dirty="0">
                          <a:effectLst/>
                        </a:rPr>
                        <a:t>40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</a:rPr>
                        <a:t>36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896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 в.ч. коров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dirty="0">
                          <a:effectLst/>
                        </a:rPr>
                        <a:t>27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dirty="0">
                          <a:effectLst/>
                        </a:rPr>
                        <a:t>28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dirty="0">
                          <a:effectLst/>
                        </a:rPr>
                        <a:t>25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896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Овцы всех пород всего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</a:rPr>
                        <a:t>107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dirty="0">
                          <a:effectLst/>
                        </a:rPr>
                        <a:t>90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dirty="0">
                          <a:effectLst/>
                        </a:rPr>
                        <a:t>130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896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Свиньи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dirty="0">
                          <a:effectLst/>
                        </a:rPr>
                        <a:t>36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dirty="0">
                          <a:effectLst/>
                        </a:rPr>
                        <a:t>23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dirty="0">
                          <a:effectLst/>
                        </a:rPr>
                        <a:t>32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24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public\доклад 2014\DSC_06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37" y="836712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D:\public\доклад 2014\DSC_06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038" y="836712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D:\public\доклад 2014\DSC_06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850837"/>
            <a:ext cx="432048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116633"/>
            <a:ext cx="7848872" cy="576063"/>
          </a:xfrm>
        </p:spPr>
        <p:txBody>
          <a:bodyPr>
            <a:normAutofit/>
          </a:bodyPr>
          <a:lstStyle/>
          <a:p>
            <a:pPr algn="ctr"/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КФХ «</a:t>
            </a:r>
            <a:r>
              <a:rPr lang="ru-RU" sz="2500" dirty="0" err="1" smtClean="0">
                <a:effectLst/>
                <a:latin typeface="Times New Roman" pitchFamily="18" charset="0"/>
                <a:cs typeface="Times New Roman" pitchFamily="18" charset="0"/>
              </a:rPr>
              <a:t>Архиреева</a:t>
            </a:r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 Т.Г.»</a:t>
            </a:r>
            <a:endParaRPr lang="ru-RU" sz="25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479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67544" y="188641"/>
            <a:ext cx="7973340" cy="648071"/>
          </a:xfrm>
        </p:spPr>
        <p:txBody>
          <a:bodyPr>
            <a:normAutofit/>
          </a:bodyPr>
          <a:lstStyle/>
          <a:p>
            <a:pPr algn="ctr"/>
            <a:r>
              <a:rPr lang="ru-RU" sz="2500" dirty="0">
                <a:solidFill>
                  <a:srgbClr val="464646"/>
                </a:solidFill>
                <a:effectLst/>
                <a:latin typeface="Times New Roman" pitchFamily="18" charset="0"/>
                <a:cs typeface="Times New Roman" pitchFamily="18" charset="0"/>
              </a:rPr>
              <a:t>КФХ «</a:t>
            </a:r>
            <a:r>
              <a:rPr lang="ru-RU" sz="2500" dirty="0" err="1">
                <a:solidFill>
                  <a:srgbClr val="464646"/>
                </a:solidFill>
                <a:effectLst/>
                <a:latin typeface="Times New Roman" pitchFamily="18" charset="0"/>
                <a:cs typeface="Times New Roman" pitchFamily="18" charset="0"/>
              </a:rPr>
              <a:t>Архиреева</a:t>
            </a:r>
            <a:r>
              <a:rPr lang="ru-RU" sz="2500" dirty="0">
                <a:solidFill>
                  <a:srgbClr val="464646"/>
                </a:solidFill>
                <a:effectLst/>
                <a:latin typeface="Times New Roman" pitchFamily="18" charset="0"/>
                <a:cs typeface="Times New Roman" pitchFamily="18" charset="0"/>
              </a:rPr>
              <a:t> Т.Г.»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3" name="Picture 5" descr="D:\public\доклад 2014\DSC_06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10048"/>
            <a:ext cx="3652860" cy="547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public\доклад 2014\DSC_06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95387"/>
            <a:ext cx="3672408" cy="550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80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5359" y="-10356"/>
            <a:ext cx="77475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Сельскохозяйственные ярмарки - 2013</a:t>
            </a:r>
            <a:endParaRPr lang="ru-RU" sz="2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J:\благоустройства\Изображение\Изображение 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47" y="3622987"/>
            <a:ext cx="3965820" cy="297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J:\благоустройства\Изображение\Изображение 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3618000"/>
            <a:ext cx="3972470" cy="297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J:\благоустройства\Изображение\Изображение 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2621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J:\благоустройства\Изображение\Изображение 0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442621"/>
            <a:ext cx="3985250" cy="298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07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ельскохозяйственная ярмарка в с.Верхний Услон (Фото:Н.Максимова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01267"/>
            <a:ext cx="432048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Районная сельскохозяйственная ярмарка (Фото: А.Савичев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0"/>
          <a:stretch/>
        </p:blipFill>
        <p:spPr bwMode="auto">
          <a:xfrm>
            <a:off x="4793206" y="715731"/>
            <a:ext cx="4032448" cy="287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Районная сельскохозяйственная ярмарка (Фото: А.Савичев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4310844" cy="287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Традиционная осенняя сельскохозяйственная ярмарка на центральной площади Верхнего Услона (Фото: А.Савичев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388" y="3771383"/>
            <a:ext cx="4027266" cy="281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3568" y="0"/>
            <a:ext cx="764714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b="1" dirty="0" smtClean="0">
              <a:solidFill>
                <a:srgbClr val="002060"/>
              </a:solidFill>
              <a:latin typeface="Lucida Console" pitchFamily="49" charset="0"/>
            </a:endParaRPr>
          </a:p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Сельскохозяйственные ярмарки - 2013</a:t>
            </a:r>
            <a:endParaRPr lang="ru-RU" sz="2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565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0411316"/>
              </p:ext>
            </p:extLst>
          </p:nvPr>
        </p:nvGraphicFramePr>
        <p:xfrm>
          <a:off x="428596" y="1357298"/>
          <a:ext cx="4575452" cy="3583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effectLst/>
                <a:latin typeface="Times New Roman" pitchFamily="18" charset="0"/>
                <a:cs typeface="Times New Roman" pitchFamily="18" charset="0"/>
              </a:rPr>
              <a:t>Численность и состав населения </a:t>
            </a:r>
            <a:endParaRPr lang="ru-RU" sz="25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2740259"/>
              </p:ext>
            </p:extLst>
          </p:nvPr>
        </p:nvGraphicFramePr>
        <p:xfrm>
          <a:off x="3995936" y="1357298"/>
          <a:ext cx="4862344" cy="3799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1"/>
            <a:ext cx="9144000" cy="792089"/>
          </a:xfrm>
        </p:spPr>
        <p:txBody>
          <a:bodyPr>
            <a:noAutofit/>
          </a:bodyPr>
          <a:lstStyle/>
          <a:p>
            <a:pPr algn="ctr"/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5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5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5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5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5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5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Открытие </a:t>
            </a:r>
            <a:r>
              <a:rPr lang="ru-RU" sz="2500" dirty="0">
                <a:effectLst/>
                <a:latin typeface="Times New Roman" pitchFamily="18" charset="0"/>
                <a:cs typeface="Times New Roman" pitchFamily="18" charset="0"/>
              </a:rPr>
              <a:t>ГБУ </a:t>
            </a:r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500" dirty="0" err="1" smtClean="0">
                <a:effectLst/>
                <a:latin typeface="Times New Roman" pitchFamily="18" charset="0"/>
                <a:cs typeface="Times New Roman" pitchFamily="18" charset="0"/>
              </a:rPr>
              <a:t>Верхнеуслонское</a:t>
            </a:r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 РГВО» </a:t>
            </a:r>
            <a:b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после капитального ремонта</a:t>
            </a:r>
            <a:endParaRPr lang="ru-RU" sz="25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Торжественное открытие ГБУ &amp;quot;Верхнеуслонское РГВО&amp;quot; с диагностическим отделом после капитального ремон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06713"/>
            <a:ext cx="4079273" cy="271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Торжественное открытие ГБУ &amp;quot;Верхнеуслонское РГВО&amp;quot; с диагностическим отделом после капитального ремон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010" y="980728"/>
            <a:ext cx="3792421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Торжественное открытие ГБУ &amp;quot;Верхнеуслонское РГВО&amp;quot; с диагностическим отделом после капитального ремон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4" y="3939518"/>
            <a:ext cx="4079273" cy="271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8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88641"/>
            <a:ext cx="84249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solidFill>
                  <a:srgbClr val="46464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Торжественное открытие магазина «</a:t>
            </a:r>
            <a:r>
              <a:rPr lang="ru-RU" sz="2500" b="1" dirty="0" err="1" smtClean="0">
                <a:solidFill>
                  <a:srgbClr val="46464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Лачын</a:t>
            </a:r>
            <a:r>
              <a:rPr lang="ru-RU" sz="2500" b="1" dirty="0" smtClean="0">
                <a:solidFill>
                  <a:srgbClr val="46464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 </a:t>
            </a:r>
            <a:r>
              <a:rPr lang="ru-RU" sz="2500" b="1" dirty="0">
                <a:solidFill>
                  <a:srgbClr val="46464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500" b="1" dirty="0">
                <a:solidFill>
                  <a:srgbClr val="464646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500" b="1" dirty="0">
                <a:solidFill>
                  <a:srgbClr val="46464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после реконструкции 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Торжественное открытие магазина самообслуживания &amp;quot;Лачын&amp;quot; (Фото: Н.Бузуновой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245" y="1154127"/>
            <a:ext cx="4032448" cy="2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Торжественное открытие магазина самообслуживания &amp;quot;Лачын&amp;quot; (Фото: Н.Бузуновой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861048"/>
            <a:ext cx="4393804" cy="292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Торжественное открытие магазина самообслуживания &amp;quot;Лачын&amp;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0415"/>
            <a:ext cx="4141118" cy="276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609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706090"/>
          </a:xfrm>
        </p:spPr>
        <p:txBody>
          <a:bodyPr>
            <a:noAutofit/>
          </a:bodyPr>
          <a:lstStyle/>
          <a:p>
            <a:pPr algn="ctr"/>
            <a:r>
              <a:rPr lang="ru-RU" sz="2500" dirty="0">
                <a:effectLst/>
                <a:latin typeface="Times New Roman" pitchFamily="18" charset="0"/>
                <a:cs typeface="Times New Roman" pitchFamily="18" charset="0"/>
              </a:rPr>
              <a:t>Торжественное открытие магазина </a:t>
            </a:r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500" dirty="0" err="1" smtClean="0">
                <a:effectLst/>
                <a:latin typeface="Times New Roman" pitchFamily="18" charset="0"/>
                <a:cs typeface="Times New Roman" pitchFamily="18" charset="0"/>
              </a:rPr>
              <a:t>Лачын</a:t>
            </a:r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effectLst/>
                <a:latin typeface="Times New Roman" pitchFamily="18" charset="0"/>
                <a:cs typeface="Times New Roman" pitchFamily="18" charset="0"/>
              </a:rPr>
              <a:t>тавы</a:t>
            </a:r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» </a:t>
            </a:r>
            <a:b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после </a:t>
            </a:r>
            <a:r>
              <a:rPr lang="ru-RU" sz="2500" dirty="0">
                <a:effectLst/>
                <a:latin typeface="Times New Roman" pitchFamily="18" charset="0"/>
                <a:cs typeface="Times New Roman" pitchFamily="18" charset="0"/>
              </a:rPr>
              <a:t>реконструкции </a:t>
            </a:r>
          </a:p>
        </p:txBody>
      </p:sp>
      <p:pic>
        <p:nvPicPr>
          <p:cNvPr id="6148" name="Picture 4" descr="Торжественное открытие магазина &amp;quot;Лачын тавы&amp;quot; после реконструкции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5"/>
            <a:ext cx="4006664" cy="267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Торжественное открытие магазина &amp;quot;Лачын тавы&amp;quot; после реконструкции (Фото: А.Савичев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197" y="3789040"/>
            <a:ext cx="432048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Торжественное открытие магазина &amp;quot;Лачын тавы&amp;quot; после реконструкции (Фото: А.Савичев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3986808" cy="265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435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28596" y="785794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Занятость населения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1680" y="332656"/>
            <a:ext cx="57606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Категория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населения</a:t>
            </a:r>
            <a:endParaRPr lang="ru-RU" sz="2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0080757"/>
              </p:ext>
            </p:extLst>
          </p:nvPr>
        </p:nvGraphicFramePr>
        <p:xfrm>
          <a:off x="551553" y="1124744"/>
          <a:ext cx="8040893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716016" y="6093296"/>
            <a:ext cx="349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Всего  населения   </a:t>
            </a:r>
            <a:r>
              <a:rPr lang="tt-RU" dirty="0">
                <a:solidFill>
                  <a:srgbClr val="002060"/>
                </a:solidFill>
              </a:rPr>
              <a:t>5147 </a:t>
            </a:r>
            <a:r>
              <a:rPr lang="ru-RU" dirty="0">
                <a:solidFill>
                  <a:srgbClr val="002060"/>
                </a:solidFill>
              </a:rPr>
              <a:t> чел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38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5167" y="332656"/>
            <a:ext cx="57606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Безработные граждане</a:t>
            </a:r>
            <a:endParaRPr lang="ru-RU" sz="2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40152" y="6254237"/>
            <a:ext cx="2231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Всего </a:t>
            </a:r>
            <a:r>
              <a:rPr lang="tt-RU" dirty="0" smtClean="0">
                <a:solidFill>
                  <a:srgbClr val="002060"/>
                </a:solidFill>
              </a:rPr>
              <a:t>27 </a:t>
            </a:r>
            <a:r>
              <a:rPr lang="ru-RU" dirty="0" smtClean="0">
                <a:solidFill>
                  <a:srgbClr val="002060"/>
                </a:solidFill>
              </a:rPr>
              <a:t> человек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8367247"/>
              </p:ext>
            </p:extLst>
          </p:nvPr>
        </p:nvGraphicFramePr>
        <p:xfrm>
          <a:off x="827584" y="1340768"/>
          <a:ext cx="7056784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88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Водоснабжение </a:t>
            </a:r>
            <a:endParaRPr lang="ru-RU" sz="44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850106"/>
          </a:xfrm>
        </p:spPr>
        <p:txBody>
          <a:bodyPr>
            <a:normAutofit/>
          </a:bodyPr>
          <a:lstStyle/>
          <a:p>
            <a:pPr algn="ctr"/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Ремонт водопровода</a:t>
            </a:r>
            <a:endParaRPr lang="ru-RU" sz="25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C:\Users\IT\Desktop\DSCF15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6948264" cy="521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358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611560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Дороги </a:t>
            </a:r>
            <a:endParaRPr lang="ru-RU" sz="4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23928" y="5589240"/>
            <a:ext cx="4644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Общая протяженность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внутрипоселковых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дорог – </a:t>
            </a:r>
            <a:r>
              <a:rPr lang="tt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46 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км</a:t>
            </a: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293071"/>
              </p:ext>
            </p:extLst>
          </p:nvPr>
        </p:nvGraphicFramePr>
        <p:xfrm>
          <a:off x="1043608" y="980728"/>
          <a:ext cx="7200800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779912" y="116632"/>
            <a:ext cx="123463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Дороги</a:t>
            </a:r>
            <a:endParaRPr lang="ru-RU" sz="2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94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3884340"/>
              </p:ext>
            </p:extLst>
          </p:nvPr>
        </p:nvGraphicFramePr>
        <p:xfrm>
          <a:off x="457200" y="980728"/>
          <a:ext cx="8229600" cy="5343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3" name="Рисунок 4" descr="Verhneuslonskij_r-n(gerb_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714356"/>
            <a:ext cx="259228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48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:\благоустройства\Изображение\Изображение 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48883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188641"/>
            <a:ext cx="7920880" cy="648071"/>
          </a:xfrm>
        </p:spPr>
        <p:txBody>
          <a:bodyPr>
            <a:normAutofit/>
          </a:bodyPr>
          <a:lstStyle/>
          <a:p>
            <a:pPr algn="ctr"/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Строительство и ремонт дорог</a:t>
            </a:r>
            <a:endParaRPr lang="ru-RU" sz="25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647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J:\благоустройства\Изображение\Изображение 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7308304" cy="548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88640"/>
            <a:ext cx="72008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solidFill>
                  <a:srgbClr val="46464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Строительство и ремонт дорог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3749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:\благоустройства\CAM001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13" y="1124744"/>
            <a:ext cx="7380312" cy="553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88640"/>
            <a:ext cx="738031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solidFill>
                  <a:srgbClr val="46464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Строительство и ремонт дорог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3749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Электроснабжение </a:t>
            </a:r>
            <a:endParaRPr lang="ru-RU" sz="44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323528" y="476672"/>
            <a:ext cx="7920880" cy="561662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Газоснабжение</a:t>
            </a:r>
            <a:endParaRPr lang="ru-RU" sz="4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395536" y="404664"/>
            <a:ext cx="8280920" cy="583264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Благоустройство  </a:t>
            </a:r>
            <a:endParaRPr lang="ru-RU" sz="4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J:\благоустройства\Изображение\Изображение 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68610"/>
            <a:ext cx="432048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02632" cy="3370386"/>
          </a:xfrm>
        </p:spPr>
        <p:txBody>
          <a:bodyPr>
            <a:normAutofit/>
          </a:bodyPr>
          <a:lstStyle/>
          <a:p>
            <a:pPr algn="ctr"/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Приобретение контейнеров</a:t>
            </a:r>
            <a:endParaRPr lang="ru-RU" sz="25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6929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J:\благоустройства\Изображение\Изображение 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48680"/>
            <a:ext cx="4008204" cy="300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J:\благоустройства\Изображение\Изображение 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20137"/>
            <a:ext cx="3839946" cy="287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J:\благоустройства\Изображение\Изображение 0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5" y="3693240"/>
            <a:ext cx="3971187" cy="297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95536" y="404664"/>
            <a:ext cx="2880320" cy="2016224"/>
          </a:xfrm>
        </p:spPr>
        <p:txBody>
          <a:bodyPr>
            <a:normAutofit/>
          </a:bodyPr>
          <a:lstStyle/>
          <a:p>
            <a:pPr algn="ctr"/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Строительство контейнерных площадок</a:t>
            </a:r>
            <a:endParaRPr lang="ru-RU" sz="25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500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J:\благоустройства\13789153028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68960"/>
            <a:ext cx="4499992" cy="337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J:\благоустройства\13789153023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93779"/>
            <a:ext cx="4220456" cy="316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1520" y="188641"/>
            <a:ext cx="8676456" cy="905138"/>
          </a:xfrm>
        </p:spPr>
        <p:txBody>
          <a:bodyPr>
            <a:normAutofit/>
          </a:bodyPr>
          <a:lstStyle/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Ликвидация несанкционированных свалок</a:t>
            </a: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6929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J:\благоустройства\Изображение\Изображение 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J:\благоустройства\Изображение\Изображение 0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96" y="3573016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88640"/>
            <a:ext cx="842493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Ликвидация несанкционированных свалок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58692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223312437"/>
              </p:ext>
            </p:extLst>
          </p:nvPr>
        </p:nvGraphicFramePr>
        <p:xfrm>
          <a:off x="1907704" y="3937702"/>
          <a:ext cx="314260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610911636"/>
              </p:ext>
            </p:extLst>
          </p:nvPr>
        </p:nvGraphicFramePr>
        <p:xfrm>
          <a:off x="179512" y="1340768"/>
          <a:ext cx="3888432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400525109"/>
              </p:ext>
            </p:extLst>
          </p:nvPr>
        </p:nvGraphicFramePr>
        <p:xfrm>
          <a:off x="4355976" y="1700808"/>
          <a:ext cx="4680520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26053" y="545451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19 186,8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332656"/>
            <a:ext cx="87849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Доходы бюджета                                 </a:t>
            </a:r>
          </a:p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Верхнеуслонского сельского поселения (тыс. руб.)</a:t>
            </a:r>
            <a:endParaRPr lang="ru-RU" sz="2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32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J:\благоустройства\13789153742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668344" cy="575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16632"/>
            <a:ext cx="766834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Ликвидация несанкционированных свалок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874536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J:\благоустройства\Изображение\Изображение 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4030264" cy="302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J:\благоустройства\Изображение\Изображение 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499" y="2924944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16632"/>
            <a:ext cx="828092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Ликвидация несанкционированных свалок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6723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J:\благоустройства\Изображение\Изображение 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7" y="1340768"/>
            <a:ext cx="4487691" cy="336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J:\благоустройства\Изображение\Изображение 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141" y="3467311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0"/>
            <a:ext cx="77048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b="1" kern="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Благоустройство кладбища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81209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J:\благоустройства\CAM0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1" y="1196752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J:\благоустройства\CAM0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6992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43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16632"/>
            <a:ext cx="756084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Благоустройство кладбища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6704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784976" cy="821187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effectLst/>
                <a:latin typeface="Times New Roman" pitchFamily="18" charset="0"/>
                <a:cs typeface="Times New Roman" pitchFamily="18" charset="0"/>
              </a:rPr>
              <a:t>Акция «Всероссийский день посадки леса»</a:t>
            </a:r>
          </a:p>
        </p:txBody>
      </p:sp>
      <p:pic>
        <p:nvPicPr>
          <p:cNvPr id="17410" name="Picture 2" descr="Акция «Всероссийский день посадки леса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878" y="3789040"/>
            <a:ext cx="4154484" cy="282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Акция «Всероссийский день посадки леса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4248472" cy="283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Акция «Всероссийский день посадки леса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248472" cy="283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Акция «Всероссийский день посадки леса»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5"/>
          <a:stretch/>
        </p:blipFill>
        <p:spPr bwMode="auto">
          <a:xfrm>
            <a:off x="4556692" y="836711"/>
            <a:ext cx="4186670" cy="283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8793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634082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effectLst/>
                <a:latin typeface="Times New Roman" pitchFamily="18" charset="0"/>
                <a:cs typeface="Times New Roman" pitchFamily="18" charset="0"/>
              </a:rPr>
              <a:t>Республиканская природоохранная акция </a:t>
            </a:r>
            <a:r>
              <a:rPr lang="ru-RU" sz="25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effectLst/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500" b="1" dirty="0">
                <a:effectLst/>
                <a:latin typeface="Times New Roman" pitchFamily="18" charset="0"/>
                <a:cs typeface="Times New Roman" pitchFamily="18" charset="0"/>
              </a:rPr>
              <a:t>Посади свое дерево»</a:t>
            </a:r>
            <a:endParaRPr lang="ru-RU" sz="25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Республиканская природоохранная акция «Посади свое дерево» (Фото: А.Савичев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65486"/>
            <a:ext cx="432048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Республиканская природоохранная акция «Посади свое дерево» (Фото: А.Савичев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3356992"/>
            <a:ext cx="453650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5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864096"/>
          </a:xfrm>
        </p:spPr>
        <p:txBody>
          <a:bodyPr>
            <a:noAutofit/>
          </a:bodyPr>
          <a:lstStyle/>
          <a:p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Всероссийская акция 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Сделаем вместе!»</a:t>
            </a:r>
          </a:p>
        </p:txBody>
      </p:sp>
      <p:pic>
        <p:nvPicPr>
          <p:cNvPr id="10244" name="Picture 4" descr="Всероссийская акция «Сделаем вместе!» (Фото: А.Савичев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129" y="1034734"/>
            <a:ext cx="4121823" cy="274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Всероссийская акция «Сделаем вместе!» (Фото: А.Савичев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88723"/>
            <a:ext cx="4202832" cy="280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Всероссийская акция «Сделаем вместе!» (Фото: А.Савичев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4202832" cy="280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Всероссийская акция «Сделаем вместе!» (Фото: А.Савичев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096" y="3923019"/>
            <a:ext cx="4099944" cy="273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1798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916" y="274638"/>
            <a:ext cx="8774572" cy="562074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Всероссийская экологическая акция </a:t>
            </a:r>
            <a:br>
              <a:rPr lang="ru-RU" sz="25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Я за ЧИСТЫЙ ПЛЯЖ»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Второй этап Всероссийской экологической акции «Я за ЧИСТЫЙ ПЛЯЖ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16" y="941900"/>
            <a:ext cx="4216138" cy="281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Второй этап Всероссийской экологической акции «Я за ЧИСТЫЙ ПЛЯЖ» (Фото: А.Савичев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924" y="3861048"/>
            <a:ext cx="4131361" cy="275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Второй этап Всероссийской экологической акции «Я за ЧИСТЫЙ ПЛЯЖ» (Фото: А.Савичев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680" y="985206"/>
            <a:ext cx="4131360" cy="275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3" y="3861048"/>
            <a:ext cx="4191804" cy="279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8543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48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tt-RU" sz="2500" dirty="0" smtClean="0">
                <a:effectLst/>
                <a:latin typeface="Times New Roman" pitchFamily="18" charset="0"/>
                <a:cs typeface="Times New Roman" pitchFamily="18" charset="0"/>
              </a:rPr>
              <a:t>Благоустройство и озеленение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J:\благоустройства\CAM00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150" y="3736925"/>
            <a:ext cx="3994139" cy="299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J:\благоустройства\CAM00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149" y="629892"/>
            <a:ext cx="3994139" cy="299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J:\благоустройства\13789152785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95902"/>
            <a:ext cx="4080101" cy="306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J:\благоустройства\13789152846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35" y="3741439"/>
            <a:ext cx="4062894" cy="304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68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J:\благоустройства\13789152852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99" y="836712"/>
            <a:ext cx="4414073" cy="588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J:\благоустройства\13789152833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519" y="835529"/>
            <a:ext cx="4409185" cy="587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188640"/>
            <a:ext cx="519643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5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Благоустройство и озеленение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589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500" dirty="0">
                <a:effectLst/>
                <a:latin typeface="Times New Roman" pitchFamily="18" charset="0"/>
                <a:cs typeface="Times New Roman" pitchFamily="18" charset="0"/>
              </a:rPr>
              <a:t>Исполнение плана по </a:t>
            </a:r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собственным </a:t>
            </a:r>
            <a:r>
              <a:rPr lang="ru-RU" sz="2500" dirty="0">
                <a:effectLst/>
                <a:latin typeface="Times New Roman" pitchFamily="18" charset="0"/>
                <a:cs typeface="Times New Roman" pitchFamily="18" charset="0"/>
              </a:rPr>
              <a:t>доходам  </a:t>
            </a:r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на 2013 </a:t>
            </a:r>
            <a:r>
              <a:rPr lang="ru-RU" sz="2500" dirty="0">
                <a:effectLst/>
                <a:latin typeface="Times New Roman" pitchFamily="18" charset="0"/>
                <a:cs typeface="Times New Roman" pitchFamily="18" charset="0"/>
              </a:rPr>
              <a:t>год (тыс. руб.)</a:t>
            </a: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891019"/>
              </p:ext>
            </p:extLst>
          </p:nvPr>
        </p:nvGraphicFramePr>
        <p:xfrm>
          <a:off x="323528" y="1772816"/>
          <a:ext cx="8608357" cy="37444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7341"/>
                <a:gridCol w="1844130"/>
                <a:gridCol w="2133068"/>
                <a:gridCol w="2423818"/>
              </a:tblGrid>
              <a:tr h="6549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effectLst/>
                        </a:rPr>
                        <a:t>Наименование доходов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План на год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Факт на год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% исполнения за отчетный период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</a:tr>
              <a:tr h="28708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Налог физ. лиц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 smtClean="0">
                          <a:effectLst/>
                        </a:rPr>
                        <a:t>4811,0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 smtClean="0">
                          <a:effectLst/>
                        </a:rPr>
                        <a:t>4940,1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 smtClean="0">
                          <a:effectLst/>
                        </a:rPr>
                        <a:t>102,5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</a:tr>
              <a:tr h="5472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Налог на имущество физ. лиц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 smtClean="0">
                          <a:effectLst/>
                        </a:rPr>
                        <a:t>1100,0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 smtClean="0">
                          <a:effectLst/>
                        </a:rPr>
                        <a:t>1111,0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 smtClean="0">
                          <a:effectLst/>
                        </a:rPr>
                        <a:t>101,0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</a:tr>
              <a:tr h="3678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Земельный налог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 smtClean="0">
                          <a:effectLst/>
                        </a:rPr>
                        <a:t>2000,0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 smtClean="0">
                          <a:effectLst/>
                        </a:rPr>
                        <a:t>2519,7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 smtClean="0">
                          <a:effectLst/>
                        </a:rPr>
                        <a:t>126,4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</a:tr>
              <a:tr h="2803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Аренда земли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 smtClean="0">
                          <a:effectLst/>
                        </a:rPr>
                        <a:t>415,0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 smtClean="0">
                          <a:effectLst/>
                        </a:rPr>
                        <a:t>243,3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 smtClean="0">
                          <a:effectLst/>
                        </a:rPr>
                        <a:t>59,0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</a:tr>
              <a:tr h="2971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Продажа земли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 smtClean="0">
                          <a:effectLst/>
                          <a:latin typeface="+mn-lt"/>
                          <a:ea typeface="+mn-ea"/>
                        </a:rPr>
                        <a:t>4673,7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 smtClean="0">
                          <a:effectLst/>
                        </a:rPr>
                        <a:t>9541,6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 smtClean="0">
                          <a:effectLst/>
                          <a:latin typeface="+mn-lt"/>
                          <a:ea typeface="+mn-ea"/>
                        </a:rPr>
                        <a:t>204,1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</a:tr>
              <a:tr h="6549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Прочие доходы от платных услуг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 smtClean="0">
                          <a:effectLst/>
                          <a:latin typeface="+mn-lt"/>
                          <a:ea typeface="+mn-ea"/>
                        </a:rPr>
                        <a:t>1109,9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 smtClean="0">
                          <a:effectLst/>
                        </a:rPr>
                        <a:t>830,0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 smtClean="0">
                          <a:effectLst/>
                        </a:rPr>
                        <a:t>75,0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</a:tr>
              <a:tr h="6549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Всего собственных доходов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 smtClean="0">
                          <a:effectLst/>
                        </a:rPr>
                        <a:t>14110,7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 smtClean="0">
                          <a:effectLst/>
                        </a:rPr>
                        <a:t>19186,8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 smtClean="0">
                          <a:effectLst/>
                        </a:rPr>
                        <a:t>135,9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Конкурс «Дом образцового содержания 2013»</a:t>
            </a:r>
            <a:endParaRPr lang="ru-RU" sz="25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Мероприятие, посвященное Дню пожилых людей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21" y="2708920"/>
            <a:ext cx="4237912" cy="330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Мероприятие, посвященное Дню пожилых людей (Н.Максимова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36" y="1052736"/>
            <a:ext cx="4196939" cy="297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 4"/>
          <p:cNvSpPr txBox="1">
            <a:spLocks/>
          </p:cNvSpPr>
          <p:nvPr/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Победители конкурса: семьи Лисиных,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Ибениевых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Разживиных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34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51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tt-RU" sz="2500" dirty="0" smtClean="0">
                <a:effectLst/>
                <a:latin typeface="Times New Roman" pitchFamily="18" charset="0"/>
                <a:cs typeface="Times New Roman" pitchFamily="18" charset="0"/>
              </a:rPr>
              <a:t>Ремонт жилищного </a:t>
            </a:r>
            <a:r>
              <a:rPr lang="tt-RU" sz="2500" dirty="0">
                <a:effectLst/>
                <a:latin typeface="Times New Roman" pitchFamily="18" charset="0"/>
                <a:cs typeface="Times New Roman" pitchFamily="18" charset="0"/>
              </a:rPr>
              <a:t>фонда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C:\Users\IT\Desktop\DSCF14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IT\Desktop\DSCF14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84984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2983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52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tt-RU" sz="2500" dirty="0" smtClean="0">
                <a:effectLst/>
                <a:latin typeface="Times New Roman" pitchFamily="18" charset="0"/>
                <a:cs typeface="Times New Roman" pitchFamily="18" charset="0"/>
              </a:rPr>
              <a:t>Строительство </a:t>
            </a:r>
            <a:r>
              <a:rPr lang="tt-RU" sz="2500" dirty="0">
                <a:effectLst/>
                <a:latin typeface="Times New Roman" pitchFamily="18" charset="0"/>
                <a:cs typeface="Times New Roman" pitchFamily="18" charset="0"/>
              </a:rPr>
              <a:t>Парка Героев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3" descr="J:\благоустройства\CAM00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47626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IT\Desktop\docs\парк\DSC_02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60451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C:\Users\IT\Desktop\docs\парк\DSC_02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406" y="742639"/>
            <a:ext cx="4040058" cy="606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8988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ublic\доклад 2014\Солнеч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18"/>
            <a:ext cx="4320000" cy="324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public\доклад 2014\Печищинский трак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619" y="1851500"/>
            <a:ext cx="4320000" cy="324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53</a:t>
            </a:fld>
            <a:endParaRPr lang="ru-RU"/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tt-RU" sz="25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tt-RU" sz="25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tt-RU" sz="2500" dirty="0" smtClean="0">
                <a:effectLst/>
                <a:latin typeface="Times New Roman" pitchFamily="18" charset="0"/>
                <a:cs typeface="Times New Roman" pitchFamily="18" charset="0"/>
              </a:rPr>
              <a:t>Детские игровые площадки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2560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port\Desktop\Новая папка\5383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67319"/>
            <a:ext cx="3558940" cy="2592289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Sport\Desktop\Новая папка\5534_original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8" y="3789040"/>
            <a:ext cx="3779912" cy="2592289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Sport\Desktop\Новая папка\26_moscow_3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3779912" cy="2374007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Sport\Desktop\Новая папка\002(163)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3551066" cy="2374007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54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607610"/>
            <a:ext cx="8229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solidFill>
                  <a:srgbClr val="002060"/>
                </a:solidFill>
                <a:effectLst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Многофункциональный спортивный комплекс</a:t>
            </a:r>
          </a:p>
        </p:txBody>
      </p:sp>
    </p:spTree>
    <p:extLst>
      <p:ext uri="{BB962C8B-B14F-4D97-AF65-F5344CB8AC3E}">
        <p14:creationId xmlns:p14="http://schemas.microsoft.com/office/powerpoint/2010/main" val="2067570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55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79512" y="332656"/>
            <a:ext cx="8106124" cy="57401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Связь 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56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79512" y="260648"/>
            <a:ext cx="8106124" cy="57401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Культура 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57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Районный дом культуры</a:t>
            </a:r>
            <a:endParaRPr lang="ru-RU" sz="25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IT\Desktop\pic_2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7680853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84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648072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Районный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татарский народный праздник «Сабантуй» 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Районный татарский народный праздник «Сабантуй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68" y="798215"/>
            <a:ext cx="4310844" cy="287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Районный татарский народный праздник «Сабантуй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382" y="3789040"/>
            <a:ext cx="4248474" cy="283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Районный татарский народный праздник «Сабантуй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382" y="812709"/>
            <a:ext cx="4248474" cy="283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Районный татарский народный праздник «Сабантуй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6902"/>
            <a:ext cx="4310844" cy="287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12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59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Творческие коллективы районного центра</a:t>
            </a:r>
            <a:endParaRPr lang="ru-RU" sz="25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D:\public\доклад 2014\Слайд №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01008"/>
            <a:ext cx="4392488" cy="292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public\доклад 2014\Слайд №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181322" cy="278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244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-229418"/>
            <a:ext cx="7772400" cy="706090"/>
          </a:xfrm>
        </p:spPr>
        <p:txBody>
          <a:bodyPr>
            <a:noAutofit/>
          </a:bodyPr>
          <a:lstStyle/>
          <a:p>
            <a:pPr algn="ctr"/>
            <a:r>
              <a:rPr lang="tt-RU" sz="2000" b="1" dirty="0" smtClean="0">
                <a:latin typeface="Times New Roman" pitchFamily="18" charset="0"/>
                <a:cs typeface="Times New Roman" pitchFamily="18" charset="0"/>
              </a:rPr>
              <a:t>Исполнение бюджета за 201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tt-RU" sz="2000" b="1" dirty="0" smtClean="0">
                <a:latin typeface="Times New Roman" pitchFamily="18" charset="0"/>
                <a:cs typeface="Times New Roman" pitchFamily="18" charset="0"/>
              </a:rPr>
              <a:t> год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002159"/>
              </p:ext>
            </p:extLst>
          </p:nvPr>
        </p:nvGraphicFramePr>
        <p:xfrm>
          <a:off x="467544" y="260648"/>
          <a:ext cx="8424936" cy="65144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6234"/>
                <a:gridCol w="2106234"/>
                <a:gridCol w="2106234"/>
                <a:gridCol w="2106234"/>
              </a:tblGrid>
              <a:tr h="2367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2013 год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на 2013 год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Исполнено в 2013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</a:tr>
              <a:tr h="136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421,1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</a:tr>
              <a:tr h="272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Исполнительный комитет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1261,2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2207,5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2109,3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</a:tr>
              <a:tr h="272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имущество, налог на земли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</a:tr>
              <a:tr h="144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жилых домов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342,3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</a:tr>
              <a:tr h="272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Инвентаризация жилых домов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</a:tr>
              <a:tr h="136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-Уличное освещение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1997,0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1697,0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1508,2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</a:tr>
              <a:tr h="1447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Содержание дорог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3864,9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3785,0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</a:tr>
              <a:tr h="3880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Содержание зелёных    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насаждений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1265,0 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1242,0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</a:tr>
              <a:tr h="2586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Содержание кладбищ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</a:tr>
              <a:tr h="272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расходы по благоустройству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1267,8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4097,1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3658,8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</a:tr>
              <a:tr h="1727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Физкультура и спорт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3248,2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199,8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</a:tr>
              <a:tr h="1727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Покупка контейнеров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</a:tr>
              <a:tr h="4086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контейнерных площадок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639,0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639,0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</a:tr>
              <a:tr h="272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952,0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952,0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</a:tr>
              <a:tr h="3834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коммуникаций жил. </a:t>
                      </a: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125,0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886,7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607,5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</a:tr>
              <a:tr h="164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СДК пос. им. Кирова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378,0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424,5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322,2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</a:tr>
              <a:tr h="272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Библиотека пос. им. Кирова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283,6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652,2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643,5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</a:tr>
              <a:tr h="272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Непредвиденные расходы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1514,8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1514,8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</a:tr>
              <a:tr h="272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Трансферты другим бюджетам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4000,0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4000,0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</a:tr>
              <a:tr h="272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ген. плана  В. Услонского СП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1547,6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1295,8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</a:tr>
              <a:tr h="164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расходы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847,0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806,5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</a:tr>
              <a:tr h="164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14453,3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25329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21947,8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117" marR="36117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778098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effectLst/>
                <a:latin typeface="Times New Roman" pitchFamily="18" charset="0"/>
                <a:cs typeface="Times New Roman" pitchFamily="18" charset="0"/>
              </a:rPr>
              <a:t>Чествование ветеранов-юбиляров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1266" name="Picture 2" descr="Заместитель главы района Сергей Осянин поздравил Павла Маринина с 90-летием со дня рождения (Фото: Н.Максимова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3140968"/>
            <a:ext cx="4466861" cy="335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Заместитель главы района Сергей Осянин поздравил Павла Маринина с 90-летием со дня рождения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2" y="1412776"/>
            <a:ext cx="4297660" cy="322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23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778098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Чествование </a:t>
            </a:r>
            <a:r>
              <a:rPr lang="ru-RU" sz="2500" b="1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ветеранов-юбиляров</a:t>
            </a:r>
            <a:endParaRPr lang="ru-RU" sz="2000" dirty="0">
              <a:effectLst/>
            </a:endParaRPr>
          </a:p>
        </p:txBody>
      </p:sp>
      <p:pic>
        <p:nvPicPr>
          <p:cNvPr id="12290" name="Picture 2" descr="C:\Users\НачОргОтдел\Desktop\untitled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63" y="1484784"/>
            <a:ext cx="4588573" cy="411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Глава района Марат Зиатдинов поздравил Валентину Блямову с 90-летием со дня рождения (Фото: А.Савичев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04863"/>
            <a:ext cx="4176464" cy="278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652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>
            <a:normAutofit/>
          </a:bodyPr>
          <a:lstStyle/>
          <a:p>
            <a:pPr algn="ctr"/>
            <a:r>
              <a:rPr lang="ru-RU" sz="25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Чествование ветеранов-юбиляров</a:t>
            </a:r>
            <a:endParaRPr lang="ru-RU" dirty="0"/>
          </a:p>
        </p:txBody>
      </p:sp>
      <p:pic>
        <p:nvPicPr>
          <p:cNvPr id="15362" name="Picture 2" descr=" Вручение поздравительной открытки от имени Президента РФ Владимира Пути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4658"/>
            <a:ext cx="4248472" cy="283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 Вручение поздравительной открытки от имени Президента РФ Владимира Путина (Фото: Н.Максимова)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890" y="1054657"/>
            <a:ext cx="4248473" cy="283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 Вручение поздравительной открытки от имени Президента РФ Владимира Путина (Фото: Н.Максимова)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653" y="4005064"/>
            <a:ext cx="4094820" cy="272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96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Чествование </a:t>
            </a:r>
            <a:r>
              <a:rPr lang="ru-RU" sz="2500" b="1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ветеранов-юбиляров</a:t>
            </a:r>
            <a:endParaRPr lang="ru-RU" dirty="0">
              <a:effectLst/>
            </a:endParaRPr>
          </a:p>
        </p:txBody>
      </p:sp>
      <p:pic>
        <p:nvPicPr>
          <p:cNvPr id="20482" name="Picture 2" descr="Чествование ветерана ВОВ - Малютиной М.В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74" y="1763782"/>
            <a:ext cx="4880871" cy="346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Чествование ветерана ВОВ - Малютиной М.В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24744"/>
            <a:ext cx="3929202" cy="49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56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64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Центральная районная библиотека</a:t>
            </a:r>
            <a:endParaRPr lang="ru-RU" sz="25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D:\public\доклад 2014\DSCN0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416824" cy="556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88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65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25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public\Фотоматериалы\до 2010\Изьято\блок соцзащита\DSC023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3"/>
            <a:ext cx="7431495" cy="5573621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93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66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395536" y="548680"/>
            <a:ext cx="8064896" cy="564474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Демография </a:t>
            </a:r>
            <a:endParaRPr lang="ru-RU" sz="44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8360" y="159023"/>
            <a:ext cx="617733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Динамика обшей численности населения</a:t>
            </a:r>
            <a:endParaRPr lang="ru-RU" sz="2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095489"/>
              </p:ext>
            </p:extLst>
          </p:nvPr>
        </p:nvGraphicFramePr>
        <p:xfrm>
          <a:off x="827584" y="1124744"/>
          <a:ext cx="792088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3250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546587"/>
            <a:ext cx="1148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Родилось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4762404"/>
              </p:ext>
            </p:extLst>
          </p:nvPr>
        </p:nvGraphicFramePr>
        <p:xfrm>
          <a:off x="4283968" y="371703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40152" y="3356992"/>
            <a:ext cx="963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Умерло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9305424"/>
              </p:ext>
            </p:extLst>
          </p:nvPr>
        </p:nvGraphicFramePr>
        <p:xfrm>
          <a:off x="251520" y="79845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0415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88640"/>
            <a:ext cx="84249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Население в разрезе населенных пунктов</a:t>
            </a:r>
            <a:endParaRPr lang="ru-RU" sz="2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8512817"/>
              </p:ext>
            </p:extLst>
          </p:nvPr>
        </p:nvGraphicFramePr>
        <p:xfrm>
          <a:off x="539552" y="764704"/>
          <a:ext cx="8136904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04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332656"/>
            <a:ext cx="77768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201</a:t>
            </a:r>
            <a:r>
              <a:rPr lang="en-US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 (тыс. рублей)</a:t>
            </a:r>
            <a:endParaRPr lang="ru-RU" sz="2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44304"/>
              </p:ext>
            </p:extLst>
          </p:nvPr>
        </p:nvGraphicFramePr>
        <p:xfrm>
          <a:off x="395536" y="1477888"/>
          <a:ext cx="8512674" cy="27432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359356"/>
                <a:gridCol w="4153318"/>
              </a:tblGrid>
              <a:tr h="2736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Наименование доходов</a:t>
                      </a:r>
                      <a:endParaRPr lang="ru-RU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953" marR="87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План 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953" marR="87953" marT="0" marB="0"/>
                </a:tc>
              </a:tr>
              <a:tr h="2736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Налог на доходы физических лиц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953" marR="87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>
                          <a:effectLst/>
                        </a:rPr>
                        <a:t>5485,0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953" marR="87953" marT="0" marB="0"/>
                </a:tc>
              </a:tr>
              <a:tr h="2736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Земельный налог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953" marR="87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>
                          <a:effectLst/>
                        </a:rPr>
                        <a:t>2148,0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953" marR="87953" marT="0" marB="0"/>
                </a:tc>
              </a:tr>
              <a:tr h="2736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Налог на имущество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953" marR="87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>
                          <a:effectLst/>
                        </a:rPr>
                        <a:t>1337,5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953" marR="87953" marT="0" marB="0"/>
                </a:tc>
              </a:tr>
              <a:tr h="2736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Аренда земли, имущества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953" marR="87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168,9</a:t>
                      </a:r>
                      <a:endParaRPr lang="ru-RU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953" marR="87953" marT="0" marB="0"/>
                </a:tc>
              </a:tr>
              <a:tr h="2736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Единый сельхоз. налог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953" marR="87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0,4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953" marR="87953" marT="0" marB="0"/>
                </a:tc>
              </a:tr>
              <a:tr h="2736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Доходы от оказания платных услуг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953" marR="87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>
                          <a:effectLst/>
                        </a:rPr>
                        <a:t>51,0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953" marR="87953" marT="0" marB="0"/>
                </a:tc>
              </a:tr>
              <a:tr h="2736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Итого собственных доходов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953" marR="87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>
                          <a:effectLst/>
                        </a:rPr>
                        <a:t>9190,8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953" marR="87953" marT="0" marB="0"/>
                </a:tc>
              </a:tr>
              <a:tr h="2736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Дотации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953" marR="87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>
                          <a:effectLst/>
                        </a:rPr>
                        <a:t>1386,3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953" marR="87953" marT="0" marB="0"/>
                </a:tc>
              </a:tr>
              <a:tr h="2736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Всего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953" marR="87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dirty="0">
                          <a:effectLst/>
                        </a:rPr>
                        <a:t>10577,1</a:t>
                      </a:r>
                      <a:endParaRPr lang="ru-RU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953" marR="87953" marT="0" marB="0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14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332656"/>
            <a:ext cx="84249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Динамика возрастного состава</a:t>
            </a:r>
            <a:endParaRPr lang="ru-RU" sz="2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361044"/>
              </p:ext>
            </p:extLst>
          </p:nvPr>
        </p:nvGraphicFramePr>
        <p:xfrm>
          <a:off x="467544" y="1124744"/>
          <a:ext cx="7776863" cy="460851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576949"/>
                <a:gridCol w="1100500"/>
                <a:gridCol w="1049707"/>
                <a:gridCol w="1049707"/>
              </a:tblGrid>
              <a:tr h="7680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1521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Детей дошкольного возраста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249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252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291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1521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Детей школьного возраста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541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532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538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680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Трудоспособное население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3055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3103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3037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680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Пенсионеров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1002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1576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1380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7637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71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251520" y="476672"/>
            <a:ext cx="8352928" cy="600478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Призыв в ряды Вооружённых сил  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6846995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72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251520" y="476672"/>
            <a:ext cx="8352928" cy="600478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Социальная защита  </a:t>
            </a:r>
            <a:endParaRPr lang="ru-RU" sz="44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73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500" dirty="0"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ГАУСО «Верхнеуслонский дом-интернат для престарелых и инвалидов»</a:t>
            </a:r>
            <a:endParaRPr lang="ru-RU" sz="25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IT\Desktop\Доклад 2013\Без 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0" y="1772816"/>
            <a:ext cx="9109036" cy="513157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3287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74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395536" y="476672"/>
            <a:ext cx="8136904" cy="578875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Пенсионное обеспечение  </a:t>
            </a:r>
            <a:endParaRPr lang="ru-RU" sz="44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75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395536" y="476672"/>
            <a:ext cx="8136904" cy="578875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Правоохранительная деятельность</a:t>
            </a:r>
            <a:endParaRPr lang="ru-RU" sz="4400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76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395536" y="476672"/>
            <a:ext cx="8136904" cy="578875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Пожарная безопасность</a:t>
            </a:r>
            <a:endParaRPr lang="ru-RU" sz="44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CIM\101_FUJI\DSCF12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7956377" cy="596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5528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78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395536" y="476672"/>
            <a:ext cx="8136904" cy="578875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Взаимодействие с руководителями предприятий и учреждений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0306073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79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Обращения граждан</a:t>
            </a:r>
            <a:endParaRPr lang="ru-RU" sz="25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5910907"/>
              </p:ext>
            </p:extLst>
          </p:nvPr>
        </p:nvGraphicFramePr>
        <p:xfrm>
          <a:off x="395536" y="1196752"/>
          <a:ext cx="7895295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8521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60648"/>
            <a:ext cx="77768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201</a:t>
            </a:r>
            <a:r>
              <a:rPr lang="en-US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 (</a:t>
            </a:r>
            <a:r>
              <a:rPr lang="ru-RU" sz="2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  <a:r>
              <a:rPr lang="ru-RU" sz="2000" dirty="0" smtClean="0">
                <a:solidFill>
                  <a:srgbClr val="002060"/>
                </a:solidFill>
              </a:rPr>
              <a:t>)</a:t>
            </a:r>
            <a:endParaRPr lang="ru-RU" sz="2000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720475"/>
              </p:ext>
            </p:extLst>
          </p:nvPr>
        </p:nvGraphicFramePr>
        <p:xfrm>
          <a:off x="395536" y="880846"/>
          <a:ext cx="8418898" cy="548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09449"/>
                <a:gridCol w="4209449"/>
              </a:tblGrid>
              <a:tr h="2678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Наименование расходов</a:t>
                      </a:r>
                      <a:endParaRPr lang="ru-RU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План на 2014 год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</a:tr>
              <a:tr h="2678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Совет поселения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431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</a:tr>
              <a:tr h="2678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Исполнительный комитет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1241,8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</a:tr>
              <a:tr h="5356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Благоустройство: ремонт жилых домов</a:t>
                      </a:r>
                      <a:endParaRPr lang="ru-RU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516,0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</a:tr>
              <a:tr h="2678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Инвентаризация жилых домов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53,6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</a:tr>
              <a:tr h="2678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Содержание уличного освещения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1942,2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</a:tr>
              <a:tr h="2678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Содержание дорог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1881,2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</a:tr>
              <a:tr h="2678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Озеленение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340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</a:tr>
              <a:tr h="2678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Содержание мест захоронения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185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</a:tr>
              <a:tr h="5356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Прочие расходы по благоустройству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667,8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</a:tr>
              <a:tr h="5356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Содержание коммуникаций (Кировская водокачка)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51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</a:tr>
              <a:tr h="2678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Кировский СДК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279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</a:tr>
              <a:tr h="2678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Кировская библиотека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294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</a:tr>
              <a:tr h="2678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Физкультура и спорт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1608,2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</a:tr>
              <a:tr h="5356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Налог на имущество, налог на землю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160,7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</a:tr>
              <a:tr h="2678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Итого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9651,5</a:t>
                      </a:r>
                      <a:endParaRPr lang="ru-RU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086" marR="86086" marT="0" marB="0"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55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80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864096"/>
          </a:xfrm>
        </p:spPr>
        <p:txBody>
          <a:bodyPr>
            <a:normAutofit/>
          </a:bodyPr>
          <a:lstStyle/>
          <a:p>
            <a:pPr algn="ctr"/>
            <a:r>
              <a:rPr lang="ru-RU" sz="2500" dirty="0">
                <a:effectLst/>
                <a:latin typeface="Times New Roman" pitchFamily="18" charset="0"/>
                <a:cs typeface="Times New Roman" pitchFamily="18" charset="0"/>
              </a:rPr>
              <a:t>Сход граждан </a:t>
            </a:r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15.02.2013</a:t>
            </a:r>
            <a:endParaRPr lang="ru-RU" sz="25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НачОргОтдел\Desktop\view_512215_4437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34" y="720722"/>
            <a:ext cx="4212470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НачОргОтдел\Desktop\view_512215_4437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87" y="699255"/>
            <a:ext cx="4192790" cy="279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НачОргОтдел\Desktop\view_512215_4437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73016"/>
            <a:ext cx="4716524" cy="314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0277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81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Вопросы схода 2013 года</a:t>
            </a:r>
            <a:endParaRPr lang="ru-RU" sz="25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390534"/>
              </p:ext>
            </p:extLst>
          </p:nvPr>
        </p:nvGraphicFramePr>
        <p:xfrm>
          <a:off x="1259633" y="1196754"/>
          <a:ext cx="6624734" cy="547260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19657"/>
                <a:gridCol w="3092026"/>
                <a:gridCol w="3213051"/>
              </a:tblGrid>
              <a:tr h="76209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</a:rPr>
                        <a:t>Краткое содержание вопроса</a:t>
                      </a:r>
                      <a:endParaRPr lang="ru-RU" sz="10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85"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</a:rPr>
                        <a:t>Результаты рассмотрения вопроса</a:t>
                      </a:r>
                      <a:endParaRPr lang="ru-RU" sz="10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1932">
                <a:tc>
                  <a:txBody>
                    <a:bodyPr/>
                    <a:lstStyle/>
                    <a:p>
                      <a:pPr indent="182880" algn="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0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Times New Roman"/>
                          <a:ea typeface="Times New Roman"/>
                        </a:rPr>
                        <a:t>О создании инициативных групп населения для решения вопросов местного значения совместно с Главой района или создании для этих целей комиссии при Исполкоме, т.к. на прием к Главе попасть невозможно</a:t>
                      </a:r>
                      <a:endParaRPr lang="ru-RU" sz="10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Times New Roman"/>
                          <a:ea typeface="Times New Roman"/>
                        </a:rPr>
                        <a:t>На прием к Главе района можно попасть еженедельно по вторникам, кроме того один раз в месяц проводится «прямая линия» с Главой, также к нему можно обратиться через официальный сайт района. Инициативы о создании группы от населения больше не поступало. </a:t>
                      </a:r>
                      <a:endParaRPr lang="ru-RU" sz="10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0717">
                <a:tc>
                  <a:txBody>
                    <a:bodyPr/>
                    <a:lstStyle/>
                    <a:p>
                      <a:pPr indent="182880" algn="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0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Times New Roman"/>
                          <a:ea typeface="Times New Roman"/>
                        </a:rPr>
                        <a:t>О благоустройстве, реконструкции территории часовни княгини Меньшиковой </a:t>
                      </a:r>
                      <a:endParaRPr lang="ru-RU" sz="10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Times New Roman"/>
                          <a:ea typeface="Times New Roman"/>
                        </a:rPr>
                        <a:t>Проведена топографическая съемка местности, проведена вырубка и очистка территории, до конца 2013 года будет подготовлен эскизный проект парковой зоны </a:t>
                      </a:r>
                      <a:endParaRPr lang="ru-RU" sz="10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431">
                <a:tc>
                  <a:txBody>
                    <a:bodyPr/>
                    <a:lstStyle/>
                    <a:p>
                      <a:pPr indent="182880" algn="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0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Times New Roman"/>
                          <a:ea typeface="Times New Roman"/>
                        </a:rPr>
                        <a:t>На территории Заволжского ПО стоит танк, почему его где-нибудь не установят?</a:t>
                      </a:r>
                      <a:endParaRPr lang="ru-RU" sz="10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Times New Roman"/>
                          <a:ea typeface="Times New Roman"/>
                        </a:rPr>
                        <a:t>Запланирована установка в строящемся Парке Героев</a:t>
                      </a:r>
                      <a:endParaRPr lang="ru-RU" sz="10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431">
                <a:tc>
                  <a:txBody>
                    <a:bodyPr/>
                    <a:lstStyle/>
                    <a:p>
                      <a:pPr indent="182880" algn="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0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Times New Roman"/>
                          <a:ea typeface="Times New Roman"/>
                        </a:rPr>
                        <a:t>О необходимости установки «лежачих полицейских» в с.Верхний Услон</a:t>
                      </a:r>
                      <a:endParaRPr lang="ru-RU" sz="10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ru-RU" sz="1000" b="0">
                          <a:effectLst/>
                          <a:latin typeface="Times New Roman"/>
                          <a:ea typeface="Times New Roman"/>
                        </a:rPr>
                        <a:t>В 2013 не запланировано</a:t>
                      </a:r>
                      <a:endParaRPr lang="ru-RU" sz="10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431">
                <a:tc>
                  <a:txBody>
                    <a:bodyPr/>
                    <a:lstStyle/>
                    <a:p>
                      <a:pPr indent="182880" algn="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0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Times New Roman"/>
                          <a:ea typeface="Times New Roman"/>
                        </a:rPr>
                        <a:t>О необходимости установки водосточных труб на дорожном покрытии в  с.Верхний Услон</a:t>
                      </a:r>
                      <a:endParaRPr lang="ru-RU" sz="10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ru-RU" sz="1000" b="0">
                          <a:effectLst/>
                          <a:latin typeface="Times New Roman"/>
                          <a:ea typeface="Times New Roman"/>
                        </a:rPr>
                        <a:t>В 2013 не запланировано</a:t>
                      </a:r>
                      <a:endParaRPr lang="ru-RU" sz="1000" b="1">
                        <a:effectLst/>
                        <a:latin typeface="Arial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ru-RU" sz="1000" b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8572">
                <a:tc>
                  <a:txBody>
                    <a:bodyPr/>
                    <a:lstStyle/>
                    <a:p>
                      <a:pPr indent="182880" algn="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0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Times New Roman"/>
                          <a:ea typeface="Times New Roman"/>
                        </a:rPr>
                        <a:t>О замене на поворотах в  с.Верхний Услон сплошных заборов на сетчатые, для улучшения обзора водителей</a:t>
                      </a:r>
                      <a:endParaRPr lang="ru-RU" sz="10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ru-RU" sz="1000" b="0" dirty="0">
                          <a:effectLst/>
                          <a:latin typeface="Times New Roman"/>
                          <a:ea typeface="Times New Roman"/>
                        </a:rPr>
                        <a:t>Нормативно-правовая база не позволяет  решать данный вопрос органам власти </a:t>
                      </a:r>
                      <a:endParaRPr lang="ru-RU" sz="1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29864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82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395536" y="476672"/>
            <a:ext cx="8136904" cy="578875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СПАСИБО ЗА ВНИМАНИЕ!</a:t>
            </a:r>
            <a:endParaRPr lang="ru-RU" sz="4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Земля и муниципальное имущество</a:t>
            </a:r>
            <a:endParaRPr lang="ru-RU" sz="44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2041</TotalTime>
  <Words>987</Words>
  <Application>Microsoft Office PowerPoint</Application>
  <PresentationFormat>Экран (4:3)</PresentationFormat>
  <Paragraphs>445</Paragraphs>
  <Slides>82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82</vt:i4>
      </vt:variant>
    </vt:vector>
  </HeadingPairs>
  <TitlesOfParts>
    <vt:vector size="86" baseType="lpstr">
      <vt:lpstr>1_Тема Office</vt:lpstr>
      <vt:lpstr>2_Тема Office</vt:lpstr>
      <vt:lpstr>Открытая</vt:lpstr>
      <vt:lpstr>Тема Office</vt:lpstr>
      <vt:lpstr> ВЕРХНЕУСЛОНСКОЕ                          СЕЛЬСКОЕ ПОСЕЛЕНИЕ </vt:lpstr>
      <vt:lpstr>Численность и состав населения </vt:lpstr>
      <vt:lpstr>Презентация PowerPoint</vt:lpstr>
      <vt:lpstr>Презентация PowerPoint</vt:lpstr>
      <vt:lpstr>Исполнение плана по собственным доходам   на 2013 год (тыс. руб.)</vt:lpstr>
      <vt:lpstr>Исполнение бюджета за 2013 год</vt:lpstr>
      <vt:lpstr>Презентация PowerPoint</vt:lpstr>
      <vt:lpstr>Презентация PowerPoint</vt:lpstr>
      <vt:lpstr>Презентация PowerPoint</vt:lpstr>
      <vt:lpstr>Структура земель</vt:lpstr>
      <vt:lpstr>Генеральный план  с.Верхний Услон</vt:lpstr>
      <vt:lpstr>Презентация PowerPoint</vt:lpstr>
      <vt:lpstr>Презентация PowerPoint</vt:lpstr>
      <vt:lpstr>Сельское хозяйство</vt:lpstr>
      <vt:lpstr>Презентация PowerPoint</vt:lpstr>
      <vt:lpstr>КФХ «Архиреева Т.Г.»</vt:lpstr>
      <vt:lpstr>КФХ «Архиреева Т.Г.»</vt:lpstr>
      <vt:lpstr>Презентация PowerPoint</vt:lpstr>
      <vt:lpstr>Презентация PowerPoint</vt:lpstr>
      <vt:lpstr>             Открытие ГБУ «Верхнеуслонское РГВО»  после капитального ремонта</vt:lpstr>
      <vt:lpstr>Презентация PowerPoint</vt:lpstr>
      <vt:lpstr>Торжественное открытие магазина «Лачын тавы»  после реконструкции </vt:lpstr>
      <vt:lpstr>Презентация PowerPoint</vt:lpstr>
      <vt:lpstr>Презентация PowerPoint</vt:lpstr>
      <vt:lpstr>Презентация PowerPoint</vt:lpstr>
      <vt:lpstr>Презентация PowerPoint</vt:lpstr>
      <vt:lpstr>Ремонт водопровода</vt:lpstr>
      <vt:lpstr>Презентация PowerPoint</vt:lpstr>
      <vt:lpstr>Презентация PowerPoint</vt:lpstr>
      <vt:lpstr>Строительство и ремонт дорог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Приобретение контейнеров</vt:lpstr>
      <vt:lpstr>Строительство контейнерных площадок</vt:lpstr>
      <vt:lpstr>Ликвидация несанкционированных свалок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Акция «Всероссийский день посадки леса»</vt:lpstr>
      <vt:lpstr>Республиканская природоохранная акция  «Посади свое дерево»</vt:lpstr>
      <vt:lpstr>Всероссийская акция «Сделаем вместе!»</vt:lpstr>
      <vt:lpstr>Всероссийская экологическая акция  «Я за ЧИСТЫЙ ПЛЯЖ»</vt:lpstr>
      <vt:lpstr>Благоустройство и озеленение</vt:lpstr>
      <vt:lpstr>Презентация PowerPoint</vt:lpstr>
      <vt:lpstr>Конкурс «Дом образцового содержания 2013»</vt:lpstr>
      <vt:lpstr>Ремонт жилищного фонда</vt:lpstr>
      <vt:lpstr>Строительство Парка Героев</vt:lpstr>
      <vt:lpstr> Детские игровые площадки</vt:lpstr>
      <vt:lpstr>Многофункциональный спортивный комплекс</vt:lpstr>
      <vt:lpstr>Презентация PowerPoint</vt:lpstr>
      <vt:lpstr>Презентация PowerPoint</vt:lpstr>
      <vt:lpstr>Районный дом культуры</vt:lpstr>
      <vt:lpstr>  Районный татарский народный праздник «Сабантуй»  </vt:lpstr>
      <vt:lpstr>Творческие коллективы районного центра</vt:lpstr>
      <vt:lpstr>Чествование ветеранов-юбиляров </vt:lpstr>
      <vt:lpstr>Чествование ветеранов-юбиляров</vt:lpstr>
      <vt:lpstr>Чествование ветеранов-юбиляров</vt:lpstr>
      <vt:lpstr>Чествование ветеранов-юбиляров</vt:lpstr>
      <vt:lpstr>Центральная районная библиотека</vt:lpstr>
      <vt:lpstr>Детская школа искусств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ГАУСО «Верхнеуслонский дом-интернат для престарелых и инвалидов»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Обращения граждан</vt:lpstr>
      <vt:lpstr>Сход граждан 15.02.2013</vt:lpstr>
      <vt:lpstr>Вопросы схода 2013 года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CENTR</dc:creator>
  <cp:lastModifiedBy>НачОргОтдел</cp:lastModifiedBy>
  <cp:revision>246</cp:revision>
  <dcterms:created xsi:type="dcterms:W3CDTF">2013-01-11T07:02:26Z</dcterms:created>
  <dcterms:modified xsi:type="dcterms:W3CDTF">2014-02-20T03:43:25Z</dcterms:modified>
</cp:coreProperties>
</file>