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8" r:id="rId2"/>
    <p:sldId id="455" r:id="rId3"/>
    <p:sldId id="454" r:id="rId4"/>
    <p:sldId id="356" r:id="rId5"/>
    <p:sldId id="428" r:id="rId6"/>
    <p:sldId id="429" r:id="rId7"/>
    <p:sldId id="442" r:id="rId8"/>
    <p:sldId id="354" r:id="rId9"/>
    <p:sldId id="355" r:id="rId10"/>
    <p:sldId id="430" r:id="rId11"/>
    <p:sldId id="395" r:id="rId12"/>
    <p:sldId id="394" r:id="rId13"/>
    <p:sldId id="358" r:id="rId14"/>
    <p:sldId id="459" r:id="rId15"/>
    <p:sldId id="378" r:id="rId16"/>
    <p:sldId id="376" r:id="rId17"/>
    <p:sldId id="359" r:id="rId18"/>
    <p:sldId id="440" r:id="rId19"/>
    <p:sldId id="438" r:id="rId20"/>
    <p:sldId id="406" r:id="rId21"/>
    <p:sldId id="379" r:id="rId22"/>
    <p:sldId id="411" r:id="rId23"/>
    <p:sldId id="410" r:id="rId24"/>
    <p:sldId id="361" r:id="rId25"/>
    <p:sldId id="380" r:id="rId26"/>
    <p:sldId id="448" r:id="rId27"/>
    <p:sldId id="460" r:id="rId28"/>
    <p:sldId id="433" r:id="rId29"/>
    <p:sldId id="363" r:id="rId30"/>
    <p:sldId id="401" r:id="rId31"/>
    <p:sldId id="404" r:id="rId32"/>
    <p:sldId id="387" r:id="rId33"/>
    <p:sldId id="386" r:id="rId34"/>
    <p:sldId id="365" r:id="rId35"/>
    <p:sldId id="385" r:id="rId36"/>
    <p:sldId id="457" r:id="rId37"/>
    <p:sldId id="458" r:id="rId38"/>
    <p:sldId id="367" r:id="rId39"/>
    <p:sldId id="400" r:id="rId40"/>
    <p:sldId id="419" r:id="rId41"/>
    <p:sldId id="368" r:id="rId42"/>
    <p:sldId id="388" r:id="rId43"/>
    <p:sldId id="450" r:id="rId44"/>
    <p:sldId id="370" r:id="rId45"/>
    <p:sldId id="390" r:id="rId46"/>
    <p:sldId id="399" r:id="rId47"/>
    <p:sldId id="398" r:id="rId48"/>
    <p:sldId id="372" r:id="rId49"/>
    <p:sldId id="439" r:id="rId50"/>
    <p:sldId id="393" r:id="rId51"/>
    <p:sldId id="418" r:id="rId52"/>
    <p:sldId id="373" r:id="rId53"/>
    <p:sldId id="449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51" autoAdjust="0"/>
    <p:restoredTop sz="94660"/>
  </p:normalViewPr>
  <p:slideViewPr>
    <p:cSldViewPr>
      <p:cViewPr varScale="1">
        <p:scale>
          <a:sx n="111" d="100"/>
          <a:sy n="111" d="100"/>
        </p:scale>
        <p:origin x="126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1.6975308641975308E-2"/>
          <c:y val="0.23783212683970786"/>
          <c:w val="0.96604938271604934"/>
          <c:h val="0.660287563077786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человек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4.641297165811985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251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076-4E28-A36E-FFC980298EB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237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38-4F8C-A953-2EF757CD754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221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138-4F8C-A953-2EF757CD75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249</c:v>
                </c:pt>
                <c:pt idx="1">
                  <c:v>237</c:v>
                </c:pt>
                <c:pt idx="2">
                  <c:v>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A-45F4-B50D-7F59B8BB749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выбыло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76-4E28-A36E-FFC980298EB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138-4F8C-A953-2EF757CD75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EA-45F4-B50D-7F59B8BB749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умерло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14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76-4E28-A36E-FFC980298EB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11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138-4F8C-A953-2EF757CD754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138-4F8C-A953-2EF757CD75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14</c:v>
                </c:pt>
                <c:pt idx="1">
                  <c:v>11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EA-45F4-B50D-7F59B8BB74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4362368"/>
        <c:axId val="24253568"/>
      </c:barChart>
      <c:catAx>
        <c:axId val="2436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4253568"/>
        <c:crosses val="autoZero"/>
        <c:auto val="1"/>
        <c:lblAlgn val="ctr"/>
        <c:lblOffset val="100"/>
        <c:noMultiLvlLbl val="0"/>
      </c:catAx>
      <c:valAx>
        <c:axId val="242535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36236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overlay val="0"/>
      <c:txPr>
        <a:bodyPr/>
        <a:lstStyle/>
        <a:p>
          <a:pPr>
            <a:defRPr baseline="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1.6975308641975308E-2"/>
          <c:y val="0.23783212683970786"/>
          <c:w val="0.96604938271604934"/>
          <c:h val="0.660287563077786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доходы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1538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076-4E28-A36E-FFC980298E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1607.4</c:v>
                </c:pt>
                <c:pt idx="1">
                  <c:v>1735.9</c:v>
                </c:pt>
                <c:pt idx="2">
                  <c:v>2032.6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A-45F4-B50D-7F59B8BB749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Из них собственные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508,2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76-4E28-A36E-FFC980298E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757.5</c:v>
                </c:pt>
                <c:pt idx="1">
                  <c:v>696.1</c:v>
                </c:pt>
                <c:pt idx="2">
                  <c:v>1002.9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EA-45F4-B50D-7F59B8BB749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33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76-4E28-A36E-FFC980298E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47</c:v>
                </c:pt>
                <c:pt idx="1">
                  <c:v>40</c:v>
                </c:pt>
                <c:pt idx="2">
                  <c:v>49.3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EA-45F4-B50D-7F59B8BB74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4362368"/>
        <c:axId val="24253568"/>
      </c:barChart>
      <c:catAx>
        <c:axId val="2436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4253568"/>
        <c:crosses val="autoZero"/>
        <c:auto val="1"/>
        <c:lblAlgn val="ctr"/>
        <c:lblOffset val="100"/>
        <c:noMultiLvlLbl val="0"/>
      </c:catAx>
      <c:valAx>
        <c:axId val="242535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36236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overlay val="0"/>
      <c:txPr>
        <a:bodyPr/>
        <a:lstStyle/>
        <a:p>
          <a:pPr>
            <a:defRPr baseline="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8049236900942939E-2"/>
          <c:y val="4.7667435122080118E-2"/>
          <c:w val="0.87090526878584618"/>
          <c:h val="0.843173230354121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5"/>
                <c:pt idx="0">
                  <c:v>крс 159</c:v>
                </c:pt>
                <c:pt idx="1">
                  <c:v>коров 92</c:v>
                </c:pt>
                <c:pt idx="2">
                  <c:v>овец,коз 16</c:v>
                </c:pt>
                <c:pt idx="3">
                  <c:v>птиц 365</c:v>
                </c:pt>
                <c:pt idx="4">
                  <c:v>пчелосемей 240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159</c:v>
                </c:pt>
                <c:pt idx="1">
                  <c:v>92</c:v>
                </c:pt>
                <c:pt idx="2">
                  <c:v>16</c:v>
                </c:pt>
                <c:pt idx="3">
                  <c:v>365</c:v>
                </c:pt>
                <c:pt idx="4">
                  <c:v>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06-4335-8030-D29662AB38C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Лист1!$A$2:$A$7</c:f>
              <c:strCache>
                <c:ptCount val="5"/>
                <c:pt idx="0">
                  <c:v>крс 159</c:v>
                </c:pt>
                <c:pt idx="1">
                  <c:v>коров 92</c:v>
                </c:pt>
                <c:pt idx="2">
                  <c:v>овец,коз 16</c:v>
                </c:pt>
                <c:pt idx="3">
                  <c:v>птиц 365</c:v>
                </c:pt>
                <c:pt idx="4">
                  <c:v>пчелосемей 240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06-4335-8030-D29662AB38C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Лист1!$A$2:$A$7</c:f>
              <c:strCache>
                <c:ptCount val="5"/>
                <c:pt idx="0">
                  <c:v>крс 159</c:v>
                </c:pt>
                <c:pt idx="1">
                  <c:v>коров 92</c:v>
                </c:pt>
                <c:pt idx="2">
                  <c:v>овец,коз 16</c:v>
                </c:pt>
                <c:pt idx="3">
                  <c:v>птиц 365</c:v>
                </c:pt>
                <c:pt idx="4">
                  <c:v>пчелосемей 240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06-4335-8030-D29662AB38C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Лист1!$A$2:$A$7</c:f>
              <c:strCache>
                <c:ptCount val="5"/>
                <c:pt idx="0">
                  <c:v>крс 159</c:v>
                </c:pt>
                <c:pt idx="1">
                  <c:v>коров 92</c:v>
                </c:pt>
                <c:pt idx="2">
                  <c:v>овец,коз 16</c:v>
                </c:pt>
                <c:pt idx="3">
                  <c:v>птиц 365</c:v>
                </c:pt>
                <c:pt idx="4">
                  <c:v>пчелосемей 240</c:v>
                </c:pt>
              </c:strCache>
            </c:strRef>
          </c:cat>
          <c:val>
            <c:numRef>
              <c:f>Лист1!$E$2:$E$8</c:f>
              <c:numCache>
                <c:formatCode>General</c:formatCode>
                <c:ptCount val="7"/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506-4335-8030-D29662AB38C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7587456"/>
        <c:axId val="107588992"/>
      </c:barChart>
      <c:catAx>
        <c:axId val="1075874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588992"/>
        <c:crosses val="autoZero"/>
        <c:auto val="1"/>
        <c:lblAlgn val="ctr"/>
        <c:lblOffset val="100"/>
        <c:noMultiLvlLbl val="0"/>
      </c:catAx>
      <c:valAx>
        <c:axId val="107588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587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029478954019636"/>
          <c:y val="5.0473457250976198E-2"/>
          <c:w val="0.86272990181782838"/>
          <c:h val="0.7815108077551672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6296296296296294E-3"/>
                  <c:y val="-0.328305821324655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B2-4F7B-8CEB-F258815286E6}"/>
                </c:ext>
              </c:extLst>
            </c:dLbl>
            <c:dLbl>
              <c:idx val="1"/>
              <c:layout>
                <c:manualLayout>
                  <c:x val="1.3888888888888888E-2"/>
                  <c:y val="-0.1515257636883023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B2-4F7B-8CEB-F258815286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2"/>
                <c:pt idx="0">
                  <c:v> Коровы </c:v>
                </c:pt>
                <c:pt idx="1">
                  <c:v>Козы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358700</c:v>
                </c:pt>
                <c:pt idx="1">
                  <c:v>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B2-4F7B-8CEB-F258815286E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 Коровы </c:v>
                </c:pt>
                <c:pt idx="1">
                  <c:v>Козы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3-0DB2-4F7B-8CEB-F258815286E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 Коровы </c:v>
                </c:pt>
                <c:pt idx="1">
                  <c:v>Козы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4-0DB2-4F7B-8CEB-F258815286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0840576"/>
        <c:axId val="100842112"/>
        <c:axId val="0"/>
      </c:bar3DChart>
      <c:catAx>
        <c:axId val="100840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0842112"/>
        <c:crosses val="autoZero"/>
        <c:auto val="1"/>
        <c:lblAlgn val="ctr"/>
        <c:lblOffset val="100"/>
        <c:noMultiLvlLbl val="0"/>
      </c:catAx>
      <c:valAx>
        <c:axId val="100842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8405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0.4125</cdr:x>
      <cdr:y>0.79797</cdr:y>
    </cdr:from>
    <cdr:to>
      <cdr:x>0.52361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94720" y="403609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D14AE-3B3B-4FD6-BC3B-DDB36B345EF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981C9-01CA-4067-ACE8-F61D538C6F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407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D6485-A63C-4561-8EB8-3ACFC96571E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789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D6485-A63C-4561-8EB8-3ACFC96571E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396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99217"/>
            <a:ext cx="6252156" cy="21602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СОБОЛЕВСКОЕ                          СЕЛЬСКОЕ ПОСЕЛЕНИЕ 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4" descr="Verhneuslonskij_r-n(gerb_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1928826" cy="194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3807" y="2576715"/>
            <a:ext cx="85763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Monotype Corsiva" pitchFamily="66" charset="0"/>
              </a:rPr>
              <a:t>Отчет </a:t>
            </a:r>
            <a:r>
              <a:rPr lang="ru-RU" sz="2400" b="1" dirty="0" smtClean="0">
                <a:latin typeface="Monotype Corsiva" pitchFamily="66" charset="0"/>
              </a:rPr>
              <a:t>Главы Соболевского сельского поселения </a:t>
            </a: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«Об </a:t>
            </a:r>
            <a:r>
              <a:rPr lang="ru-RU" sz="2400" b="1" dirty="0">
                <a:latin typeface="Monotype Corsiva" pitchFamily="66" charset="0"/>
              </a:rPr>
              <a:t>итогах работы за </a:t>
            </a:r>
            <a:r>
              <a:rPr lang="ru-RU" sz="2400" b="1" dirty="0" smtClean="0">
                <a:latin typeface="Monotype Corsiva" pitchFamily="66" charset="0"/>
              </a:rPr>
              <a:t>2020 </a:t>
            </a:r>
            <a:r>
              <a:rPr lang="ru-RU" sz="2400" b="1" dirty="0">
                <a:latin typeface="Monotype Corsiva" pitchFamily="66" charset="0"/>
              </a:rPr>
              <a:t>год и перспективах развития на </a:t>
            </a:r>
            <a:r>
              <a:rPr lang="ru-RU" sz="2400" b="1" dirty="0" smtClean="0">
                <a:latin typeface="Monotype Corsiva" pitchFamily="66" charset="0"/>
              </a:rPr>
              <a:t>2021 год</a:t>
            </a:r>
            <a:r>
              <a:rPr lang="ru-RU" sz="2400" b="1" dirty="0">
                <a:latin typeface="Monotype Corsiva" pitchFamily="66" charset="0"/>
              </a:rPr>
              <a:t>»</a:t>
            </a:r>
          </a:p>
          <a:p>
            <a:pPr algn="ctr"/>
            <a:endParaRPr lang="ru-RU" sz="2400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3"/>
            <a:ext cx="9144000" cy="347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5965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5497833"/>
              </p:ext>
            </p:extLst>
          </p:nvPr>
        </p:nvGraphicFramePr>
        <p:xfrm>
          <a:off x="467544" y="1052734"/>
          <a:ext cx="7992888" cy="51125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14976">
                  <a:extLst>
                    <a:ext uri="{9D8B030D-6E8A-4147-A177-3AD203B41FA5}">
                      <a16:colId xmlns:a16="http://schemas.microsoft.com/office/drawing/2014/main" val="3534803979"/>
                    </a:ext>
                  </a:extLst>
                </a:gridCol>
                <a:gridCol w="1333431">
                  <a:extLst>
                    <a:ext uri="{9D8B030D-6E8A-4147-A177-3AD203B41FA5}">
                      <a16:colId xmlns:a16="http://schemas.microsoft.com/office/drawing/2014/main" val="2170118147"/>
                    </a:ext>
                  </a:extLst>
                </a:gridCol>
                <a:gridCol w="1333431">
                  <a:extLst>
                    <a:ext uri="{9D8B030D-6E8A-4147-A177-3AD203B41FA5}">
                      <a16:colId xmlns:a16="http://schemas.microsoft.com/office/drawing/2014/main" val="954182944"/>
                    </a:ext>
                  </a:extLst>
                </a:gridCol>
                <a:gridCol w="1111050">
                  <a:extLst>
                    <a:ext uri="{9D8B030D-6E8A-4147-A177-3AD203B41FA5}">
                      <a16:colId xmlns:a16="http://schemas.microsoft.com/office/drawing/2014/main" val="971440233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наименование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план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факт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7248022"/>
                  </a:ext>
                </a:extLst>
              </a:tr>
              <a:tr h="5760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Электроэнергия</a:t>
                      </a:r>
                      <a:endParaRPr lang="ru-RU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В т.ч. уличное освещение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300,00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347,2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115,7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7146059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Содержание</a:t>
                      </a:r>
                      <a:r>
                        <a:rPr lang="tt-RU" sz="1400" baseline="0" dirty="0" smtClean="0">
                          <a:effectLst/>
                        </a:rPr>
                        <a:t> водокачки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256,0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292,2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209644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Содержание дорог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89,8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3353923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Культура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219,6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186,2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6352138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Демонтаж старых светильников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913871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Ремонт и реконструкция уличного освещения</a:t>
                      </a:r>
                      <a:r>
                        <a:rPr lang="tt-RU" sz="1400" baseline="0" dirty="0" smtClean="0">
                          <a:effectLst/>
                        </a:rPr>
                        <a:t> в селе Соболевское и селе Чулпаниха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246,5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246,5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3976266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Ремонт родника в Карамышихе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Огорождение водокачки в селе Соболевское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253,0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 освоены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3011862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403648" y="244188"/>
            <a:ext cx="11803231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alt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Основные расходы за 2020 г. 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                                                              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т</a:t>
            </a:r>
            <a:r>
              <a:rPr kumimoji="0" lang="tt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ыс.руб.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69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Содержание внутри поселковых дорог в зимний период</a:t>
            </a:r>
            <a:endParaRPr lang="ru-RU" dirty="0"/>
          </a:p>
        </p:txBody>
      </p:sp>
      <p:pic>
        <p:nvPicPr>
          <p:cNvPr id="65538" name="Picture 2" descr="D:\DCIM\101MSDCF\DSC0866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83" y="1556792"/>
            <a:ext cx="8583434" cy="4828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37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t="-2990" r="-4599" b="55489"/>
          <a:stretch/>
        </p:blipFill>
        <p:spPr>
          <a:xfrm>
            <a:off x="395536" y="-171400"/>
            <a:ext cx="3888432" cy="3822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50"/>
          <a:stretch/>
        </p:blipFill>
        <p:spPr>
          <a:xfrm>
            <a:off x="5076056" y="2852936"/>
            <a:ext cx="3789040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13" b="21651"/>
          <a:stretch/>
        </p:blipFill>
        <p:spPr>
          <a:xfrm>
            <a:off x="4095120" y="207937"/>
            <a:ext cx="4833226" cy="2717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318432" y="-4059832"/>
            <a:ext cx="10800000" cy="54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07" y="3640664"/>
            <a:ext cx="4836949" cy="3150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196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988839"/>
            <a:ext cx="7355160" cy="3240361"/>
          </a:xfrm>
        </p:spPr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45286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Сельское хозяйство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21409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5" r="20896" b="7843"/>
          <a:stretch/>
        </p:blipFill>
        <p:spPr>
          <a:xfrm>
            <a:off x="1400352" y="116632"/>
            <a:ext cx="624583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3" b="32276"/>
          <a:stretch/>
        </p:blipFill>
        <p:spPr>
          <a:xfrm>
            <a:off x="20888" y="3212976"/>
            <a:ext cx="9004763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8902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3167012"/>
              </p:ext>
            </p:extLst>
          </p:nvPr>
        </p:nvGraphicFramePr>
        <p:xfrm>
          <a:off x="251520" y="1268760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Поголовье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35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Субсидия на коров и коз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70595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477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Всего КРС 160 гол</a:t>
            </a:r>
          </a:p>
          <a:p>
            <a:r>
              <a:rPr lang="ru-RU" dirty="0" smtClean="0"/>
              <a:t>Коров 107 гол.</a:t>
            </a:r>
          </a:p>
          <a:p>
            <a:r>
              <a:rPr lang="ru-RU" dirty="0" smtClean="0"/>
              <a:t>Свиней -9 гол.</a:t>
            </a:r>
          </a:p>
          <a:p>
            <a:r>
              <a:rPr lang="ru-RU" dirty="0" smtClean="0"/>
              <a:t>Овец -39 гол.</a:t>
            </a:r>
          </a:p>
          <a:p>
            <a:r>
              <a:rPr lang="ru-RU" dirty="0" smtClean="0"/>
              <a:t>Коз-12 гол.</a:t>
            </a:r>
          </a:p>
          <a:p>
            <a:r>
              <a:rPr lang="ru-RU" dirty="0" smtClean="0"/>
              <a:t>Лошадей -2 гол.</a:t>
            </a:r>
          </a:p>
          <a:p>
            <a:r>
              <a:rPr lang="ru-RU" dirty="0" smtClean="0"/>
              <a:t>Птиц -879 шт.</a:t>
            </a:r>
          </a:p>
          <a:p>
            <a:r>
              <a:rPr lang="ru-RU" dirty="0" smtClean="0"/>
              <a:t>П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57200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Благоустройство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6295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0" t="-949" r="9000" b="949"/>
          <a:stretch/>
        </p:blipFill>
        <p:spPr>
          <a:xfrm>
            <a:off x="395536" y="131353"/>
            <a:ext cx="3240360" cy="210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-12999" r="20075" b="12999"/>
          <a:stretch/>
        </p:blipFill>
        <p:spPr>
          <a:xfrm>
            <a:off x="2915816" y="1865567"/>
            <a:ext cx="3384376" cy="2652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12"/>
          <a:stretch/>
        </p:blipFill>
        <p:spPr>
          <a:xfrm>
            <a:off x="591748" y="4581127"/>
            <a:ext cx="3044148" cy="2289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31353"/>
            <a:ext cx="3237418" cy="1840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494" y="4581126"/>
            <a:ext cx="4176466" cy="2088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8712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Уличное освещение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53"/>
          <a:stretch/>
        </p:blipFill>
        <p:spPr>
          <a:xfrm>
            <a:off x="179512" y="290574"/>
            <a:ext cx="1872208" cy="2922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408" y="1052736"/>
            <a:ext cx="2688298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9" b="34656"/>
          <a:stretch/>
        </p:blipFill>
        <p:spPr>
          <a:xfrm>
            <a:off x="179512" y="3347325"/>
            <a:ext cx="249093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54"/>
          <a:stretch/>
        </p:blipFill>
        <p:spPr>
          <a:xfrm>
            <a:off x="5295394" y="1031867"/>
            <a:ext cx="1853811" cy="2037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06"/>
          <a:stretch/>
        </p:blipFill>
        <p:spPr>
          <a:xfrm>
            <a:off x="2645911" y="3905672"/>
            <a:ext cx="1738829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SobolevskoePC\AppData\Local\Microsoft\Windows\INetCache\Content.Word\IMG_20191228_092417_HHT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t="-25000" r="21099" b="28650"/>
          <a:stretch/>
        </p:blipFill>
        <p:spPr bwMode="auto">
          <a:xfrm>
            <a:off x="7281568" y="-634955"/>
            <a:ext cx="1800200" cy="3844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SobolevskoePC\AppData\Local\Microsoft\Windows\INetCache\Content.Word\IMG_20191008_155656_HHT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932" y="4048782"/>
            <a:ext cx="1729818" cy="2666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SobolevskoePC\AppData\Local\Microsoft\Windows\INetCache\Content.Word\IMG_20191112_105346_HHT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93"/>
          <a:stretch/>
        </p:blipFill>
        <p:spPr bwMode="auto">
          <a:xfrm>
            <a:off x="6359112" y="3211796"/>
            <a:ext cx="2389351" cy="324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4860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988839"/>
            <a:ext cx="7355160" cy="3240361"/>
          </a:xfrm>
        </p:spPr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45286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Выборы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95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73" y="260648"/>
            <a:ext cx="418615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6" b="30072"/>
          <a:stretch/>
        </p:blipFill>
        <p:spPr>
          <a:xfrm>
            <a:off x="5076056" y="3501008"/>
            <a:ext cx="388464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717032"/>
            <a:ext cx="4534447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0648"/>
            <a:ext cx="482259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726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8"/>
          <a:stretch/>
        </p:blipFill>
        <p:spPr>
          <a:xfrm>
            <a:off x="467544" y="188640"/>
            <a:ext cx="3330164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01"/>
          <a:stretch/>
        </p:blipFill>
        <p:spPr>
          <a:xfrm>
            <a:off x="4788024" y="933063"/>
            <a:ext cx="3645024" cy="5664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650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714348" y="404664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Вывоз ТКО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96383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1" t="13650" r="1001" b="22301"/>
          <a:stretch/>
        </p:blipFill>
        <p:spPr>
          <a:xfrm>
            <a:off x="539552" y="188640"/>
            <a:ext cx="334322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0"/>
          <a:stretch/>
        </p:blipFill>
        <p:spPr>
          <a:xfrm>
            <a:off x="611560" y="3331029"/>
            <a:ext cx="3384376" cy="3277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4664"/>
            <a:ext cx="3096344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9843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Всего КРС 160 гол</a:t>
            </a:r>
          </a:p>
          <a:p>
            <a:r>
              <a:rPr lang="ru-RU" dirty="0" smtClean="0"/>
              <a:t>Коров 107 гол.</a:t>
            </a:r>
          </a:p>
          <a:p>
            <a:r>
              <a:rPr lang="ru-RU" dirty="0" smtClean="0"/>
              <a:t>Свиней -9 гол.</a:t>
            </a:r>
          </a:p>
          <a:p>
            <a:r>
              <a:rPr lang="ru-RU" dirty="0" smtClean="0"/>
              <a:t>Овец -39 гол.</a:t>
            </a:r>
          </a:p>
          <a:p>
            <a:r>
              <a:rPr lang="ru-RU" dirty="0" smtClean="0"/>
              <a:t>Коз-12 гол.</a:t>
            </a:r>
          </a:p>
          <a:p>
            <a:r>
              <a:rPr lang="ru-RU" dirty="0" smtClean="0"/>
              <a:t>Лошадей -2 гол.</a:t>
            </a:r>
          </a:p>
          <a:p>
            <a:r>
              <a:rPr lang="ru-RU" dirty="0" smtClean="0"/>
              <a:t>Птиц -879 шт.</a:t>
            </a:r>
          </a:p>
          <a:p>
            <a:r>
              <a:rPr lang="ru-RU" dirty="0" smtClean="0"/>
              <a:t>П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57200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Культура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230629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492" y="3539294"/>
            <a:ext cx="4427984" cy="2698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70"/>
          <a:stretch/>
        </p:blipFill>
        <p:spPr>
          <a:xfrm>
            <a:off x="4788024" y="404664"/>
            <a:ext cx="406776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r="7475" b="20075"/>
          <a:stretch/>
        </p:blipFill>
        <p:spPr>
          <a:xfrm>
            <a:off x="327953" y="404664"/>
            <a:ext cx="4205843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53" y="3539294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759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85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ДУХОВЕНСТВО</a:t>
            </a:r>
            <a:endParaRPr lang="ru-RU" dirty="0"/>
          </a:p>
        </p:txBody>
      </p:sp>
      <p:pic>
        <p:nvPicPr>
          <p:cNvPr id="4" name="Объект 3" descr="C:\Users\пОЛЬЗОВАТЕЛТ\AppData\Local\Temp\Rar$DIa5904.24023\IMG_20200701_120251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2" b="34824"/>
          <a:stretch/>
        </p:blipFill>
        <p:spPr bwMode="auto">
          <a:xfrm>
            <a:off x="683568" y="1417638"/>
            <a:ext cx="7776864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Горизонтальный свиток 4"/>
          <p:cNvSpPr/>
          <p:nvPr/>
        </p:nvSpPr>
        <p:spPr>
          <a:xfrm>
            <a:off x="1287868" y="17930"/>
            <a:ext cx="6521948" cy="175488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ДУХОВЕНСТВО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958787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SobolevskoePC\AppData\Local\Microsoft\Windows\INetCache\Content.Word\20190622_07095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040"/>
            <a:ext cx="417646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SobolevskoePC\AppData\Local\Microsoft\Windows\INetCache\Content.Word\20190622_07154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74" y="3738736"/>
            <a:ext cx="4212468" cy="2935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Горизонтальный свиток 5"/>
          <p:cNvSpPr/>
          <p:nvPr/>
        </p:nvSpPr>
        <p:spPr>
          <a:xfrm>
            <a:off x="1287868" y="17930"/>
            <a:ext cx="6521948" cy="364903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Служба в рядах вооруженных сил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855398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err="1" smtClean="0"/>
              <a:t>Соц.защита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83719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532859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45024"/>
            <a:ext cx="428447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5" r="13119"/>
          <a:stretch/>
        </p:blipFill>
        <p:spPr>
          <a:xfrm>
            <a:off x="5652120" y="332656"/>
            <a:ext cx="316880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/>
          <a:stretch/>
        </p:blipFill>
        <p:spPr>
          <a:xfrm>
            <a:off x="1511289" y="3068960"/>
            <a:ext cx="2665038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60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0"/>
          <a:stretch/>
        </p:blipFill>
        <p:spPr>
          <a:xfrm>
            <a:off x="777583" y="266354"/>
            <a:ext cx="3312368" cy="3234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4" b="20829"/>
          <a:stretch/>
        </p:blipFill>
        <p:spPr>
          <a:xfrm>
            <a:off x="539552" y="3782771"/>
            <a:ext cx="3788431" cy="2796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0" b="26979"/>
          <a:stretch/>
        </p:blipFill>
        <p:spPr>
          <a:xfrm>
            <a:off x="4932040" y="471669"/>
            <a:ext cx="2854009" cy="3029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1" b="21908"/>
          <a:stretch/>
        </p:blipFill>
        <p:spPr>
          <a:xfrm>
            <a:off x="5004048" y="3573016"/>
            <a:ext cx="2880320" cy="2991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303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SobolevskoePC\AppData\Local\Microsoft\Windows\INetCache\Content.Word\IMG_20190306_111118_HHT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528" y="3717032"/>
            <a:ext cx="360092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SobolevskoePC\AppData\Local\Microsoft\Windows\INetCache\Content.Word\IMG_20190306_111134_HH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07951"/>
            <a:ext cx="2592288" cy="3293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SobolevskoePC\AppData\Local\Microsoft\Windows\INetCache\Content.Word\IMG_20190306_112322_HH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7950"/>
            <a:ext cx="4176464" cy="3105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SobolevskoePC\AppData\Local\Microsoft\Windows\INetCache\Content.Word\IMG_20190306_120826_HH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22102"/>
            <a:ext cx="4248472" cy="3519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302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Почта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32178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1"/>
          <a:stretch/>
        </p:blipFill>
        <p:spPr>
          <a:xfrm>
            <a:off x="251520" y="246254"/>
            <a:ext cx="2844673" cy="5054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1"/>
          <a:stretch/>
        </p:blipFill>
        <p:spPr>
          <a:xfrm>
            <a:off x="6228184" y="260648"/>
            <a:ext cx="2669847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6" t="8400" r="-4156" b="7601"/>
          <a:stretch/>
        </p:blipFill>
        <p:spPr>
          <a:xfrm>
            <a:off x="3288362" y="1556792"/>
            <a:ext cx="2808312" cy="503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334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Здравоохранение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77137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4050450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95880"/>
            <a:ext cx="3721596" cy="496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626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683568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Работа полиции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83632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2" b="308"/>
          <a:stretch/>
        </p:blipFill>
        <p:spPr>
          <a:xfrm>
            <a:off x="323527" y="188640"/>
            <a:ext cx="3554181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12200" r="1" b="53151"/>
          <a:stretch/>
        </p:blipFill>
        <p:spPr>
          <a:xfrm>
            <a:off x="4932040" y="4005064"/>
            <a:ext cx="2808312" cy="2741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21000" r="-399" b="26500"/>
          <a:stretch/>
        </p:blipFill>
        <p:spPr>
          <a:xfrm>
            <a:off x="4644008" y="298837"/>
            <a:ext cx="342900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75665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Пожарная безопасность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64379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SobolevskoePC\AppData\Local\Microsoft\Windows\INetCache\Content.Word\IMG_20190427_121025_HH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604" y="4057440"/>
            <a:ext cx="3272804" cy="2424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SobolevskoePC\AppData\Local\Microsoft\Windows\INetCache\Content.Word\IMG_20190426_135936_HH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25294"/>
            <a:ext cx="2892022" cy="2370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8640"/>
            <a:ext cx="7416824" cy="3708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649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Совет Соболевского СП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00" y="1124744"/>
            <a:ext cx="444500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49" y="3789040"/>
            <a:ext cx="437029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536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SobolevskoePC\AppData\Local\Microsoft\Windows\INetCache\Content.Word\IMG_20190804_172423_HH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92696"/>
            <a:ext cx="4968552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95730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Водоснабжение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78865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71"/>
          <a:stretch/>
        </p:blipFill>
        <p:spPr>
          <a:xfrm>
            <a:off x="3635896" y="3452998"/>
            <a:ext cx="1944216" cy="3158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620688"/>
            <a:ext cx="5004048" cy="2718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12" y="3472019"/>
            <a:ext cx="185851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19691"/>
            <a:ext cx="3024336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750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48680"/>
            <a:ext cx="2952328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93912"/>
            <a:ext cx="3024336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26879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Самообложение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350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654917"/>
            <a:ext cx="512496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51"/>
          <a:stretch/>
        </p:blipFill>
        <p:spPr>
          <a:xfrm>
            <a:off x="323528" y="245702"/>
            <a:ext cx="3857625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850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683568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Приём граждан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410977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01008"/>
            <a:ext cx="3641547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03" y="404664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32" y="476672"/>
            <a:ext cx="504056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32" y="3537012"/>
            <a:ext cx="5112568" cy="2556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61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683568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Юбилейные даты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409865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032448" cy="3440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8"/>
          <a:stretch/>
        </p:blipFill>
        <p:spPr>
          <a:xfrm>
            <a:off x="107504" y="3528875"/>
            <a:ext cx="4788024" cy="3232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62"/>
          <a:stretch/>
        </p:blipFill>
        <p:spPr>
          <a:xfrm>
            <a:off x="5642415" y="3022441"/>
            <a:ext cx="2879355" cy="3691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13"/>
          <a:stretch/>
        </p:blipFill>
        <p:spPr>
          <a:xfrm>
            <a:off x="4789289" y="188640"/>
            <a:ext cx="3713498" cy="2664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1260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9598"/>
              </p:ext>
            </p:extLst>
          </p:nvPr>
        </p:nvGraphicFramePr>
        <p:xfrm>
          <a:off x="539552" y="980728"/>
          <a:ext cx="822960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Численность населения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965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07"/>
          <a:stretch/>
        </p:blipFill>
        <p:spPr>
          <a:xfrm>
            <a:off x="3851920" y="116632"/>
            <a:ext cx="381642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51"/>
          <a:stretch/>
        </p:blipFill>
        <p:spPr>
          <a:xfrm>
            <a:off x="683568" y="908720"/>
            <a:ext cx="2960948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2" t="399" r="33851" b="-399"/>
          <a:stretch/>
        </p:blipFill>
        <p:spPr>
          <a:xfrm>
            <a:off x="5749876" y="2996952"/>
            <a:ext cx="2880320" cy="3732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365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2425452" cy="3233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996" y="3645024"/>
            <a:ext cx="6120680" cy="3060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52329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Планы на 2021 год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73636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827584" y="476672"/>
            <a:ext cx="770485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ПЛАНЫ на 2021 год: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Работа по использованию средств самообложения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2020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года: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-благоустройство родника в деревне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Карамышиха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-ограждение водонапорной башни в селе Соболевское.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Грейдерование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внутри поселковых дорог.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Проведение </a:t>
            </a:r>
            <a:r>
              <a:rPr lang="ru-RU" sz="20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мероприятий к 90-летию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Верхнеуслонского района.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Проведение выборов в Государственную Думу.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Посадка саженцев для укрепления берега реки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Свияга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селе Соболевское совместно с лесничеством.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6. Продолжение работы по улучшению уличного освещения в населенных пунктах, а именно замена перегоревших ламп. 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7. Содействие проведению переписи населения (апрель).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8. Капитальный ремонт административного здания Соболевского сельского поселения.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9. Покраска водонапорных емкостей.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10.  Межевание двух участков в резерв для многодетных семей.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11.  Замена на водокачке в селе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Чулпаниха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старых металлических труб на пластиковые.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12. Проведение рейдов по выгулу собак без хозяина.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38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5365909"/>
              </p:ext>
            </p:extLst>
          </p:nvPr>
        </p:nvGraphicFramePr>
        <p:xfrm>
          <a:off x="755576" y="764704"/>
          <a:ext cx="7632847" cy="52565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7869">
                  <a:extLst>
                    <a:ext uri="{9D8B030D-6E8A-4147-A177-3AD203B41FA5}">
                      <a16:colId xmlns:a16="http://schemas.microsoft.com/office/drawing/2014/main" val="908972764"/>
                    </a:ext>
                  </a:extLst>
                </a:gridCol>
                <a:gridCol w="1528326">
                  <a:extLst>
                    <a:ext uri="{9D8B030D-6E8A-4147-A177-3AD203B41FA5}">
                      <a16:colId xmlns:a16="http://schemas.microsoft.com/office/drawing/2014/main" val="208659225"/>
                    </a:ext>
                  </a:extLst>
                </a:gridCol>
                <a:gridCol w="1528326">
                  <a:extLst>
                    <a:ext uri="{9D8B030D-6E8A-4147-A177-3AD203B41FA5}">
                      <a16:colId xmlns:a16="http://schemas.microsoft.com/office/drawing/2014/main" val="306532443"/>
                    </a:ext>
                  </a:extLst>
                </a:gridCol>
                <a:gridCol w="1528326">
                  <a:extLst>
                    <a:ext uri="{9D8B030D-6E8A-4147-A177-3AD203B41FA5}">
                      <a16:colId xmlns:a16="http://schemas.microsoft.com/office/drawing/2014/main" val="3779754059"/>
                    </a:ext>
                  </a:extLst>
                </a:gridCol>
              </a:tblGrid>
              <a:tr h="5815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 </a:t>
                      </a:r>
                      <a:r>
                        <a:rPr lang="ru-RU" sz="1400" dirty="0" smtClean="0">
                          <a:effectLst/>
                        </a:rPr>
                        <a:t>01.01.2019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 </a:t>
                      </a:r>
                      <a:r>
                        <a:rPr lang="ru-RU" sz="1400" dirty="0" smtClean="0">
                          <a:effectLst/>
                        </a:rPr>
                        <a:t>01.01.2020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 </a:t>
                      </a:r>
                      <a:r>
                        <a:rPr lang="ru-RU" sz="1400" dirty="0" smtClean="0">
                          <a:effectLst/>
                        </a:rPr>
                        <a:t>01.01.2021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951185"/>
                  </a:ext>
                </a:extLst>
              </a:tr>
              <a:tr h="116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Дети дошкольного возраста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0087502"/>
                  </a:ext>
                </a:extLst>
              </a:tr>
              <a:tr h="11856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Дети школьного возраста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9530095"/>
                  </a:ext>
                </a:extLst>
              </a:tr>
              <a:tr h="116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Трудоспособное население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140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7927798"/>
                  </a:ext>
                </a:extLst>
              </a:tr>
              <a:tr h="116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Пенсионеры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99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4678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0769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988839"/>
            <a:ext cx="7355160" cy="3240361"/>
          </a:xfrm>
        </p:spPr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45286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бюджет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35565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5864406"/>
              </p:ext>
            </p:extLst>
          </p:nvPr>
        </p:nvGraphicFramePr>
        <p:xfrm>
          <a:off x="539552" y="980728"/>
          <a:ext cx="822960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Доходная часть бюджета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162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Собственные доходы в 2020 г.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8435673"/>
              </p:ext>
            </p:extLst>
          </p:nvPr>
        </p:nvGraphicFramePr>
        <p:xfrm>
          <a:off x="395536" y="1268764"/>
          <a:ext cx="8496944" cy="48965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80909">
                  <a:extLst>
                    <a:ext uri="{9D8B030D-6E8A-4147-A177-3AD203B41FA5}">
                      <a16:colId xmlns:a16="http://schemas.microsoft.com/office/drawing/2014/main" val="4019618707"/>
                    </a:ext>
                  </a:extLst>
                </a:gridCol>
                <a:gridCol w="1522766">
                  <a:extLst>
                    <a:ext uri="{9D8B030D-6E8A-4147-A177-3AD203B41FA5}">
                      <a16:colId xmlns:a16="http://schemas.microsoft.com/office/drawing/2014/main" val="3157987900"/>
                    </a:ext>
                  </a:extLst>
                </a:gridCol>
                <a:gridCol w="2292683">
                  <a:extLst>
                    <a:ext uri="{9D8B030D-6E8A-4147-A177-3AD203B41FA5}">
                      <a16:colId xmlns:a16="http://schemas.microsoft.com/office/drawing/2014/main" val="4184263346"/>
                    </a:ext>
                  </a:extLst>
                </a:gridCol>
                <a:gridCol w="1400586">
                  <a:extLst>
                    <a:ext uri="{9D8B030D-6E8A-4147-A177-3AD203B41FA5}">
                      <a16:colId xmlns:a16="http://schemas.microsoft.com/office/drawing/2014/main" val="2839498748"/>
                    </a:ext>
                  </a:extLst>
                </a:gridCol>
              </a:tblGrid>
              <a:tr h="5223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наименование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план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Факт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070966"/>
                  </a:ext>
                </a:extLst>
              </a:tr>
              <a:tr h="5223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Налог на доходы физ. лиц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16,4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221,6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8462461"/>
                  </a:ext>
                </a:extLst>
              </a:tr>
              <a:tr h="7174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Налог на имущество физ. лиц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21,</a:t>
                      </a: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</a:t>
                      </a:r>
                      <a:r>
                        <a:rPr lang="ru-RU" sz="1400">
                          <a:effectLst/>
                        </a:rPr>
                        <a:t>6,0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</a:t>
                      </a:r>
                      <a:r>
                        <a:rPr lang="ru-RU" sz="1400">
                          <a:effectLst/>
                        </a:rPr>
                        <a:t>23,8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3248959"/>
                  </a:ext>
                </a:extLst>
              </a:tr>
              <a:tr h="5223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Единый сельхозналог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13,8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90,6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2970596"/>
                  </a:ext>
                </a:extLst>
              </a:tr>
              <a:tr h="5223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Земельный налог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583,6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5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r>
                        <a:rPr lang="tt-RU" sz="1400">
                          <a:effectLst/>
                        </a:rPr>
                        <a:t>4,</a:t>
                      </a: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r>
                        <a:rPr lang="tt-RU" sz="1400">
                          <a:effectLst/>
                        </a:rPr>
                        <a:t>1,</a:t>
                      </a: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6455180"/>
                  </a:ext>
                </a:extLst>
              </a:tr>
              <a:tr h="5223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Платные услуги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256,6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292,2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114,1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09717"/>
                  </a:ext>
                </a:extLst>
              </a:tr>
              <a:tr h="5223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аренда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2028812"/>
                  </a:ext>
                </a:extLst>
              </a:tr>
              <a:tr h="522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Самообложение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99,9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99,9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3392191"/>
                  </a:ext>
                </a:extLst>
              </a:tr>
              <a:tr h="522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 </a:t>
                      </a:r>
                      <a:r>
                        <a:rPr lang="tt-RU" sz="1400" dirty="0" smtClean="0">
                          <a:effectLst/>
                        </a:rPr>
                        <a:t>итого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985,4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1002,9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101,7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4325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152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3795</TotalTime>
  <Words>482</Words>
  <Application>Microsoft Office PowerPoint</Application>
  <PresentationFormat>Экран (4:3)</PresentationFormat>
  <Paragraphs>188</Paragraphs>
  <Slides>53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8" baseType="lpstr">
      <vt:lpstr>Arial</vt:lpstr>
      <vt:lpstr>Calibri</vt:lpstr>
      <vt:lpstr>Monotype Corsiva</vt:lpstr>
      <vt:lpstr>Times New Roman</vt:lpstr>
      <vt:lpstr>Тема Office</vt:lpstr>
      <vt:lpstr> СОБОЛЕВСКОЕ                          СЕЛЬСКОЕ ПОСЕЛЕНИЕ </vt:lpstr>
      <vt:lpstr>            </vt:lpstr>
      <vt:lpstr>Презентация PowerPoint</vt:lpstr>
      <vt:lpstr>Совет Соболевского СП</vt:lpstr>
      <vt:lpstr>Численность населения</vt:lpstr>
      <vt:lpstr>Презентация PowerPoint</vt:lpstr>
      <vt:lpstr>            </vt:lpstr>
      <vt:lpstr>Доходная часть бюджета</vt:lpstr>
      <vt:lpstr>Собственные доходы в 2020 г.</vt:lpstr>
      <vt:lpstr>Презентация PowerPoint</vt:lpstr>
      <vt:lpstr>Содержание внутри поселковых дорог в зимний период</vt:lpstr>
      <vt:lpstr>Презентация PowerPoint</vt:lpstr>
      <vt:lpstr>            </vt:lpstr>
      <vt:lpstr>Презентация PowerPoint</vt:lpstr>
      <vt:lpstr>Поголовье</vt:lpstr>
      <vt:lpstr>Субсидия на коров и коз</vt:lpstr>
      <vt:lpstr>            </vt:lpstr>
      <vt:lpstr>Презентация PowerPoint</vt:lpstr>
      <vt:lpstr>Уличное освещение</vt:lpstr>
      <vt:lpstr>Презентация PowerPoint</vt:lpstr>
      <vt:lpstr>Презентация PowerPoint</vt:lpstr>
      <vt:lpstr>            </vt:lpstr>
      <vt:lpstr>Презентация PowerPoint</vt:lpstr>
      <vt:lpstr>            </vt:lpstr>
      <vt:lpstr>Презентация PowerPoint</vt:lpstr>
      <vt:lpstr>Презентация PowerPoint</vt:lpstr>
      <vt:lpstr>ДУХОВЕНСТВО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Осянин</dc:creator>
  <cp:lastModifiedBy>Пользователь Windows</cp:lastModifiedBy>
  <cp:revision>218</cp:revision>
  <dcterms:created xsi:type="dcterms:W3CDTF">2018-02-12T09:06:35Z</dcterms:created>
  <dcterms:modified xsi:type="dcterms:W3CDTF">2021-02-04T09:02:35Z</dcterms:modified>
</cp:coreProperties>
</file>