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119"/>
  </p:notesMasterIdLst>
  <p:sldIdLst>
    <p:sldId id="274" r:id="rId2"/>
    <p:sldId id="644" r:id="rId3"/>
    <p:sldId id="265" r:id="rId4"/>
    <p:sldId id="586" r:id="rId5"/>
    <p:sldId id="266" r:id="rId6"/>
    <p:sldId id="271" r:id="rId7"/>
    <p:sldId id="583" r:id="rId8"/>
    <p:sldId id="264" r:id="rId9"/>
    <p:sldId id="275" r:id="rId10"/>
    <p:sldId id="493" r:id="rId11"/>
    <p:sldId id="277" r:id="rId12"/>
    <p:sldId id="494" r:id="rId13"/>
    <p:sldId id="495" r:id="rId14"/>
    <p:sldId id="530" r:id="rId15"/>
    <p:sldId id="279" r:id="rId16"/>
    <p:sldId id="268" r:id="rId17"/>
    <p:sldId id="269" r:id="rId18"/>
    <p:sldId id="588" r:id="rId19"/>
    <p:sldId id="531" r:id="rId20"/>
    <p:sldId id="589" r:id="rId21"/>
    <p:sldId id="590" r:id="rId22"/>
    <p:sldId id="591" r:id="rId23"/>
    <p:sldId id="592" r:id="rId24"/>
    <p:sldId id="280" r:id="rId25"/>
    <p:sldId id="272" r:id="rId26"/>
    <p:sldId id="532" r:id="rId27"/>
    <p:sldId id="593" r:id="rId28"/>
    <p:sldId id="594" r:id="rId29"/>
    <p:sldId id="282" r:id="rId30"/>
    <p:sldId id="595" r:id="rId31"/>
    <p:sldId id="555" r:id="rId32"/>
    <p:sldId id="596" r:id="rId33"/>
    <p:sldId id="340" r:id="rId34"/>
    <p:sldId id="536" r:id="rId35"/>
    <p:sldId id="534" r:id="rId36"/>
    <p:sldId id="598" r:id="rId37"/>
    <p:sldId id="535" r:id="rId38"/>
    <p:sldId id="648" r:id="rId39"/>
    <p:sldId id="649" r:id="rId40"/>
    <p:sldId id="650" r:id="rId41"/>
    <p:sldId id="386" r:id="rId42"/>
    <p:sldId id="599" r:id="rId43"/>
    <p:sldId id="600" r:id="rId44"/>
    <p:sldId id="389" r:id="rId45"/>
    <p:sldId id="601" r:id="rId46"/>
    <p:sldId id="613" r:id="rId47"/>
    <p:sldId id="651" r:id="rId48"/>
    <p:sldId id="602" r:id="rId49"/>
    <p:sldId id="603" r:id="rId50"/>
    <p:sldId id="529" r:id="rId51"/>
    <p:sldId id="528" r:id="rId52"/>
    <p:sldId id="537" r:id="rId53"/>
    <p:sldId id="605" r:id="rId54"/>
    <p:sldId id="606" r:id="rId55"/>
    <p:sldId id="607" r:id="rId56"/>
    <p:sldId id="608" r:id="rId57"/>
    <p:sldId id="609" r:id="rId58"/>
    <p:sldId id="654" r:id="rId59"/>
    <p:sldId id="610" r:id="rId60"/>
    <p:sldId id="611" r:id="rId61"/>
    <p:sldId id="612" r:id="rId62"/>
    <p:sldId id="614" r:id="rId63"/>
    <p:sldId id="615" r:id="rId64"/>
    <p:sldId id="617" r:id="rId65"/>
    <p:sldId id="618" r:id="rId66"/>
    <p:sldId id="616" r:id="rId67"/>
    <p:sldId id="655" r:id="rId68"/>
    <p:sldId id="665" r:id="rId69"/>
    <p:sldId id="620" r:id="rId70"/>
    <p:sldId id="621" r:id="rId71"/>
    <p:sldId id="547" r:id="rId72"/>
    <p:sldId id="622" r:id="rId73"/>
    <p:sldId id="656" r:id="rId74"/>
    <p:sldId id="624" r:id="rId75"/>
    <p:sldId id="623" r:id="rId76"/>
    <p:sldId id="625" r:id="rId77"/>
    <p:sldId id="419" r:id="rId78"/>
    <p:sldId id="673" r:id="rId79"/>
    <p:sldId id="660" r:id="rId80"/>
    <p:sldId id="657" r:id="rId81"/>
    <p:sldId id="658" r:id="rId82"/>
    <p:sldId id="666" r:id="rId83"/>
    <p:sldId id="670" r:id="rId84"/>
    <p:sldId id="669" r:id="rId85"/>
    <p:sldId id="548" r:id="rId86"/>
    <p:sldId id="580" r:id="rId87"/>
    <p:sldId id="581" r:id="rId88"/>
    <p:sldId id="582" r:id="rId89"/>
    <p:sldId id="579" r:id="rId90"/>
    <p:sldId id="552" r:id="rId91"/>
    <p:sldId id="667" r:id="rId92"/>
    <p:sldId id="668" r:id="rId93"/>
    <p:sldId id="551" r:id="rId94"/>
    <p:sldId id="626" r:id="rId95"/>
    <p:sldId id="663" r:id="rId96"/>
    <p:sldId id="627" r:id="rId97"/>
    <p:sldId id="562" r:id="rId98"/>
    <p:sldId id="664" r:id="rId99"/>
    <p:sldId id="671" r:id="rId100"/>
    <p:sldId id="645" r:id="rId101"/>
    <p:sldId id="646" r:id="rId102"/>
    <p:sldId id="647" r:id="rId103"/>
    <p:sldId id="455" r:id="rId104"/>
    <p:sldId id="558" r:id="rId105"/>
    <p:sldId id="628" r:id="rId106"/>
    <p:sldId id="460" r:id="rId107"/>
    <p:sldId id="675" r:id="rId108"/>
    <p:sldId id="629" r:id="rId109"/>
    <p:sldId id="630" r:id="rId110"/>
    <p:sldId id="631" r:id="rId111"/>
    <p:sldId id="633" r:id="rId112"/>
    <p:sldId id="674" r:id="rId113"/>
    <p:sldId id="636" r:id="rId114"/>
    <p:sldId id="637" r:id="rId115"/>
    <p:sldId id="566" r:id="rId116"/>
    <p:sldId id="565" r:id="rId117"/>
    <p:sldId id="489" r:id="rId1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7" autoAdjust="0"/>
  </p:normalViewPr>
  <p:slideViewPr>
    <p:cSldViewPr>
      <p:cViewPr>
        <p:scale>
          <a:sx n="50" d="100"/>
          <a:sy n="50" d="100"/>
        </p:scale>
        <p:origin x="-1824" y="-12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русские</c:v>
                </c:pt>
                <c:pt idx="1">
                  <c:v>татары</c:v>
                </c:pt>
                <c:pt idx="2">
                  <c:v>чуваши</c:v>
                </c:pt>
                <c:pt idx="3">
                  <c:v>и др. национальности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</c:v>
                </c:pt>
                <c:pt idx="1">
                  <c:v>24</c:v>
                </c:pt>
                <c:pt idx="2">
                  <c:v>2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2751744"/>
        <c:axId val="92753280"/>
        <c:axId val="0"/>
      </c:bar3DChart>
      <c:catAx>
        <c:axId val="92751744"/>
        <c:scaling>
          <c:orientation val="minMax"/>
        </c:scaling>
        <c:delete val="0"/>
        <c:axPos val="b"/>
        <c:majorTickMark val="none"/>
        <c:minorTickMark val="none"/>
        <c:tickLblPos val="nextTo"/>
        <c:crossAx val="92753280"/>
        <c:crosses val="autoZero"/>
        <c:auto val="1"/>
        <c:lblAlgn val="ctr"/>
        <c:lblOffset val="100"/>
        <c:noMultiLvlLbl val="0"/>
      </c:catAx>
      <c:valAx>
        <c:axId val="92753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75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4627944735471618E-2"/>
                  <c:y val="-3.22023975637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37370952424715E-2"/>
                  <c:y val="-2.4697547234657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171307784211011E-2"/>
                  <c:y val="-3.993674379845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345679012345708E-2"/>
                  <c:y val="-2.2448261287155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441E-3"/>
                  <c:y val="-3.08663592698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45679012345597E-2"/>
                  <c:y val="-2.525429394805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000099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Женщины</c:v>
                </c:pt>
                <c:pt idx="1">
                  <c:v>Ивалиды</c:v>
                </c:pt>
                <c:pt idx="2">
                  <c:v>Молодежь до 30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589056"/>
        <c:axId val="114771072"/>
        <c:axId val="0"/>
      </c:bar3DChart>
      <c:catAx>
        <c:axId val="114589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  <c:crossAx val="114771072"/>
        <c:crosses val="autoZero"/>
        <c:auto val="1"/>
        <c:lblAlgn val="ctr"/>
        <c:lblOffset val="100"/>
        <c:noMultiLvlLbl val="0"/>
      </c:catAx>
      <c:valAx>
        <c:axId val="1147710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4589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1.7636929230085547E-3"/>
                  <c:y val="-2.9394882050142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273858460171093E-3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7636929230085547E-3"/>
                  <c:y val="-5.2910787690256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Лист1!$A$12:$A$14</c:f>
              <c:strCache>
                <c:ptCount val="3"/>
                <c:pt idx="0">
                  <c:v>с асфальтным покрытием</c:v>
                </c:pt>
                <c:pt idx="1">
                  <c:v>с щебеночным покрытием</c:v>
                </c:pt>
                <c:pt idx="2">
                  <c:v>с грунтовым покрытием</c:v>
                </c:pt>
              </c:strCache>
            </c:strRef>
          </c:cat>
          <c:val>
            <c:numRef>
              <c:f>Лист1!$B$12:$B$14</c:f>
              <c:numCache>
                <c:formatCode>General</c:formatCode>
                <c:ptCount val="3"/>
                <c:pt idx="0">
                  <c:v>32.700000000000003</c:v>
                </c:pt>
                <c:pt idx="1">
                  <c:v>6.4</c:v>
                </c:pt>
                <c:pt idx="2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2033024"/>
        <c:axId val="92034560"/>
        <c:axId val="0"/>
      </c:bar3DChart>
      <c:catAx>
        <c:axId val="92033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rgbClr val="002060"/>
                </a:solidFill>
              </a:defRPr>
            </a:pPr>
            <a:endParaRPr lang="ru-RU"/>
          </a:p>
        </c:txPr>
        <c:crossAx val="92034560"/>
        <c:crosses val="autoZero"/>
        <c:auto val="1"/>
        <c:lblAlgn val="ctr"/>
        <c:lblOffset val="100"/>
        <c:noMultiLvlLbl val="0"/>
      </c:catAx>
      <c:valAx>
        <c:axId val="920345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92033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147</c:v>
                </c:pt>
                <c:pt idx="1">
                  <c:v>97</c:v>
                </c:pt>
                <c:pt idx="2">
                  <c:v>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4606592"/>
        <c:axId val="154659072"/>
        <c:axId val="0"/>
      </c:bar3DChart>
      <c:catAx>
        <c:axId val="15460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4659072"/>
        <c:crosses val="autoZero"/>
        <c:auto val="1"/>
        <c:lblAlgn val="ctr"/>
        <c:lblOffset val="100"/>
        <c:noMultiLvlLbl val="0"/>
      </c:catAx>
      <c:valAx>
        <c:axId val="154659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606592"/>
        <c:crosses val="autoZero"/>
        <c:crossBetween val="between"/>
      </c:valAx>
    </c:plotArea>
    <c:legend>
      <c:legendPos val="t"/>
      <c:overlay val="1"/>
    </c:legend>
    <c:plotVisOnly val="1"/>
    <c:dispBlanksAs val="gap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311</c:v>
                </c:pt>
                <c:pt idx="1">
                  <c:v>38</c:v>
                </c:pt>
                <c:pt idx="2">
                  <c:v>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2681856"/>
        <c:axId val="152687744"/>
        <c:axId val="0"/>
      </c:bar3DChart>
      <c:catAx>
        <c:axId val="15268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2687744"/>
        <c:crosses val="autoZero"/>
        <c:auto val="1"/>
        <c:lblAlgn val="ctr"/>
        <c:lblOffset val="100"/>
        <c:noMultiLvlLbl val="0"/>
      </c:catAx>
      <c:valAx>
        <c:axId val="152687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681856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b="1"/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Зарегистрировано браков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33</c:v>
                </c:pt>
                <c:pt idx="2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Расторгнуто браков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20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4599808"/>
        <c:axId val="154601344"/>
        <c:axId val="0"/>
      </c:bar3DChart>
      <c:catAx>
        <c:axId val="15459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4601344"/>
        <c:crosses val="autoZero"/>
        <c:auto val="1"/>
        <c:lblAlgn val="ctr"/>
        <c:lblOffset val="100"/>
        <c:noMultiLvlLbl val="0"/>
      </c:catAx>
      <c:valAx>
        <c:axId val="154601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59980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431206359502802E-3"/>
          <c:y val="9.3449260157315948E-3"/>
          <c:w val="0.68316682155118225"/>
          <c:h val="0.889175109588238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Pt>
            <c:idx val="1"/>
            <c:bubble3D val="0"/>
            <c:explosion val="12"/>
          </c:dPt>
          <c:dPt>
            <c:idx val="2"/>
            <c:bubble3D val="0"/>
            <c:explosion val="7"/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5009</c:v>
                </c:pt>
                <c:pt idx="1">
                  <c:v>5147</c:v>
                </c:pt>
                <c:pt idx="2">
                  <c:v>5275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08817165958843"/>
          <c:y val="0.16787284078501641"/>
          <c:w val="0.32384184936711236"/>
          <c:h val="0.748204348137156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336819118823685E-2"/>
          <c:y val="5.0378713646162344E-2"/>
          <c:w val="0.57912074904358235"/>
          <c:h val="0.92752520303683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spPr>
              <a:solidFill>
                <a:schemeClr val="tx1"/>
              </a:solidFill>
            </c:spPr>
          </c:dPt>
          <c:dLbls>
            <c:dLbl>
              <c:idx val="2"/>
              <c:layout>
                <c:manualLayout>
                  <c:x val="5.2472933221937509E-2"/>
                  <c:y val="-6.8565494809230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Верхний Услон</c:v>
                </c:pt>
                <c:pt idx="1">
                  <c:v>пос. им.Кирова</c:v>
                </c:pt>
                <c:pt idx="2">
                  <c:v>д.Студенец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4947</c:v>
                </c:pt>
                <c:pt idx="1">
                  <c:v>316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561262544923014"/>
          <c:y val="0.11154682127413727"/>
          <c:w val="0.28542036515721636"/>
          <c:h val="0.45592113885282071"/>
        </c:manualLayout>
      </c:layout>
      <c:overlay val="0"/>
      <c:txPr>
        <a:bodyPr/>
        <a:lstStyle/>
        <a:p>
          <a:pPr>
            <a:defRPr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explosion val="7"/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19186.8</c:v>
                </c:pt>
                <c:pt idx="1">
                  <c:v>4601.3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2823765466388508"/>
          <c:y val="2.1176098278642423E-3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586112020575339"/>
          <c:y val="9.5686933661553217E-2"/>
          <c:w val="0.55510469360688508"/>
          <c:h val="0.740578682140730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Pt>
            <c:idx val="1"/>
            <c:bubble3D val="0"/>
            <c:explosion val="8"/>
          </c:dPt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10100</c:v>
                </c:pt>
                <c:pt idx="1">
                  <c:v>4640.1000000000004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688658525121135"/>
          <c:y val="2.86004257785171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10137</c:v>
                </c:pt>
                <c:pt idx="1">
                  <c:v>10815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0122742772170612"/>
          <c:y val="5.2434113927281353E-2"/>
          <c:w val="0.39877257227829388"/>
          <c:h val="0.94756588607271863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5109349902741503"/>
                  <c:y val="-4.04065511708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154645011194613"/>
                  <c:y val="-0.12718031329852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910193123551246"/>
                  <c:y val="3.3259841733478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000081911802649E-2"/>
                  <c:y val="0.127882239526128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Лист1!$A$6:$A$9</c:f>
              <c:strCache>
                <c:ptCount val="4"/>
                <c:pt idx="0">
                  <c:v>Земли населенных пунктов</c:v>
                </c:pt>
                <c:pt idx="1">
                  <c:v>Пашни</c:v>
                </c:pt>
                <c:pt idx="2">
                  <c:v>Пастбища</c:v>
                </c:pt>
                <c:pt idx="3">
                  <c:v>Земли под ЛПХ </c:v>
                </c:pt>
              </c:strCache>
            </c:strRef>
          </c:cat>
          <c:val>
            <c:numRef>
              <c:f>Лист1!$B$6:$B$9</c:f>
              <c:numCache>
                <c:formatCode>General</c:formatCode>
                <c:ptCount val="4"/>
                <c:pt idx="0">
                  <c:v>1367</c:v>
                </c:pt>
                <c:pt idx="1">
                  <c:v>532</c:v>
                </c:pt>
                <c:pt idx="2">
                  <c:v>303</c:v>
                </c:pt>
                <c:pt idx="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8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038197286271201E-2"/>
          <c:y val="0.13522663331429444"/>
          <c:w val="0.54420631112867168"/>
          <c:h val="0.815741434560640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земель</c:v>
                </c:pt>
              </c:strCache>
            </c:strRef>
          </c:tx>
          <c:explosion val="35"/>
          <c:dPt>
            <c:idx val="2"/>
            <c:bubble3D val="0"/>
            <c:explosion val="4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532га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303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5491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406 га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пашни</c:v>
                </c:pt>
                <c:pt idx="1">
                  <c:v>пастбища и луга</c:v>
                </c:pt>
                <c:pt idx="2">
                  <c:v>земли сельхозназначения</c:v>
                </c:pt>
                <c:pt idx="3">
                  <c:v>земли личного подсобного хозяйства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532</c:v>
                </c:pt>
                <c:pt idx="1">
                  <c:v>303</c:v>
                </c:pt>
                <c:pt idx="2">
                  <c:v>5491</c:v>
                </c:pt>
                <c:pt idx="3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2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8566033648252752E-4"/>
                  <c:y val="-1.7500128509767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23147292222394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'[Диаграмма в Microsoft PowerPoint]Лист1'!$A$2:$A$7</c:f>
              <c:strCache>
                <c:ptCount val="6"/>
                <c:pt idx="0">
                  <c:v>пенсионеры</c:v>
                </c:pt>
                <c:pt idx="1">
                  <c:v>трудоспособное</c:v>
                </c:pt>
                <c:pt idx="2">
                  <c:v>студенты</c:v>
                </c:pt>
                <c:pt idx="3">
                  <c:v>инвалиды 1, 2, 3 группы</c:v>
                </c:pt>
                <c:pt idx="4">
                  <c:v>неработающие</c:v>
                </c:pt>
                <c:pt idx="5">
                  <c:v>в армии</c:v>
                </c:pt>
              </c:strCache>
            </c:strRef>
          </c:cat>
          <c:val>
            <c:numRef>
              <c:f>'[Диаграмма в Microsoft PowerPoint]Лист1'!$B$2:$B$7</c:f>
              <c:numCache>
                <c:formatCode>General</c:formatCode>
                <c:ptCount val="6"/>
                <c:pt idx="0">
                  <c:v>1380</c:v>
                </c:pt>
                <c:pt idx="1">
                  <c:v>3037</c:v>
                </c:pt>
                <c:pt idx="2">
                  <c:v>350</c:v>
                </c:pt>
                <c:pt idx="3">
                  <c:v>650</c:v>
                </c:pt>
                <c:pt idx="4">
                  <c:v>247</c:v>
                </c:pt>
                <c:pt idx="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017382273337056"/>
          <c:y val="6.819847545960897E-2"/>
          <c:w val="0.32034961788448124"/>
          <c:h val="0.8636030490807821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44F24-611F-4FE9-9C98-535901FFC397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9805D17-99E4-4363-BA9D-4A08121119D1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БЮДЖЕТ </a:t>
          </a:r>
          <a:endParaRPr lang="ru-RU" dirty="0"/>
        </a:p>
      </dgm:t>
    </dgm:pt>
    <dgm:pt modelId="{0A880107-F725-4491-AD52-32A646BC1B1C}" type="parTrans" cxnId="{792310E6-252B-4322-8190-C79154FAA184}">
      <dgm:prSet/>
      <dgm:spPr/>
      <dgm:t>
        <a:bodyPr/>
        <a:lstStyle/>
        <a:p>
          <a:endParaRPr lang="ru-RU"/>
        </a:p>
      </dgm:t>
    </dgm:pt>
    <dgm:pt modelId="{96199A5C-08D1-4FA2-8F97-9A013505D9D6}" type="sibTrans" cxnId="{792310E6-252B-4322-8190-C79154FAA184}">
      <dgm:prSet/>
      <dgm:spPr/>
      <dgm:t>
        <a:bodyPr/>
        <a:lstStyle/>
        <a:p>
          <a:endParaRPr lang="ru-RU"/>
        </a:p>
      </dgm:t>
    </dgm:pt>
    <dgm:pt modelId="{6E99D224-6DD3-4974-8DC8-D1B2AB53CB2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СЕЛЬСКОГО </a:t>
          </a:r>
          <a:endParaRPr lang="ru-RU" dirty="0"/>
        </a:p>
      </dgm:t>
    </dgm:pt>
    <dgm:pt modelId="{3786D85C-DE10-4E9D-9FB1-6128C2D868D9}" type="parTrans" cxnId="{D7D7D0C9-3B07-4D0F-B839-9D64EF22FBAB}">
      <dgm:prSet/>
      <dgm:spPr/>
      <dgm:t>
        <a:bodyPr/>
        <a:lstStyle/>
        <a:p>
          <a:endParaRPr lang="ru-RU"/>
        </a:p>
      </dgm:t>
    </dgm:pt>
    <dgm:pt modelId="{B3ED453A-BD77-46AC-8800-0C170FC253EE}" type="sibTrans" cxnId="{D7D7D0C9-3B07-4D0F-B839-9D64EF22FBAB}">
      <dgm:prSet/>
      <dgm:spPr/>
      <dgm:t>
        <a:bodyPr/>
        <a:lstStyle/>
        <a:p>
          <a:endParaRPr lang="ru-RU"/>
        </a:p>
      </dgm:t>
    </dgm:pt>
    <dgm:pt modelId="{81B9803B-27CD-4A1B-8B5D-3AB75D3CCFE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ПОСЕЛЕНИЯ</a:t>
          </a:r>
          <a:endParaRPr lang="ru-RU" dirty="0"/>
        </a:p>
      </dgm:t>
    </dgm:pt>
    <dgm:pt modelId="{7702416A-FBEC-4927-B115-DBE19C771DCC}" type="parTrans" cxnId="{7F76523F-E536-461A-9D1B-FB7B794AAB61}">
      <dgm:prSet/>
      <dgm:spPr/>
      <dgm:t>
        <a:bodyPr/>
        <a:lstStyle/>
        <a:p>
          <a:endParaRPr lang="ru-RU"/>
        </a:p>
      </dgm:t>
    </dgm:pt>
    <dgm:pt modelId="{E81BEBB3-960A-4AC6-AEE1-D630C96C2C56}" type="sibTrans" cxnId="{7F76523F-E536-461A-9D1B-FB7B794AAB61}">
      <dgm:prSet/>
      <dgm:spPr/>
      <dgm:t>
        <a:bodyPr/>
        <a:lstStyle/>
        <a:p>
          <a:endParaRPr lang="ru-RU"/>
        </a:p>
      </dgm:t>
    </dgm:pt>
    <dgm:pt modelId="{943DC08D-56FB-4244-8FDD-4BEA8EA2C134}" type="pres">
      <dgm:prSet presAssocID="{5C344F24-611F-4FE9-9C98-535901FFC3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7DAD186-3E75-42A8-83C2-900FC6522B21}" type="pres">
      <dgm:prSet presAssocID="{5C344F24-611F-4FE9-9C98-535901FFC397}" presName="pyramid" presStyleLbl="node1" presStyleIdx="0" presStyleCn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A407765-AC24-48F9-88B3-14DEBAFCDB99}" type="pres">
      <dgm:prSet presAssocID="{5C344F24-611F-4FE9-9C98-535901FFC397}" presName="theList" presStyleCnt="0"/>
      <dgm:spPr/>
    </dgm:pt>
    <dgm:pt modelId="{F4A4D427-0CE8-4697-ADBC-A4DF5C33EC1B}" type="pres">
      <dgm:prSet presAssocID="{69805D17-99E4-4363-BA9D-4A08121119D1}" presName="aNode" presStyleLbl="fgAcc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58C979C-7A17-4411-8F0C-03DAA57C72B2}" type="pres">
      <dgm:prSet presAssocID="{69805D17-99E4-4363-BA9D-4A08121119D1}" presName="aSpace" presStyleCnt="0"/>
      <dgm:spPr/>
    </dgm:pt>
    <dgm:pt modelId="{9F81308B-96CC-4777-A278-EC6EC6B44693}" type="pres">
      <dgm:prSet presAssocID="{6E99D224-6DD3-4974-8DC8-D1B2AB53CB2E}" presName="aNode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1EC4A09-A4E1-42F9-AC00-D5F654F2BB8A}" type="pres">
      <dgm:prSet presAssocID="{6E99D224-6DD3-4974-8DC8-D1B2AB53CB2E}" presName="aSpace" presStyleCnt="0"/>
      <dgm:spPr/>
    </dgm:pt>
    <dgm:pt modelId="{7BEB2E70-4D89-4E78-930E-54329F7C48B0}" type="pres">
      <dgm:prSet presAssocID="{81B9803B-27CD-4A1B-8B5D-3AB75D3CCFEE}" presName="aNode" presStyleLbl="fgAcc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7C0795-C997-40D3-B09F-1C262C85997E}" type="pres">
      <dgm:prSet presAssocID="{81B9803B-27CD-4A1B-8B5D-3AB75D3CCFEE}" presName="aSpace" presStyleCnt="0"/>
      <dgm:spPr/>
    </dgm:pt>
  </dgm:ptLst>
  <dgm:cxnLst>
    <dgm:cxn modelId="{EF75E3A0-B8E0-44E7-A91C-0B7D6137A0A5}" type="presOf" srcId="{69805D17-99E4-4363-BA9D-4A08121119D1}" destId="{F4A4D427-0CE8-4697-ADBC-A4DF5C33EC1B}" srcOrd="0" destOrd="0" presId="urn:microsoft.com/office/officeart/2005/8/layout/pyramid2"/>
    <dgm:cxn modelId="{966953FB-B5CF-4371-B913-89E632773AAF}" type="presOf" srcId="{6E99D224-6DD3-4974-8DC8-D1B2AB53CB2E}" destId="{9F81308B-96CC-4777-A278-EC6EC6B44693}" srcOrd="0" destOrd="0" presId="urn:microsoft.com/office/officeart/2005/8/layout/pyramid2"/>
    <dgm:cxn modelId="{7F76523F-E536-461A-9D1B-FB7B794AAB61}" srcId="{5C344F24-611F-4FE9-9C98-535901FFC397}" destId="{81B9803B-27CD-4A1B-8B5D-3AB75D3CCFEE}" srcOrd="2" destOrd="0" parTransId="{7702416A-FBEC-4927-B115-DBE19C771DCC}" sibTransId="{E81BEBB3-960A-4AC6-AEE1-D630C96C2C56}"/>
    <dgm:cxn modelId="{D7D7D0C9-3B07-4D0F-B839-9D64EF22FBAB}" srcId="{5C344F24-611F-4FE9-9C98-535901FFC397}" destId="{6E99D224-6DD3-4974-8DC8-D1B2AB53CB2E}" srcOrd="1" destOrd="0" parTransId="{3786D85C-DE10-4E9D-9FB1-6128C2D868D9}" sibTransId="{B3ED453A-BD77-46AC-8800-0C170FC253EE}"/>
    <dgm:cxn modelId="{792310E6-252B-4322-8190-C79154FAA184}" srcId="{5C344F24-611F-4FE9-9C98-535901FFC397}" destId="{69805D17-99E4-4363-BA9D-4A08121119D1}" srcOrd="0" destOrd="0" parTransId="{0A880107-F725-4491-AD52-32A646BC1B1C}" sibTransId="{96199A5C-08D1-4FA2-8F97-9A013505D9D6}"/>
    <dgm:cxn modelId="{3115444E-008F-41BC-9AF0-3F909CD454D0}" type="presOf" srcId="{5C344F24-611F-4FE9-9C98-535901FFC397}" destId="{943DC08D-56FB-4244-8FDD-4BEA8EA2C134}" srcOrd="0" destOrd="0" presId="urn:microsoft.com/office/officeart/2005/8/layout/pyramid2"/>
    <dgm:cxn modelId="{E6D3FD93-D61F-46B4-ACC8-E0DA47862B0E}" type="presOf" srcId="{81B9803B-27CD-4A1B-8B5D-3AB75D3CCFEE}" destId="{7BEB2E70-4D89-4E78-930E-54329F7C48B0}" srcOrd="0" destOrd="0" presId="urn:microsoft.com/office/officeart/2005/8/layout/pyramid2"/>
    <dgm:cxn modelId="{01B5722E-1DCF-4833-B47E-658E8D8FAE68}" type="presParOf" srcId="{943DC08D-56FB-4244-8FDD-4BEA8EA2C134}" destId="{97DAD186-3E75-42A8-83C2-900FC6522B21}" srcOrd="0" destOrd="0" presId="urn:microsoft.com/office/officeart/2005/8/layout/pyramid2"/>
    <dgm:cxn modelId="{955E9ED6-69CB-42EA-9D46-4F5CFACB3A11}" type="presParOf" srcId="{943DC08D-56FB-4244-8FDD-4BEA8EA2C134}" destId="{4A407765-AC24-48F9-88B3-14DEBAFCDB99}" srcOrd="1" destOrd="0" presId="urn:microsoft.com/office/officeart/2005/8/layout/pyramid2"/>
    <dgm:cxn modelId="{CEE1FE2D-2DB4-4831-B8A6-5D3A9289F2EA}" type="presParOf" srcId="{4A407765-AC24-48F9-88B3-14DEBAFCDB99}" destId="{F4A4D427-0CE8-4697-ADBC-A4DF5C33EC1B}" srcOrd="0" destOrd="0" presId="urn:microsoft.com/office/officeart/2005/8/layout/pyramid2"/>
    <dgm:cxn modelId="{FB52F179-81E6-4729-8B5D-5956F852A71C}" type="presParOf" srcId="{4A407765-AC24-48F9-88B3-14DEBAFCDB99}" destId="{658C979C-7A17-4411-8F0C-03DAA57C72B2}" srcOrd="1" destOrd="0" presId="urn:microsoft.com/office/officeart/2005/8/layout/pyramid2"/>
    <dgm:cxn modelId="{ECB6508A-AE4D-4612-AED0-A5E1A57E98C6}" type="presParOf" srcId="{4A407765-AC24-48F9-88B3-14DEBAFCDB99}" destId="{9F81308B-96CC-4777-A278-EC6EC6B44693}" srcOrd="2" destOrd="0" presId="urn:microsoft.com/office/officeart/2005/8/layout/pyramid2"/>
    <dgm:cxn modelId="{C3B7DF08-3044-4ADC-80B4-2C4D2D9FF4ED}" type="presParOf" srcId="{4A407765-AC24-48F9-88B3-14DEBAFCDB99}" destId="{81EC4A09-A4E1-42F9-AC00-D5F654F2BB8A}" srcOrd="3" destOrd="0" presId="urn:microsoft.com/office/officeart/2005/8/layout/pyramid2"/>
    <dgm:cxn modelId="{6435046A-D50D-4346-B1CD-2769D3C1BDD2}" type="presParOf" srcId="{4A407765-AC24-48F9-88B3-14DEBAFCDB99}" destId="{7BEB2E70-4D89-4E78-930E-54329F7C48B0}" srcOrd="4" destOrd="0" presId="urn:microsoft.com/office/officeart/2005/8/layout/pyramid2"/>
    <dgm:cxn modelId="{EB282328-9876-474B-8D8A-E4D2CFD873D1}" type="presParOf" srcId="{4A407765-AC24-48F9-88B3-14DEBAFCDB99}" destId="{987C0795-C997-40D3-B09F-1C262C85997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D186-3E75-42A8-83C2-900FC6522B21}">
      <dsp:nvSpPr>
        <dsp:cNvPr id="0" name=""/>
        <dsp:cNvSpPr/>
      </dsp:nvSpPr>
      <dsp:spPr>
        <a:xfrm>
          <a:off x="1042073" y="0"/>
          <a:ext cx="5343871" cy="5343871"/>
        </a:xfrm>
        <a:prstGeom prst="triangle">
          <a:avLst/>
        </a:prstGeom>
        <a:solidFill>
          <a:schemeClr val="accent3"/>
        </a:solidFill>
        <a:ln w="63500" cap="flat" cmpd="thickThin" algn="ctr">
          <a:solidFill>
            <a:schemeClr val="l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F4A4D427-0CE8-4697-ADBC-A4DF5C33EC1B}">
      <dsp:nvSpPr>
        <dsp:cNvPr id="0" name=""/>
        <dsp:cNvSpPr/>
      </dsp:nvSpPr>
      <dsp:spPr>
        <a:xfrm>
          <a:off x="3714009" y="537257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БЮДЖЕТ </a:t>
          </a:r>
          <a:endParaRPr lang="ru-RU" sz="4000" kern="1200" dirty="0"/>
        </a:p>
      </dsp:txBody>
      <dsp:txXfrm>
        <a:off x="3714009" y="537257"/>
        <a:ext cx="3473516" cy="1264994"/>
      </dsp:txXfrm>
    </dsp:sp>
    <dsp:sp modelId="{9F81308B-96CC-4777-A278-EC6EC6B44693}">
      <dsp:nvSpPr>
        <dsp:cNvPr id="0" name=""/>
        <dsp:cNvSpPr/>
      </dsp:nvSpPr>
      <dsp:spPr>
        <a:xfrm>
          <a:off x="3714009" y="1960376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СЕЛЬСКОГО </a:t>
          </a:r>
          <a:endParaRPr lang="ru-RU" sz="4000" kern="1200" dirty="0"/>
        </a:p>
      </dsp:txBody>
      <dsp:txXfrm>
        <a:off x="3714009" y="1960376"/>
        <a:ext cx="3473516" cy="1264994"/>
      </dsp:txXfrm>
    </dsp:sp>
    <dsp:sp modelId="{7BEB2E70-4D89-4E78-930E-54329F7C48B0}">
      <dsp:nvSpPr>
        <dsp:cNvPr id="0" name=""/>
        <dsp:cNvSpPr/>
      </dsp:nvSpPr>
      <dsp:spPr>
        <a:xfrm>
          <a:off x="3714009" y="3383495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55000" cap="flat" cmpd="thickThin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ПОСЕЛЕНИЯ</a:t>
          </a:r>
          <a:endParaRPr lang="ru-RU" sz="4000" kern="1200" dirty="0"/>
        </a:p>
      </dsp:txBody>
      <dsp:txXfrm>
        <a:off x="3714009" y="3383495"/>
        <a:ext cx="3473516" cy="126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0.20622</cdr:x>
      <cdr:y>0.31938</cdr:y>
    </cdr:from>
    <cdr:to>
      <cdr:x>0.48118</cdr:x>
      <cdr:y>0.43069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850919"/>
          <a:ext cx="864090" cy="296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</a:rPr>
            <a:t>4601,3</a:t>
          </a:r>
          <a:endParaRPr lang="ru-RU" sz="14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0.31481</cdr:x>
      <cdr:y>0.29268</cdr:y>
    </cdr:from>
    <cdr:to>
      <cdr:x>0.51852</cdr:x>
      <cdr:y>0.39024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864096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4640,1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0.21431</cdr:x>
      <cdr:y>0.5122</cdr:y>
    </cdr:from>
    <cdr:to>
      <cdr:x>0.44809</cdr:x>
      <cdr:y>0.62352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2088" y="1512168"/>
          <a:ext cx="864096" cy="328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0.35169</cdr:x>
      <cdr:y>0.42946</cdr:y>
    </cdr:from>
    <cdr:to>
      <cdr:x>0.65686</cdr:x>
      <cdr:y>0.54093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26494" y="1376143"/>
          <a:ext cx="1237802" cy="3571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13713,8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0.32308</cdr:x>
      <cdr:y>0.44359</cdr:y>
    </cdr:from>
    <cdr:to>
      <cdr:x>0.6</cdr:x>
      <cdr:y>0.57873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9" y="1181862"/>
          <a:ext cx="129614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10137,4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0.16598</cdr:x>
      <cdr:y>0.33215</cdr:y>
    </cdr:from>
    <cdr:to>
      <cdr:x>0.26741</cdr:x>
      <cdr:y>0.49713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85884" y="852696"/>
          <a:ext cx="785818" cy="423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400" dirty="0" smtClean="0"/>
            <a:t>1239,4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0.05172</cdr:x>
      <cdr:y>0.42074</cdr:y>
    </cdr:from>
    <cdr:to>
      <cdr:x>0.27586</cdr:x>
      <cdr:y>0.57773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6025" y="1120976"/>
          <a:ext cx="936104" cy="418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10815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0.17014</cdr:x>
      <cdr:y>0.08839</cdr:y>
    </cdr:from>
    <cdr:to>
      <cdr:x>0.29167</cdr:x>
      <cdr:y>0.10417</cdr:y>
    </cdr:to>
    <cdr:sp macro="" textlink="">
      <cdr:nvSpPr>
        <cdr:cNvPr id="2" name="Стрелка вправо 1"/>
        <cdr:cNvSpPr/>
      </cdr:nvSpPr>
      <cdr:spPr bwMode="auto">
        <a:xfrm xmlns:a="http://schemas.openxmlformats.org/drawingml/2006/main">
          <a:off x="1400156" y="400040"/>
          <a:ext cx="1000132" cy="71438"/>
        </a:xfrm>
        <a:prstGeom xmlns:a="http://schemas.openxmlformats.org/drawingml/2006/main" prst="rightArrow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>
            <a:ln>
              <a:solidFill>
                <a:sysClr val="windowText" lastClr="000000"/>
              </a:solidFill>
            </a:ln>
            <a:solidFill>
              <a:schemeClr val="tx2">
                <a:lumMod val="40000"/>
                <a:lumOff val="60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488EB-71F0-4DB1-871B-C014A1479B15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6E51-0AC5-440C-A69A-3C60CA288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7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56E51-0AC5-440C-A69A-3C60CA288E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23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56E51-0AC5-440C-A69A-3C60CA288EF3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9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FF891-BEF1-415C-92C8-14D2B2F86541}" type="slidenum">
              <a:rPr lang="ru-RU" sz="1200" smtClean="0"/>
              <a:pPr eaLnBrk="1" hangingPunct="1"/>
              <a:t>109</a:t>
            </a:fld>
            <a:endParaRPr lang="ru-RU" sz="12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0E7A7B-E9E2-4726-8951-6313E557F284}" type="slidenum">
              <a:rPr lang="ru-RU" sz="1200" smtClean="0"/>
              <a:pPr eaLnBrk="1" hangingPunct="1"/>
              <a:t>110</a:t>
            </a:fld>
            <a:endParaRPr lang="ru-RU" sz="12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869AA2-58D0-43D1-852E-AACBD16F77CB}" type="datetime1">
              <a:rPr lang="ru-RU" smtClean="0"/>
              <a:t>14.02.2015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0CD734-BE8A-4535-8894-7CC2C2B80030}" type="datetime1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02ABA2-CD58-478D-9808-91167134C6A4}" type="datetime1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427504-CF69-4F02-BBAD-F969935FF949}" type="datetime1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1DA18C-82CB-40E1-973D-AEAF4CA8304C}" type="datetime1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B04731-4BB3-431A-9A51-772133CCB040}" type="datetime1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04F8C7C-CBEC-448C-AD6D-E5539647CAE5}" type="datetime1">
              <a:rPr lang="ru-RU" smtClean="0"/>
              <a:t>14.02.2015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B3CC75-C191-4CD4-B75B-A30C75882E36}" type="datetime1">
              <a:rPr lang="ru-RU" smtClean="0"/>
              <a:t>14.02.2015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6F8195-847A-489C-AF55-00C2894B9F89}" type="datetime1">
              <a:rPr lang="ru-RU" smtClean="0"/>
              <a:t>14.02.2015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EB53189-EAC7-4CF0-875D-09AC17544213}" type="datetime1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8D2CF8B-CB9B-4102-B7EF-70661C8E39C0}" type="datetime1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857232"/>
            <a:ext cx="5872146" cy="28575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ВЕРХ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НЕУСЛОНСКОЕ                          СЕЛЬСКОЕ ПОСЕЛЕНИЕ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857232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2442" y="4365103"/>
            <a:ext cx="71962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</a:rPr>
              <a:t>Отчет Руководителя </a:t>
            </a:r>
            <a:r>
              <a:rPr lang="ru-RU" sz="2800" b="1" dirty="0" smtClean="0">
                <a:latin typeface="Monotype Corsiva" pitchFamily="66" charset="0"/>
              </a:rPr>
              <a:t> Исполнительного </a:t>
            </a:r>
            <a:r>
              <a:rPr lang="ru-RU" sz="2800" b="1" dirty="0">
                <a:latin typeface="Monotype Corsiva" pitchFamily="66" charset="0"/>
              </a:rPr>
              <a:t>комитета 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«Об </a:t>
            </a:r>
            <a:r>
              <a:rPr lang="ru-RU" sz="2800" b="1" dirty="0">
                <a:latin typeface="Monotype Corsiva" pitchFamily="66" charset="0"/>
              </a:rPr>
              <a:t>итогах работы за </a:t>
            </a:r>
            <a:r>
              <a:rPr lang="ru-RU" sz="2800" b="1" dirty="0" smtClean="0">
                <a:latin typeface="Monotype Corsiva" pitchFamily="66" charset="0"/>
              </a:rPr>
              <a:t>2014 </a:t>
            </a:r>
            <a:r>
              <a:rPr lang="ru-RU" sz="2800" b="1" dirty="0">
                <a:latin typeface="Monotype Corsiva" pitchFamily="66" charset="0"/>
              </a:rPr>
              <a:t>год </a:t>
            </a:r>
            <a:endParaRPr lang="ru-RU" sz="2800" b="1" dirty="0" smtClean="0"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и перспективах  </a:t>
            </a:r>
            <a:r>
              <a:rPr lang="ru-RU" sz="2800" b="1" dirty="0">
                <a:latin typeface="Monotype Corsiva" pitchFamily="66" charset="0"/>
              </a:rPr>
              <a:t>развития на </a:t>
            </a:r>
            <a:r>
              <a:rPr lang="ru-RU" sz="2800" b="1" dirty="0" smtClean="0">
                <a:latin typeface="Monotype Corsiva" pitchFamily="66" charset="0"/>
              </a:rPr>
              <a:t>2015 год</a:t>
            </a:r>
            <a:r>
              <a:rPr lang="ru-RU" sz="2800" b="1" dirty="0">
                <a:latin typeface="Monotype Corsiva" pitchFamily="66" charset="0"/>
              </a:rPr>
              <a:t>»</a:t>
            </a:r>
          </a:p>
          <a:p>
            <a:pPr algn="ctr"/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2015 год (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r>
              <a:rPr lang="ru-RU" sz="2000" dirty="0" smtClean="0">
                <a:solidFill>
                  <a:srgbClr val="002060"/>
                </a:solidFill>
              </a:rPr>
              <a:t>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046298"/>
              </p:ext>
            </p:extLst>
          </p:nvPr>
        </p:nvGraphicFramePr>
        <p:xfrm>
          <a:off x="611557" y="1052733"/>
          <a:ext cx="7848874" cy="4915840"/>
        </p:xfrm>
        <a:graphic>
          <a:graphicData uri="http://schemas.openxmlformats.org/drawingml/2006/table">
            <a:tbl>
              <a:tblPr firstRow="1" firstCol="1" bandRow="1"/>
              <a:tblGrid>
                <a:gridCol w="3924437"/>
                <a:gridCol w="3924437"/>
              </a:tblGrid>
              <a:tr h="432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расходов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 на 2015 год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3A38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Исполнительный комитет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1086,1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Инвентаризация жилых домов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53,6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уличного освещения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1600,5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дорог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2663,2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Озеленение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мест захоронения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5604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Прочие расходы по благоустройству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5604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коммуникаций (Кировская водокачка)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Кировский СДК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312,5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Кировская библиотека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Физкультура и спорт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1106,8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5604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имущество, налог на землю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165,0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2802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8449,0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5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6357" y="1628800"/>
            <a:ext cx="4859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Демография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101</a:t>
            </a:fld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97128055"/>
              </p:ext>
            </p:extLst>
          </p:nvPr>
        </p:nvGraphicFramePr>
        <p:xfrm>
          <a:off x="323528" y="260648"/>
          <a:ext cx="518457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25182491"/>
              </p:ext>
            </p:extLst>
          </p:nvPr>
        </p:nvGraphicFramePr>
        <p:xfrm>
          <a:off x="3779912" y="2708920"/>
          <a:ext cx="518457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65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96189642"/>
              </p:ext>
            </p:extLst>
          </p:nvPr>
        </p:nvGraphicFramePr>
        <p:xfrm>
          <a:off x="467544" y="620688"/>
          <a:ext cx="8136904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40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8954" y="1916832"/>
            <a:ext cx="8206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Социальная защита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500" dirty="0">
                <a:solidFill>
                  <a:schemeClr val="tx1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ГАУСО «Верхнеуслонский дом-интернат для престарелых и инвалидов»</a:t>
            </a:r>
            <a:endParaRPr lang="ru-RU" sz="25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IT\Desktop\Доклад 2013\Без имени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0" y="1772816"/>
            <a:ext cx="9109036" cy="51315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 благоустройство\Дом-интернат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750" y="3539165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благоустройство\Дом-интернат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09362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о благоустройство\Дом-интернат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 благоустройство\Дом-интернат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09362"/>
            <a:ext cx="317382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316" y="1628800"/>
            <a:ext cx="84593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Правоохранительная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деятельность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0506" y="1628800"/>
            <a:ext cx="59218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Пожарная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38159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естов\Pictures\Открытие ПЧ до и после ремонта 25.04.2014год\Открытие пч после ремонта\view_605692_699482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68656"/>
            <a:ext cx="4255212" cy="33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Пестов\Pictures\Открытие ПЧ до и после ремонта 25.04.2014год\Открытие пч после ремонта\view_605692_699487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647" y="3368656"/>
            <a:ext cx="4762353" cy="33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Пестов\Pictures\Открытие ПЧ до и после ремонта 25.04.2014год\Открытие пч после ремонта\view_605692_699493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55212" cy="312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:\Пестов\Pictures\Открытие ПЧ до и после ремонта 25.04.2014год\view_605692_699528[1]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647" y="0"/>
            <a:ext cx="4762353" cy="307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0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C:\МАКС\Архив фото\5\IMG_36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700" y="3911090"/>
            <a:ext cx="4630300" cy="29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C:\МАКС\Архив фото\5\IMG_359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15" y="3911089"/>
            <a:ext cx="4512296" cy="294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МАКС\Архив фото\5\IMG_359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319" y="481426"/>
            <a:ext cx="4624681" cy="339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C:\МАКС\Архив фото\5\IMG_360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1427"/>
            <a:ext cx="4496842" cy="342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27"/>
          <p:cNvSpPr txBox="1">
            <a:spLocks noChangeArrowheads="1"/>
          </p:cNvSpPr>
          <p:nvPr/>
        </p:nvSpPr>
        <p:spPr bwMode="auto">
          <a:xfrm>
            <a:off x="7729342" y="55702"/>
            <a:ext cx="1414658" cy="2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06" tIns="26502" rIns="53006" bIns="26502">
            <a:spAutoFit/>
          </a:bodyPr>
          <a:lstStyle>
            <a:lvl1pPr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200">
                <a:solidFill>
                  <a:srgbClr val="FF0000"/>
                </a:solidFill>
              </a:rPr>
              <a:t> </a:t>
            </a:r>
            <a:endParaRPr lang="ru-RU" sz="12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127" name="Text Box 397"/>
          <p:cNvSpPr txBox="1">
            <a:spLocks noChangeArrowheads="1"/>
          </p:cNvSpPr>
          <p:nvPr/>
        </p:nvSpPr>
        <p:spPr bwMode="auto">
          <a:xfrm>
            <a:off x="6177012" y="0"/>
            <a:ext cx="2966988" cy="57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913" tIns="39456" rIns="78913" bIns="39456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00">
                <a:latin typeface="Times New Roman" pitchFamily="18" charset="0"/>
              </a:rPr>
              <a:t>Приложение №</a:t>
            </a:r>
            <a:r>
              <a:rPr lang="en-US" sz="1000">
                <a:latin typeface="Times New Roman" pitchFamily="18" charset="0"/>
              </a:rPr>
              <a:t>26</a:t>
            </a:r>
            <a:endParaRPr lang="ru-RU" sz="1000">
              <a:latin typeface="Times New Roman" pitchFamily="18" charset="0"/>
            </a:endParaRPr>
          </a:p>
          <a:p>
            <a:pPr eaLnBrk="1" hangingPunct="1"/>
            <a:r>
              <a:rPr lang="ru-RU" sz="1000">
                <a:latin typeface="Times New Roman" pitchFamily="18" charset="0"/>
              </a:rPr>
              <a:t>к приказу Сибирского регионального центра</a:t>
            </a:r>
          </a:p>
          <a:p>
            <a:pPr eaLnBrk="1" hangingPunct="1"/>
            <a:r>
              <a:rPr lang="ru-RU" sz="1000">
                <a:latin typeface="Times New Roman" pitchFamily="18" charset="0"/>
              </a:rPr>
              <a:t>       МЧС России </a:t>
            </a: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25.02.2011г. № 117</a:t>
            </a:r>
            <a:r>
              <a:rPr lang="ru-RU" sz="1000">
                <a:latin typeface="Times New Roman" pitchFamily="18" charset="0"/>
              </a:rPr>
              <a:t> </a:t>
            </a:r>
          </a:p>
        </p:txBody>
      </p:sp>
      <p:sp>
        <p:nvSpPr>
          <p:cNvPr id="512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5076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652" tIns="26827" rIns="53652" bIns="26827">
            <a:spAutoFit/>
          </a:bodyPr>
          <a:lstStyle>
            <a:lvl1pPr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sz="1800">
                <a:latin typeface="Times New Roman" pitchFamily="18" charset="0"/>
              </a:rPr>
              <a:t>ФОТОМАТЕРИАЛЫ</a:t>
            </a:r>
          </a:p>
          <a:p>
            <a:pPr algn="ctr">
              <a:lnSpc>
                <a:spcPct val="85000"/>
              </a:lnSpc>
            </a:pPr>
            <a:r>
              <a:rPr lang="ru-RU" sz="1800">
                <a:latin typeface="Times New Roman" pitchFamily="18" charset="0"/>
              </a:rPr>
              <a:t>Учение в Верхнеуслонском МР </a:t>
            </a:r>
          </a:p>
        </p:txBody>
      </p:sp>
      <p:sp>
        <p:nvSpPr>
          <p:cNvPr id="5129" name="Text Box 260"/>
          <p:cNvSpPr txBox="1">
            <a:spLocks noChangeArrowheads="1"/>
          </p:cNvSpPr>
          <p:nvPr/>
        </p:nvSpPr>
        <p:spPr bwMode="auto">
          <a:xfrm>
            <a:off x="0" y="3669713"/>
            <a:ext cx="2864437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5130" name="Text Box 260"/>
          <p:cNvSpPr txBox="1">
            <a:spLocks noChangeArrowheads="1"/>
          </p:cNvSpPr>
          <p:nvPr/>
        </p:nvSpPr>
        <p:spPr bwMode="auto">
          <a:xfrm>
            <a:off x="4508081" y="3669713"/>
            <a:ext cx="1975183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5131" name="Text Box 260"/>
          <p:cNvSpPr txBox="1">
            <a:spLocks noChangeArrowheads="1"/>
          </p:cNvSpPr>
          <p:nvPr/>
        </p:nvSpPr>
        <p:spPr bwMode="auto">
          <a:xfrm>
            <a:off x="0" y="6660389"/>
            <a:ext cx="2473896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5132" name="Text Box 260"/>
          <p:cNvSpPr txBox="1">
            <a:spLocks noChangeArrowheads="1"/>
          </p:cNvSpPr>
          <p:nvPr/>
        </p:nvSpPr>
        <p:spPr bwMode="auto">
          <a:xfrm>
            <a:off x="4519320" y="6657737"/>
            <a:ext cx="2282839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cxnSp>
        <p:nvCxnSpPr>
          <p:cNvPr id="5133" name="Прямая соединительная линия 2"/>
          <p:cNvCxnSpPr>
            <a:cxnSpLocks noChangeShapeType="1"/>
          </p:cNvCxnSpPr>
          <p:nvPr/>
        </p:nvCxnSpPr>
        <p:spPr bwMode="auto">
          <a:xfrm flipV="1">
            <a:off x="0" y="3909763"/>
            <a:ext cx="9144000" cy="1327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4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4496842" y="742696"/>
            <a:ext cx="0" cy="6124588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761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716" y="1484784"/>
            <a:ext cx="91005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Земля</a:t>
            </a:r>
          </a:p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 муниципальное имущество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МАКС\Архив фото\1\IMG_21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1056" y="3932310"/>
            <a:ext cx="4651373" cy="292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C:\МАКС\Архив фото\1\IMG_219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4352"/>
            <a:ext cx="4496842" cy="293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C:\МАКС\Архив фото\1\IMG_219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081" y="511930"/>
            <a:ext cx="4635919" cy="33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МАКС\Архив фото\1\IMG_218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1930"/>
            <a:ext cx="4496842" cy="33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27"/>
          <p:cNvSpPr txBox="1">
            <a:spLocks noChangeArrowheads="1"/>
          </p:cNvSpPr>
          <p:nvPr/>
        </p:nvSpPr>
        <p:spPr bwMode="auto">
          <a:xfrm>
            <a:off x="7729342" y="55702"/>
            <a:ext cx="1414658" cy="2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06" tIns="26502" rIns="53006" bIns="26502">
            <a:spAutoFit/>
          </a:bodyPr>
          <a:lstStyle>
            <a:lvl1pPr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4363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200">
                <a:solidFill>
                  <a:srgbClr val="FF0000"/>
                </a:solidFill>
              </a:rPr>
              <a:t> </a:t>
            </a:r>
            <a:endParaRPr lang="ru-RU" sz="120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175" name="Text Box 397"/>
          <p:cNvSpPr txBox="1">
            <a:spLocks noChangeArrowheads="1"/>
          </p:cNvSpPr>
          <p:nvPr/>
        </p:nvSpPr>
        <p:spPr bwMode="auto">
          <a:xfrm>
            <a:off x="6177012" y="0"/>
            <a:ext cx="2966988" cy="57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913" tIns="39456" rIns="78913" bIns="39456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000">
                <a:latin typeface="Times New Roman" pitchFamily="18" charset="0"/>
              </a:rPr>
              <a:t>Приложение №</a:t>
            </a:r>
            <a:r>
              <a:rPr lang="en-US" sz="1000">
                <a:latin typeface="Times New Roman" pitchFamily="18" charset="0"/>
              </a:rPr>
              <a:t>26</a:t>
            </a:r>
            <a:endParaRPr lang="ru-RU" sz="1000">
              <a:latin typeface="Times New Roman" pitchFamily="18" charset="0"/>
            </a:endParaRPr>
          </a:p>
          <a:p>
            <a:pPr eaLnBrk="1" hangingPunct="1"/>
            <a:r>
              <a:rPr lang="ru-RU" sz="1000">
                <a:latin typeface="Times New Roman" pitchFamily="18" charset="0"/>
              </a:rPr>
              <a:t>к приказу Сибирского регионального центра</a:t>
            </a:r>
          </a:p>
          <a:p>
            <a:pPr eaLnBrk="1" hangingPunct="1"/>
            <a:r>
              <a:rPr lang="ru-RU" sz="1000">
                <a:latin typeface="Times New Roman" pitchFamily="18" charset="0"/>
              </a:rPr>
              <a:t>       МЧС России </a:t>
            </a: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25.02.2011г. № 117</a:t>
            </a:r>
            <a:r>
              <a:rPr lang="ru-RU" sz="1000">
                <a:latin typeface="Times New Roman" pitchFamily="18" charset="0"/>
              </a:rPr>
              <a:t> </a:t>
            </a:r>
          </a:p>
        </p:txBody>
      </p:sp>
      <p:sp>
        <p:nvSpPr>
          <p:cNvPr id="717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5076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652" tIns="26827" rIns="53652" bIns="26827">
            <a:spAutoFit/>
          </a:bodyPr>
          <a:lstStyle>
            <a:lvl1pPr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2300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sz="1800">
                <a:latin typeface="Times New Roman" pitchFamily="18" charset="0"/>
              </a:rPr>
              <a:t>ФОТОМАТЕРИАЛЫ</a:t>
            </a:r>
          </a:p>
          <a:p>
            <a:pPr algn="ctr">
              <a:lnSpc>
                <a:spcPct val="85000"/>
              </a:lnSpc>
            </a:pPr>
            <a:r>
              <a:rPr lang="ru-RU" sz="1800">
                <a:latin typeface="Times New Roman" pitchFamily="18" charset="0"/>
              </a:rPr>
              <a:t>Учение в Верхнеуслонском МР </a:t>
            </a:r>
          </a:p>
        </p:txBody>
      </p:sp>
      <p:sp>
        <p:nvSpPr>
          <p:cNvPr id="7177" name="Text Box 260"/>
          <p:cNvSpPr txBox="1">
            <a:spLocks noChangeArrowheads="1"/>
          </p:cNvSpPr>
          <p:nvPr/>
        </p:nvSpPr>
        <p:spPr bwMode="auto">
          <a:xfrm>
            <a:off x="0" y="3669713"/>
            <a:ext cx="2864437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7178" name="Text Box 260"/>
          <p:cNvSpPr txBox="1">
            <a:spLocks noChangeArrowheads="1"/>
          </p:cNvSpPr>
          <p:nvPr/>
        </p:nvSpPr>
        <p:spPr bwMode="auto">
          <a:xfrm>
            <a:off x="4508081" y="3669713"/>
            <a:ext cx="1975183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7179" name="Text Box 260"/>
          <p:cNvSpPr txBox="1">
            <a:spLocks noChangeArrowheads="1"/>
          </p:cNvSpPr>
          <p:nvPr/>
        </p:nvSpPr>
        <p:spPr bwMode="auto">
          <a:xfrm>
            <a:off x="0" y="6660389"/>
            <a:ext cx="2473896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sp>
        <p:nvSpPr>
          <p:cNvPr id="7180" name="Text Box 260"/>
          <p:cNvSpPr txBox="1">
            <a:spLocks noChangeArrowheads="1"/>
          </p:cNvSpPr>
          <p:nvPr/>
        </p:nvSpPr>
        <p:spPr bwMode="auto">
          <a:xfrm>
            <a:off x="4519320" y="6657737"/>
            <a:ext cx="2282839" cy="2068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11" tIns="26755" rIns="53511" bIns="26755">
            <a:spAutoFit/>
          </a:bodyPr>
          <a:lstStyle>
            <a:lvl1pPr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00">
                <a:latin typeface="Times New Roman" pitchFamily="18" charset="0"/>
                <a:cs typeface="Times New Roman" pitchFamily="18" charset="0"/>
              </a:rPr>
              <a:t>Учение</a:t>
            </a:r>
          </a:p>
        </p:txBody>
      </p:sp>
      <p:cxnSp>
        <p:nvCxnSpPr>
          <p:cNvPr id="7181" name="Прямая соединительная линия 2"/>
          <p:cNvCxnSpPr>
            <a:cxnSpLocks noChangeShapeType="1"/>
          </p:cNvCxnSpPr>
          <p:nvPr/>
        </p:nvCxnSpPr>
        <p:spPr bwMode="auto">
          <a:xfrm flipV="1">
            <a:off x="0" y="3909763"/>
            <a:ext cx="9144000" cy="1327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82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4496842" y="742696"/>
            <a:ext cx="0" cy="6124588"/>
          </a:xfrm>
          <a:prstGeom prst="line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951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:\МАКС\Архив фото\4\121CANON\IMG_26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609" y="3570245"/>
            <a:ext cx="4540391" cy="328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:\МАКС\Архив фото\4\121CANON\IMG_26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9529"/>
            <a:ext cx="4572703" cy="327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C:\МАКС\Архив фото\4\121CANON\IMG_266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703" y="514582"/>
            <a:ext cx="4571297" cy="30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C:\МАКС\Архив фото\4\121CANON\IMG_26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14582"/>
            <a:ext cx="4571297" cy="30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3"/>
          <p:cNvSpPr>
            <a:spLocks noChangeShapeType="1"/>
          </p:cNvSpPr>
          <p:nvPr/>
        </p:nvSpPr>
        <p:spPr bwMode="auto">
          <a:xfrm>
            <a:off x="0" y="3570245"/>
            <a:ext cx="9144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8913" tIns="39456" rIns="78913" bIns="39456"/>
          <a:lstStyle/>
          <a:p>
            <a:endParaRPr lang="ru-RU"/>
          </a:p>
        </p:txBody>
      </p:sp>
      <p:sp>
        <p:nvSpPr>
          <p:cNvPr id="13319" name="Line 4"/>
          <p:cNvSpPr>
            <a:spLocks noChangeShapeType="1"/>
          </p:cNvSpPr>
          <p:nvPr/>
        </p:nvSpPr>
        <p:spPr bwMode="auto">
          <a:xfrm>
            <a:off x="4572703" y="301057"/>
            <a:ext cx="0" cy="655694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8913" tIns="39456" rIns="78913" bIns="39456"/>
          <a:lstStyle/>
          <a:p>
            <a:endParaRPr lang="ru-RU"/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458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73" tIns="39437" rIns="78873" bIns="39437" anchor="ctr"/>
          <a:lstStyle>
            <a:lvl1pPr defTabSz="1058863" eaLnBrk="0" hangingPunct="0"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58863" eaLnBrk="0" hangingPunct="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58863" eaLnBrk="0" hangingPunct="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58863" eaLnBrk="0" hangingPunct="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58863" eaLnBrk="0" hangingPunct="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>
                <a:cs typeface="Arial" charset="0"/>
              </a:rPr>
              <a:t>ФОТОМАТЕРИАЛЫ</a:t>
            </a:r>
          </a:p>
          <a:p>
            <a:pPr algn="ctr" eaLnBrk="1" hangingPunct="1"/>
            <a:r>
              <a:rPr lang="ru-RU">
                <a:cs typeface="Arial" charset="0"/>
              </a:rPr>
              <a:t> Республика Татарстан, </a:t>
            </a:r>
            <a:r>
              <a:rPr lang="ru-RU" b="1"/>
              <a:t>Верхнеуслонский МР, пожары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664" y="2132856"/>
            <a:ext cx="8946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Работа</a:t>
            </a:r>
          </a:p>
          <a:p>
            <a:pPr algn="ctr"/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 обращениями граждан</a:t>
            </a:r>
            <a:endParaRPr lang="ru-RU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9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Слайд № 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слайд № 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812" y="328498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869394"/>
              </p:ext>
            </p:extLst>
          </p:nvPr>
        </p:nvGraphicFramePr>
        <p:xfrm>
          <a:off x="258031" y="637620"/>
          <a:ext cx="8229601" cy="2564449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489455"/>
                <a:gridCol w="783429"/>
                <a:gridCol w="1175973"/>
                <a:gridCol w="1567411"/>
                <a:gridCol w="1097465"/>
                <a:gridCol w="1097465"/>
                <a:gridCol w="1018403"/>
              </a:tblGrid>
              <a:tr h="21370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 обращения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обращений всего 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обращений, поступивших на имя Главы СП (Руководителя ИК СП)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обращений, направленных из других ОМС (Совет района, Исполком района, палаты и др. организации)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Исполнение обращений граждан, из них: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2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Рассмотрено положительно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Рассмотрено отрицательно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работе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Жалобы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Обращения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Заявления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Просьбы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731" marR="597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105126"/>
              </p:ext>
            </p:extLst>
          </p:nvPr>
        </p:nvGraphicFramePr>
        <p:xfrm>
          <a:off x="279738" y="3501008"/>
          <a:ext cx="8229598" cy="252374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73862"/>
                <a:gridCol w="772236"/>
                <a:gridCol w="772236"/>
                <a:gridCol w="776572"/>
                <a:gridCol w="779281"/>
                <a:gridCol w="960824"/>
                <a:gridCol w="960824"/>
                <a:gridCol w="901755"/>
                <a:gridCol w="841602"/>
                <a:gridCol w="690406"/>
              </a:tblGrid>
              <a:tr h="2093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 обращения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Тематика обращений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7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Вопросы ЖКХ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Земельные вопросы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Дорожное хозяйство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Вопросы транспорта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Жилищные вопросы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Вопросы санитарии и благоустройства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Вопросы водоснабжения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Вопросы электричества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Жалобы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Обращения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Заявления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Просьбы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27" marR="58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3019" y="52845"/>
            <a:ext cx="78563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Информация по обращениям граждан за 2014 год по Верхнеуслонскому  сельскому поселению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864096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Сход граждан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14.02.2014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830" y="764704"/>
            <a:ext cx="4310844" cy="28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94484"/>
            <a:ext cx="4320480" cy="310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528" y="3717031"/>
            <a:ext cx="4329447" cy="30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Вопросы схода 2014 года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123917"/>
              </p:ext>
            </p:extLst>
          </p:nvPr>
        </p:nvGraphicFramePr>
        <p:xfrm>
          <a:off x="179512" y="908720"/>
          <a:ext cx="8856984" cy="49395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7368"/>
                <a:gridCol w="4133905"/>
                <a:gridCol w="4295711"/>
              </a:tblGrid>
              <a:tr h="432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Краткое содержание вопроса</a:t>
                      </a: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Результаты рассмотрения вопроса</a:t>
                      </a: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60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сдали ли танк на металлолом?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Дано разъяснение на сходе. Танк установлен в Парке Героев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717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 строительстве лестницы с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ул.Дружбы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ул.Колхозная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работе.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 поступлении денежных средств, строительство лестницы будет заложено в план работ поселения.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431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 установке водосточных труб (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ливневок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 для сохранения асфальтного покрытия на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ул.Чехова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Дано разъяснение на сходе. Планируется реконструкция автодорожной сети на ул.Чехова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431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 строительстве рынка в 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с.Верхний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Услон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85"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Дано разъяснение на сходе. Завершаются восстановительные работы бывшего здания «</a:t>
                      </a:r>
                      <a:r>
                        <a:rPr lang="ru-RU" sz="160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Сельхозхимии</a:t>
                      </a:r>
                      <a:r>
                        <a:rPr lang="ru-RU" sz="16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», в задней части планируется строительство крытого рынка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431">
                <a:tc>
                  <a:txBody>
                    <a:bodyPr/>
                    <a:lstStyle/>
                    <a:p>
                      <a:pPr indent="182880" algn="r"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 дальнейшем финансировании по программе «Социальное развитие села до 2013 года» после изменения условий: семья зарегистрирована в программе в  2009 году, но до сих пор не профинансирована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ru-RU" sz="16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Ответ дан на сходе</a:t>
                      </a:r>
                      <a:endParaRPr lang="ru-RU" sz="16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56" marR="581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98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86814" y="2106722"/>
            <a:ext cx="53703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Структура земель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97940"/>
              </p:ext>
            </p:extLst>
          </p:nvPr>
        </p:nvGraphicFramePr>
        <p:xfrm>
          <a:off x="107504" y="908720"/>
          <a:ext cx="84969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32448" y="6372036"/>
            <a:ext cx="500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Общая площадь </a:t>
            </a:r>
            <a:r>
              <a:rPr lang="ru-RU" dirty="0" smtClean="0">
                <a:solidFill>
                  <a:srgbClr val="002060"/>
                </a:solidFill>
              </a:rPr>
              <a:t>поселения</a:t>
            </a:r>
            <a:r>
              <a:rPr lang="tt-RU" dirty="0" smtClean="0">
                <a:solidFill>
                  <a:srgbClr val="002060"/>
                </a:solidFill>
              </a:rPr>
              <a:t>  </a:t>
            </a:r>
            <a:r>
              <a:rPr lang="tt-RU" dirty="0">
                <a:solidFill>
                  <a:srgbClr val="002060"/>
                </a:solidFill>
              </a:rPr>
              <a:t>-  6858 </a:t>
            </a:r>
            <a:r>
              <a:rPr lang="ru-RU" dirty="0">
                <a:solidFill>
                  <a:srgbClr val="002060"/>
                </a:solidFill>
              </a:rPr>
              <a:t>га</a:t>
            </a:r>
          </a:p>
        </p:txBody>
      </p:sp>
    </p:spTree>
    <p:extLst>
      <p:ext uri="{BB962C8B-B14F-4D97-AF65-F5344CB8AC3E}">
        <p14:creationId xmlns:p14="http://schemas.microsoft.com/office/powerpoint/2010/main" val="284746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51920" y="980728"/>
            <a:ext cx="7653536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Генеральный план </a:t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err="1" smtClean="0">
                <a:effectLst/>
                <a:latin typeface="Times New Roman" pitchFamily="18" charset="0"/>
                <a:cs typeface="Times New Roman" pitchFamily="18" charset="0"/>
              </a:rPr>
              <a:t>с.Верхний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 Услон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IT\Desktop\pub_14360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0"/>
            <a:ext cx="583264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2964" y="188640"/>
            <a:ext cx="56629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Предоставление земельных участков 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многодетным семьям</a:t>
            </a:r>
            <a:endParaRPr lang="ru-RU" sz="2500" dirty="0">
              <a:solidFill>
                <a:srgbClr val="00206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4098" name="Picture 2" descr="C:\Users\IT\Desktop\Без имени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050414"/>
            <a:ext cx="8104656" cy="4970874"/>
          </a:xfrm>
          <a:prstGeom prst="rect">
            <a:avLst/>
          </a:prstGeom>
          <a:noFill/>
          <a:ln cmpd="dbl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6187807"/>
            <a:ext cx="340779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 многодетных семей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1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8265" y="1916832"/>
            <a:ext cx="8087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Сельское хозяйство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3978409"/>
              </p:ext>
            </p:extLst>
          </p:nvPr>
        </p:nvGraphicFramePr>
        <p:xfrm>
          <a:off x="179513" y="980728"/>
          <a:ext cx="8507288" cy="5305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57166"/>
            <a:ext cx="7747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уменьшения поголовья 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кота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181607"/>
              </p:ext>
            </p:extLst>
          </p:nvPr>
        </p:nvGraphicFramePr>
        <p:xfrm>
          <a:off x="300440" y="1412776"/>
          <a:ext cx="8369838" cy="31797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94207"/>
                <a:gridCol w="1769441"/>
                <a:gridCol w="1681671"/>
                <a:gridCol w="1624519"/>
              </a:tblGrid>
              <a:tr h="720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2012год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2013год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2014 </a:t>
                      </a:r>
                      <a:r>
                        <a:rPr lang="ru-RU" sz="2000" dirty="0">
                          <a:effectLst/>
                        </a:rPr>
                        <a:t>год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Всего КРС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40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36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 smtClean="0">
                          <a:effectLst/>
                          <a:latin typeface="+mn-lt"/>
                          <a:ea typeface="+mn-ea"/>
                        </a:rPr>
                        <a:t>24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в.ч</a:t>
                      </a:r>
                      <a:r>
                        <a:rPr lang="ru-RU" sz="2400" dirty="0">
                          <a:effectLst/>
                        </a:rPr>
                        <a:t>. коров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 smtClean="0">
                          <a:effectLst/>
                        </a:rPr>
                        <a:t>21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Овцы всех пород всего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90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130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 smtClean="0">
                          <a:effectLst/>
                          <a:latin typeface="+mn-lt"/>
                          <a:ea typeface="+mn-ea"/>
                        </a:rPr>
                        <a:t>68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Свиньи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32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</a:rPr>
                        <a:t>2</a:t>
                      </a:r>
                      <a:r>
                        <a:rPr lang="tt-RU" sz="2400" dirty="0" smtClean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T\Desktop\Новая папка (6)\фото благоустройство\Изображение 3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92" y="364502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\Desktop\Новая папка (6)\фото благоустройство\Изображение 3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92" y="33265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T\Desktop\Новая папка (6)\фото благоустройство\Изображение 3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288" y="3618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T\Desktop\Новая папка (6)\фото благоустройство\Изображение 37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301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5359" y="-10356"/>
            <a:ext cx="7747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Сельскохозяйственные ярмарки - 201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J:\благоустройства\Изображение\Изображение 0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297" y="3618000"/>
            <a:ext cx="3972470" cy="29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благоустройства\Изображение\Изображение 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42621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098" name="Picture 2" descr="C:\Users\IT\Desktop\Новая папка (6)\фото благоустройство\Изображение 89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554" y="476672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18000"/>
            <a:ext cx="3968796" cy="29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0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112783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11760" y="476672"/>
            <a:ext cx="50524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национальный состав населения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2127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T\Desktop\Новая папка (6)\фото благоустройство\Изображение 8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5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ublic\Доклад 2015\DSC_06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3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public\Доклад 2015\DSC_08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33" y="144016"/>
            <a:ext cx="935596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public\Доклад 2015\DSC_08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56" y="33986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public\Доклад 2015\DSC_08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912608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public\Доклад 2015\DSC_08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986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public\Доклад 2015\DSC_085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2549" y="2115740"/>
            <a:ext cx="8638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Занятость населения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332656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080757"/>
              </p:ext>
            </p:extLst>
          </p:nvPr>
        </p:nvGraphicFramePr>
        <p:xfrm>
          <a:off x="551553" y="1124744"/>
          <a:ext cx="804089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716016" y="6093296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Всего  населения   </a:t>
            </a:r>
            <a:r>
              <a:rPr lang="tt-RU" dirty="0" smtClean="0">
                <a:solidFill>
                  <a:srgbClr val="002060"/>
                </a:solidFill>
              </a:rPr>
              <a:t>5275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чел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5167" y="332656"/>
            <a:ext cx="5760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Безработные граждане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0152" y="6254237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Всего </a:t>
            </a:r>
            <a:r>
              <a:rPr lang="tt-RU" dirty="0" smtClean="0">
                <a:solidFill>
                  <a:srgbClr val="002060"/>
                </a:solidFill>
              </a:rPr>
              <a:t>23 </a:t>
            </a:r>
            <a:r>
              <a:rPr lang="ru-RU" dirty="0" smtClean="0">
                <a:solidFill>
                  <a:srgbClr val="002060"/>
                </a:solidFill>
              </a:rPr>
              <a:t> человека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0027949"/>
              </p:ext>
            </p:extLst>
          </p:nvPr>
        </p:nvGraphicFramePr>
        <p:xfrm>
          <a:off x="1187624" y="1822289"/>
          <a:ext cx="7320542" cy="3982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48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T\Desktop\Новая папка (6)\фото благоустройство\Изображение 6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фото благоустройство\Изображение 4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T\Desktop\Новая папка (6)\фото благоустройство\Изображение 4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1296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64043" y="1844824"/>
            <a:ext cx="6615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Водоснабжение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735925"/>
              </p:ext>
            </p:extLst>
          </p:nvPr>
        </p:nvGraphicFramePr>
        <p:xfrm>
          <a:off x="-108520" y="1357298"/>
          <a:ext cx="5112568" cy="4015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  <a:endParaRPr lang="ru-RU" sz="2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679707"/>
              </p:ext>
            </p:extLst>
          </p:nvPr>
        </p:nvGraphicFramePr>
        <p:xfrm>
          <a:off x="3926463" y="1340768"/>
          <a:ext cx="5222384" cy="4015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Ремонт водопровода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IT\Desktop\DSCF15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47248" cy="850106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Ремонт водопровода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IT\Desktop\Новая папка (6)\фото благоустройство\Изображение 4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72716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IT\Desktop\Новая папка (6)\фото благоустройство\Изображение 6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00" y="20094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T\Desktop\Новая папка (6)\фото благоустройство\Изображение 6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52" y="35013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T\Desktop\Новая папка (6)\фото благоустройство\Изображение 68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7751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IT\Desktop\Новая папка (6)\фото благоустройство\Изображение 68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52994" y="1700808"/>
            <a:ext cx="3038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Дороги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5589240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протяженность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внутрипоселковых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дорог – </a:t>
            </a:r>
            <a:r>
              <a:rPr lang="tt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807859"/>
              </p:ext>
            </p:extLst>
          </p:nvPr>
        </p:nvGraphicFramePr>
        <p:xfrm>
          <a:off x="1043608" y="980728"/>
          <a:ext cx="72008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79912" y="116632"/>
            <a:ext cx="12346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Дороги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12291" name="Picture 3" descr="C:\Users\IT\Desktop\Новая папка (6)\фото благоустройство\Изображение 1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84" y="3573376"/>
            <a:ext cx="429430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T\Desktop\Новая папка (6)\фото благоустройство\Изображение 95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800" y="357301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IT\Desktop\Новая папка (6)\фото благоустройство\Изображение 93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8" y="32632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IT\Desktop\Новая папка (6)\фото благоустройство\Изображение 9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488" y="32632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920880" cy="648071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Строительство и ремонт дорог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11266" name="Picture 2" descr="C:\Users\IT\Desktop\Новая папка (6)\фото благоустройство\Изображение 5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016" y="69269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IT\Desktop\Новая папка (6)\фото благоустройство\Изображение 5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267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IT\Desktop\Новая папка (6)\фото благоустройство\Изображение 6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7267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13314" name="Picture 2" descr="C:\Users\IT\Desktop\Новая папка (6)\фото благоустройство\Изображение 6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68" y="34503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T\Desktop\Новая папка (6)\фото благоустройство\Изображение 6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800" y="35235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T\Desktop\Новая папка (6)\фото благоустройство\Изображение 4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84" y="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T\Desktop\Новая папка (6)\фото благоустройство\Изображение 4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800" y="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фото благоустройство\Изображение 5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433242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благоустройство\Изображение 5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314" y="18864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благоустройство\Изображение 54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фото благоустройство\Изображение 5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90" y="26064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благоустройство\Изображение 6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42833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благоустройство\Изображение 66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4565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фото благоустройство\Изображение 68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2" y="368136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фото благоустройство\Изображение 68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T\Desktop\Новая папка (6)\фото благоустройство\Изображение 6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92" y="9431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\Desktop\Новая папка (6)\фото благоустройство\Изображение 6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92" y="35013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T\Desktop\Новая папка (6)\фото благоустройство\Изображение 6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013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T\Desktop\Новая папка (6)\фото благоустройство\Изображение 66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1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2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IT\Desktop\Новая папка (6)\фото благоустройство\Изображение 6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82" y="620688"/>
            <a:ext cx="7861226" cy="55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31848" y="2044005"/>
            <a:ext cx="7441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Электроснабжение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DCIM\102NIKON\DSCN940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614" y="332656"/>
            <a:ext cx="8944272" cy="572412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7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8873" y="1628815"/>
            <a:ext cx="10081799" cy="554460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IT\Desktop\Новая папка (6)\фото благоустройство\Изображение 5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74" y="121343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25997" y="1772816"/>
            <a:ext cx="7092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Благоустройство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J:\благоустройства\Изображение\Изображение 0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89920" cy="636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благоустройство\Изображение 8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благоустройство\Изображение 8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68" y="404664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 благоустройство\Изображение 3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016" y="3481249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0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благоустройство\Изображение 1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 благоустройство\Изображение 1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75337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фото благоустройство\Изображение 1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фото благоустройство\Изображение 1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558121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IT\Desktop\Новая папка (6)\фото благоустройство\Изображение 7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0" y="7871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IT\Desktop\Новая папка (6)\фото благоустройство\Изображение 7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00" y="7871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IT\Desktop\Новая папка (6)\фото благоустройство\Изображение 7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8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IT\Desktop\Новая папка (6)\фото благоустройство\Изображение 73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00" y="3618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IT\Desktop\Новая папка (6)\фото благоустройство\Изображение 7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884340"/>
              </p:ext>
            </p:extLst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Рисунок 4" descr="Verhneuslonskij_r-n(gerb_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259228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4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благоустройства\13789153028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499992" cy="337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J:\благоустройства\13789153023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093779"/>
            <a:ext cx="4220456" cy="316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676456" cy="905138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Ликвидация несанкционированных свалок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благоустройства\Изображение\Изображение 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J:\благоустройства\Изображение\Изображение 06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96" y="357301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84249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Ликвидация несанкционированных свалок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86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6632"/>
            <a:ext cx="76683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Ликвидация несанкционированных свалок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410" name="Picture 2" descr="C:\Users\IT\Desktop\Новая папка (6)\фото благоустройство\Изображение 6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00" y="79776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IT\Desktop\Новая папка (6)\фото благоустройство\Изображение 2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00" y="3618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IT\Desktop\Новая папка (6)\фото благоустройство\Изображение 2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00" y="79776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IT\Desktop\Новая папка (6)\фото благоустройство\Изображение 5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355" y="3653291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IT\Desktop\Новая папка (6)\фото благоустройство\Изображение 3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00" y="341464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IT\Desktop\Новая папка (6)\фото благоустройство\Изображение 3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00" y="12321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IT\Desktop\Новая папка (6)\фото благоустройство\Изображение 35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4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IT\Desktop\Новая папка (6)\фото благоустройство\Изображение 3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IT\Desktop\Новая папка (6)\фото благоустройство\Изображение 7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1130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IT\Desktop\Новая папка (6)\фото благоустройство\Изображение 6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IT\Desktop\Новая папка (6)\фото благоустройство\Изображение 6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1699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31648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33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IT\Desktop\Новая папка (6)\фото благоустройство\Изображение 2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834" y="5786"/>
            <a:ext cx="9174834" cy="68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IT\Desktop\Новая папка (6)\фото благоустройство\Изображение 0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IT\Desktop\Новая папка (6)\фото благоустройство\Изображение 2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фото благоустройство\Изображение 8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52" y="271797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фото благоустройство\Изображение 8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751" y="263033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фото благоустройство\Изображение 8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0281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фото благоустройство\Изображение 88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751" y="3501008"/>
            <a:ext cx="415727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7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фото благоустройство\Изображение 2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17856" cy="308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 благоустройство\Изображение 2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117856" cy="30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о благоустройство\Изображение 2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65064"/>
            <a:ext cx="4104456" cy="31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 благоустройство\Изображение 26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632" y="3585192"/>
            <a:ext cx="4112224" cy="30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96381183"/>
              </p:ext>
            </p:extLst>
          </p:nvPr>
        </p:nvGraphicFramePr>
        <p:xfrm>
          <a:off x="1907704" y="3937702"/>
          <a:ext cx="314260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83927984"/>
              </p:ext>
            </p:extLst>
          </p:nvPr>
        </p:nvGraphicFramePr>
        <p:xfrm>
          <a:off x="179512" y="1340768"/>
          <a:ext cx="388843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00525109"/>
              </p:ext>
            </p:extLst>
          </p:nvPr>
        </p:nvGraphicFramePr>
        <p:xfrm>
          <a:off x="4355976" y="1700808"/>
          <a:ext cx="468052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26053" y="54545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19 186,8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32656"/>
            <a:ext cx="878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Доходы бюджета                                 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Верхнеуслонского сельского поселения (тыс. руб.)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3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фото благоустройство\Изображение 4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17" y="33265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 благоустройство\Изображение 4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19859"/>
            <a:ext cx="3960439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 благоустройство\Изображение 4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57" y="3573016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 благоустройство\Изображение 44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447" y="3573016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 благоустройство\Изображение 4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54613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 благоустройство\Изображение 4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благоустройство\Изображение 4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86832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 благоустройство\Изображение 42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86832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фото благоустройство\Изображение 4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 благоустройство\Изображение 4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973" y="3212976"/>
            <a:ext cx="4464043" cy="334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816" y="27463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E:\фото благоустройство\Изображение 5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фото благоустройство\Изображение 5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0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E:\фото благоустройство\Изображение 5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132" y="3501008"/>
            <a:ext cx="40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E:\фото благоустройство\Изображение 53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648" y="260648"/>
            <a:ext cx="40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967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о благоустройство\Изображение 5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благоустройство\Изображение 5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78" y="26064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о благоустройство\Изображение 5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92" y="342683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 благоустройство\Изображение 56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683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фото благоустройство\Изображение 4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266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фото благоустройство\Изображение 4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фото благоустройство\Изображение 4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476" y="18864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фото благоустройство\Изображение 4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 благоустройство\Изображение 9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50" y="260648"/>
            <a:ext cx="8442514" cy="633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9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8" name="Picture 4" descr="Посадка деревьев в Парке Героев с участием Марата Зиатдинова и Рифката Минниханов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60218"/>
            <a:ext cx="432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садка деревьев в Парке Героев с участием Марата Зиатдинова и Рифката Минниханов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218"/>
            <a:ext cx="432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осадка деревьев в Парке Героев с участием Марата Зиатдинова и Рифката Миннихан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0" y="188640"/>
            <a:ext cx="6250805" cy="65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ublic\доклад 2014\Солнечна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44818"/>
            <a:ext cx="4320000" cy="32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ublic\доклад 2014\Печищинский тракт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619" y="1851500"/>
            <a:ext cx="4320000" cy="32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69</a:t>
            </a:fld>
            <a:endParaRPr lang="ru-RU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tt-RU" sz="2500" dirty="0" smtClean="0">
                <a:effectLst/>
                <a:latin typeface="Times New Roman" pitchFamily="18" charset="0"/>
                <a:cs typeface="Times New Roman" pitchFamily="18" charset="0"/>
              </a:rPr>
              <a:t>Детские игровые площадки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Исполнение плана по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собственным 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доходам  </a:t>
            </a: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на 2014 </a:t>
            </a:r>
            <a:r>
              <a:rPr lang="ru-RU" sz="2500" dirty="0">
                <a:effectLst/>
                <a:latin typeface="Times New Roman" pitchFamily="18" charset="0"/>
                <a:cs typeface="Times New Roman" pitchFamily="18" charset="0"/>
              </a:rPr>
              <a:t>год (тыс. руб.)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016387"/>
              </p:ext>
            </p:extLst>
          </p:nvPr>
        </p:nvGraphicFramePr>
        <p:xfrm>
          <a:off x="755576" y="1340768"/>
          <a:ext cx="7704855" cy="5040489"/>
        </p:xfrm>
        <a:graphic>
          <a:graphicData uri="http://schemas.openxmlformats.org/drawingml/2006/table">
            <a:tbl>
              <a:tblPr firstRow="1" firstCol="1" bandRow="1"/>
              <a:tblGrid>
                <a:gridCol w="1637195"/>
                <a:gridCol w="910864"/>
                <a:gridCol w="114559"/>
                <a:gridCol w="935963"/>
                <a:gridCol w="726331"/>
                <a:gridCol w="1245980"/>
                <a:gridCol w="831884"/>
                <a:gridCol w="1302079"/>
              </a:tblGrid>
              <a:tr h="826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доходов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 на 2013 год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 на 2013 год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% исполнения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  на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2014 год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 2014 на год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% исполнения за отчетный период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2102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физ. лиц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4811,0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4940,1 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102,5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5485,0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5359,8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6307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имущество физ. лиц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1100,0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1111,0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101,0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1337,5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1028,2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3306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Земельный налог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2000,0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2519,7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126,4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2148,0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2884,0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134,3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2102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Аренда земли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415,0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243,3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59,0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168,9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550,2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325,7</a:t>
                      </a: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4205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Единый сельхоз. налог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1,1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450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2102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Продажа земли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4673,7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9541,6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204,1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543,3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1472,4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4960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Прочие доходы от оказания услуг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1109,9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830,0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effectLst/>
                          <a:latin typeface="Times New Roman"/>
                          <a:ea typeface="Times New Roman"/>
                        </a:rPr>
                        <a:t>75,0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893,7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1752,3</a:t>
                      </a: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4960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 собственных доходов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14110,7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19186,8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135,9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9734,1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13713,8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140,8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6307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Безвозмездные поступления</a:t>
                      </a:r>
                      <a:r>
                        <a:rPr lang="ru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(дотации)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4379,3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4379,3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1386,3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4640,1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334,7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3306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b="1" i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Итого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18869,4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23580,4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125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11120,4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18353,9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  <a:tr h="2102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i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683" marR="576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00"/>
                      </a:fgClr>
                      <a:bgClr>
                        <a:srgbClr val="FFFFEF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4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 благоустройство\Изображение 6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70229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фото благоустройство\Изображение 6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2165" y="18864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фото благоустройство\Изображение 68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770229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фото благоустройство\Изображение 69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2295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71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607610"/>
            <a:ext cx="8229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effectLst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Многофункциональный спортивный комплекс</a:t>
            </a:r>
          </a:p>
        </p:txBody>
      </p:sp>
      <p:pic>
        <p:nvPicPr>
          <p:cNvPr id="1026" name="Picture 2" descr="E:\фото благоустройство\Изображение 9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22" y="112474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 благоустройство\Изображение 8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086792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7"/>
          <p:cNvSpPr txBox="1">
            <a:spLocks/>
          </p:cNvSpPr>
          <p:nvPr/>
        </p:nvSpPr>
        <p:spPr>
          <a:xfrm>
            <a:off x="457200" y="607610"/>
            <a:ext cx="8229600" cy="4770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Строительство детского сада с. Верхний Услон</a:t>
            </a:r>
            <a:endParaRPr lang="ru-RU" sz="2500" dirty="0">
              <a:solidFill>
                <a:srgbClr val="00206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pic>
        <p:nvPicPr>
          <p:cNvPr id="2052" name="Picture 4" descr="E:\фото благоустройство\Изображение 9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 благоустройство\Изображение 9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00" y="328498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благоустройство\Изображение 9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17739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благоустройство\Изображение 9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544" y="350100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благоустройство\Изображение 9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586" y="316785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0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фото благоустройство\Изображение 7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85" y="33265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фото благоустройство\Изображение 7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304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благоустройство\Изображение 9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66413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 благоустройство\Изображение 9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472" y="3645024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 благоустройство\Изображение 5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 благоустройство\Изображение 5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5663" y="350100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благоустройство\Изображение 7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о благоустройство\Изображение 8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фото благоустройство\Изображение 8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 благоустройство\Изображение 86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41211" y="2001440"/>
            <a:ext cx="3661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Культура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46498"/>
            <a:ext cx="4392488" cy="292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65395"/>
            <a:ext cx="4392488" cy="292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058" y="3356992"/>
            <a:ext cx="4382438" cy="292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93336"/>
            <a:ext cx="4392488" cy="28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0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благоустройство\Изображение 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59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589558"/>
            <a:ext cx="4176464" cy="291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589558"/>
            <a:ext cx="4590000" cy="291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66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229418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Исполнение бюджета за 2014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6422"/>
              </p:ext>
            </p:extLst>
          </p:nvPr>
        </p:nvGraphicFramePr>
        <p:xfrm>
          <a:off x="395536" y="404664"/>
          <a:ext cx="8424936" cy="6304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/>
                <a:gridCol w="1584176"/>
                <a:gridCol w="1728192"/>
                <a:gridCol w="1728192"/>
              </a:tblGrid>
              <a:tr h="236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Расходы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 на 2014 год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Уточнённый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на 2014 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Исполнено  в                        2014 </a:t>
                      </a:r>
                      <a:r>
                        <a:rPr lang="ru-RU" sz="1400" b="1" kern="1200" dirty="0">
                          <a:solidFill>
                            <a:srgbClr val="EEECE1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6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Совет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431,1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Исполнительный комитет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1241,2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3824,3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3737,0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имущество,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земельный налог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160,7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164,2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164,2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Прочие выплаты по обязательствам государства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1530,6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1427,2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4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Ремонт жилых домов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516,0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60,1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Уличное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освещение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1942,0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1673,4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1640,7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дорог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1881,2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2736,2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2619,0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47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зелёных     </a:t>
                      </a: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насаждений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340,0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3403,6 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2202,7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кладбищ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185,0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155,9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Times New Roman"/>
                          <a:ea typeface="Times New Roman"/>
                        </a:rPr>
                        <a:t>155,9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Прочие расходы по благоустройству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667,8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3791,8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3508,6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Физкультура и спорт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1608,2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239,1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238,6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2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Ликвидация свалок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300,0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197,5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2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Межбюджетные трансферты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952,0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952,0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8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коммуникаций жил. фонда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160,7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1108,4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1019,2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СДК  и библиотека пос. им. Кирова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573,0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917,2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900,0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7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Покупка доильных аппаратов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40,0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Ремонт музея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Покрытие убытков по перевозке пассажиров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78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Проект ген. плана  В. Услонского СП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1774,2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1772,0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3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Прочие расходы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Референдум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46,2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46,2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Материальная  помощь погорельцам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15,0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4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10577,1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22718,5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20668,2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1" y="119526"/>
            <a:ext cx="459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239" y="119526"/>
            <a:ext cx="459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1" y="3523784"/>
            <a:ext cx="459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000" y="3523784"/>
            <a:ext cx="459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92" y="260648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996593"/>
            <a:ext cx="4854079" cy="36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58" y="255522"/>
            <a:ext cx="4711357" cy="35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775024" cy="353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2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благоустройство\Изображение 18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фото благоустройство\Изображение 1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фото благоустройство\Изображение 1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фото благоустройство\Изображение 1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1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Творческие коллективы районного центра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:\public\доклад 2014\Слайд №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392488" cy="292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public\доклад 2014\Слайд №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81322" cy="27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Чествование </a:t>
            </a:r>
            <a:r>
              <a:rPr lang="ru-RU" sz="25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ветеранов-юбиляров</a:t>
            </a:r>
            <a:endParaRPr lang="ru-RU" sz="2000" dirty="0">
              <a:effectLst/>
            </a:endParaRPr>
          </a:p>
        </p:txBody>
      </p:sp>
      <p:sp>
        <p:nvSpPr>
          <p:cNvPr id="6" name="AutoShape 4" descr="Глава района Марат Зиатдинов поздравил Валентину Блямову с 90-летием со дня рождения (Фото: А.Савичев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19" y="2169747"/>
            <a:ext cx="46445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649588" cy="547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5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Чествование ветеранов-юбиляров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4812436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644000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9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Чествование </a:t>
            </a:r>
            <a:r>
              <a:rPr lang="ru-RU" sz="25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ветеранов-юбиляров</a:t>
            </a:r>
            <a:endParaRPr lang="ru-RU" dirty="0"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644000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644000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5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effectLst/>
                <a:latin typeface="Times New Roman" pitchFamily="18" charset="0"/>
                <a:cs typeface="Times New Roman" pitchFamily="18" charset="0"/>
              </a:rPr>
              <a:t>Чествование ветеранов-юбиляров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44" y="2060847"/>
            <a:ext cx="4498982" cy="299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4104456" cy="482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2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201</a:t>
            </a:r>
            <a:r>
              <a:rPr lang="ru-RU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 (тыс. рублей)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169841"/>
              </p:ext>
            </p:extLst>
          </p:nvPr>
        </p:nvGraphicFramePr>
        <p:xfrm>
          <a:off x="971600" y="1412778"/>
          <a:ext cx="7416824" cy="374441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98169"/>
                <a:gridCol w="3618655"/>
              </a:tblGrid>
              <a:tr h="624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доходов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План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3A38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доходы физических лиц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1123,0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Земельный налог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2520,0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DED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Налог на имущество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1106,0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BDB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Дотации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3700,1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624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E3A38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9E3A38"/>
                          </a:solidFill>
                          <a:effectLst/>
                          <a:latin typeface="Times New Roman"/>
                          <a:ea typeface="Times New Roman"/>
                        </a:rPr>
                        <a:t>8449,1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1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Центральная районная библиотека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D:\public\доклад 2014\DSCN01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416824" cy="55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8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502818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996952"/>
            <a:ext cx="502874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4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58" y="357727"/>
            <a:ext cx="4711081" cy="333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667529" cy="333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effectLst/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2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public\Фотоматериалы\до 2010\Изьято\блок соцзащита\DSC023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24743"/>
            <a:ext cx="7431495" cy="5573621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 благоустройство\Осянин Максим - Лауреат Международного и Республиканских конкурсов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348" y="236662"/>
            <a:ext cx="4619297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о благоустройство\квинтет Надежда -Лауреат Регионального и Республиканского конкурсо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850" y="3473549"/>
            <a:ext cx="4590001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фото благоустройство\Лауреаты Республиканских конкурсов Маэстро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402" y="236662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фото благоустройство\Оркестр баянистов - аккордеонистов.Гран- призёр Республиканского конкурса,Лауреат Международного.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724" y="3443886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6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88" y="404664"/>
            <a:ext cx="84249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1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 благоустройство\Изображение 3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10" y="980728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о благоустройство\Изображение 5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Краеведческий музей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46362" y="539388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80910" y="3068960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После ремонта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698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3143" y="1772816"/>
            <a:ext cx="7577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Призыв в 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ряды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Вооружённых сил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6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596685"/>
            <a:ext cx="8460940" cy="564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2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AppData\Local\Microsoft\Windows\Temporary Internet Files\Content.Outlook\VH4OAM8H\IMG_20141227_1029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4698305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AppData\Local\Microsoft\Windows\Temporary Internet Files\Content.Outlook\VH4OAM8H\Кинденков И И 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721137"/>
            <a:ext cx="4692982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AppData\Local\Microsoft\Windows\Temporary Internet Files\Content.Outlook\VH4OAM8H\Кудряшов Д С 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31136" y="1431954"/>
            <a:ext cx="5544615" cy="36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2935</TotalTime>
  <Words>990</Words>
  <Application>Microsoft Office PowerPoint</Application>
  <PresentationFormat>Экран (4:3)</PresentationFormat>
  <Paragraphs>536</Paragraphs>
  <Slides>117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18" baseType="lpstr">
      <vt:lpstr>Открытая</vt:lpstr>
      <vt:lpstr> ВЕРХНЕУСЛОНСКОЕ                          СЕЛЬСКОЕ ПОСЕЛЕНИЕ </vt:lpstr>
      <vt:lpstr>Презентация PowerPoint</vt:lpstr>
      <vt:lpstr>Численность населения </vt:lpstr>
      <vt:lpstr>Презентация PowerPoint</vt:lpstr>
      <vt:lpstr>Презентация PowerPoint</vt:lpstr>
      <vt:lpstr>Презентация PowerPoint</vt:lpstr>
      <vt:lpstr>Исполнение плана по собственным доходам   на 2014 год (тыс. руб.)</vt:lpstr>
      <vt:lpstr>Исполнение бюджета за 2014 год</vt:lpstr>
      <vt:lpstr>Презентация PowerPoint</vt:lpstr>
      <vt:lpstr>Презентация PowerPoint</vt:lpstr>
      <vt:lpstr>Презентация PowerPoint</vt:lpstr>
      <vt:lpstr>Структура земель</vt:lpstr>
      <vt:lpstr>Генеральный план  с.Верхний Услон</vt:lpstr>
      <vt:lpstr>Презентация PowerPoint</vt:lpstr>
      <vt:lpstr>Презентация PowerPoint</vt:lpstr>
      <vt:lpstr>Сельское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водопровода</vt:lpstr>
      <vt:lpstr>Ремонт водопровода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и ремонт дорог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Ликвидация несанкционированных свалок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Детские игровые площадки</vt:lpstr>
      <vt:lpstr>Презентация PowerPoint</vt:lpstr>
      <vt:lpstr>Многофункциональный спортивный комплекс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Творческие коллективы районного центра</vt:lpstr>
      <vt:lpstr>Чествование ветеранов-юбиляров</vt:lpstr>
      <vt:lpstr>Чествование ветеранов-юбиляров</vt:lpstr>
      <vt:lpstr>Чествование ветеранов-юбиляров</vt:lpstr>
      <vt:lpstr>Чествование ветеранов-юбиляров </vt:lpstr>
      <vt:lpstr>Центральная районная библиотека</vt:lpstr>
      <vt:lpstr>Презентация PowerPoint</vt:lpstr>
      <vt:lpstr>Презентация PowerPoint</vt:lpstr>
      <vt:lpstr>Детская школа искусств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ГАУСО «Верхнеуслонский дом-интернат для престарелых и инвалидов»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Сход граждан 14.02.2014</vt:lpstr>
      <vt:lpstr>Вопросы схода 2014 года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CENTR</dc:creator>
  <cp:lastModifiedBy>Валентина</cp:lastModifiedBy>
  <cp:revision>328</cp:revision>
  <dcterms:created xsi:type="dcterms:W3CDTF">2013-01-11T07:02:26Z</dcterms:created>
  <dcterms:modified xsi:type="dcterms:W3CDTF">2015-02-14T08:43:43Z</dcterms:modified>
</cp:coreProperties>
</file>