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95"/>
  </p:notesMasterIdLst>
  <p:sldIdLst>
    <p:sldId id="274" r:id="rId2"/>
    <p:sldId id="266" r:id="rId3"/>
    <p:sldId id="271" r:id="rId4"/>
    <p:sldId id="556" r:id="rId5"/>
    <p:sldId id="262" r:id="rId6"/>
    <p:sldId id="264" r:id="rId7"/>
    <p:sldId id="275" r:id="rId8"/>
    <p:sldId id="493" r:id="rId9"/>
    <p:sldId id="277" r:id="rId10"/>
    <p:sldId id="494" r:id="rId11"/>
    <p:sldId id="671" r:id="rId12"/>
    <p:sldId id="677" r:id="rId13"/>
    <p:sldId id="672" r:id="rId14"/>
    <p:sldId id="675" r:id="rId15"/>
    <p:sldId id="674" r:id="rId16"/>
    <p:sldId id="673" r:id="rId17"/>
    <p:sldId id="667" r:id="rId18"/>
    <p:sldId id="668" r:id="rId19"/>
    <p:sldId id="669" r:id="rId20"/>
    <p:sldId id="670" r:id="rId21"/>
    <p:sldId id="279" r:id="rId22"/>
    <p:sldId id="269" r:id="rId23"/>
    <p:sldId id="574" r:id="rId24"/>
    <p:sldId id="575" r:id="rId25"/>
    <p:sldId id="676" r:id="rId26"/>
    <p:sldId id="576" r:id="rId27"/>
    <p:sldId id="679" r:id="rId28"/>
    <p:sldId id="680" r:id="rId29"/>
    <p:sldId id="681" r:id="rId30"/>
    <p:sldId id="678" r:id="rId31"/>
    <p:sldId id="682" r:id="rId32"/>
    <p:sldId id="699" r:id="rId33"/>
    <p:sldId id="683" r:id="rId34"/>
    <p:sldId id="280" r:id="rId35"/>
    <p:sldId id="624" r:id="rId36"/>
    <p:sldId id="638" r:id="rId37"/>
    <p:sldId id="625" r:id="rId38"/>
    <p:sldId id="631" r:id="rId39"/>
    <p:sldId id="626" r:id="rId40"/>
    <p:sldId id="630" r:id="rId41"/>
    <p:sldId id="627" r:id="rId42"/>
    <p:sldId id="628" r:id="rId43"/>
    <p:sldId id="557" r:id="rId44"/>
    <p:sldId id="657" r:id="rId45"/>
    <p:sldId id="658" r:id="rId46"/>
    <p:sldId id="577" r:id="rId47"/>
    <p:sldId id="685" r:id="rId48"/>
    <p:sldId id="686" r:id="rId49"/>
    <p:sldId id="687" r:id="rId50"/>
    <p:sldId id="742" r:id="rId51"/>
    <p:sldId id="632" r:id="rId52"/>
    <p:sldId id="633" r:id="rId53"/>
    <p:sldId id="688" r:id="rId54"/>
    <p:sldId id="689" r:id="rId55"/>
    <p:sldId id="690" r:id="rId56"/>
    <p:sldId id="563" r:id="rId57"/>
    <p:sldId id="564" r:id="rId58"/>
    <p:sldId id="639" r:id="rId59"/>
    <p:sldId id="581" r:id="rId60"/>
    <p:sldId id="617" r:id="rId61"/>
    <p:sldId id="692" r:id="rId62"/>
    <p:sldId id="693" r:id="rId63"/>
    <p:sldId id="694" r:id="rId64"/>
    <p:sldId id="695" r:id="rId65"/>
    <p:sldId id="691" r:id="rId66"/>
    <p:sldId id="696" r:id="rId67"/>
    <p:sldId id="697" r:id="rId68"/>
    <p:sldId id="698" r:id="rId69"/>
    <p:sldId id="340" r:id="rId70"/>
    <p:sldId id="533" r:id="rId71"/>
    <p:sldId id="700" r:id="rId72"/>
    <p:sldId id="701" r:id="rId73"/>
    <p:sldId id="702" r:id="rId74"/>
    <p:sldId id="703" r:id="rId75"/>
    <p:sldId id="704" r:id="rId76"/>
    <p:sldId id="530" r:id="rId77"/>
    <p:sldId id="580" r:id="rId78"/>
    <p:sldId id="582" r:id="rId79"/>
    <p:sldId id="584" r:id="rId80"/>
    <p:sldId id="585" r:id="rId81"/>
    <p:sldId id="642" r:id="rId82"/>
    <p:sldId id="386" r:id="rId83"/>
    <p:sldId id="586" r:id="rId84"/>
    <p:sldId id="587" r:id="rId85"/>
    <p:sldId id="618" r:id="rId86"/>
    <p:sldId id="621" r:id="rId87"/>
    <p:sldId id="705" r:id="rId88"/>
    <p:sldId id="706" r:id="rId89"/>
    <p:sldId id="360" r:id="rId90"/>
    <p:sldId id="588" r:id="rId91"/>
    <p:sldId id="641" r:id="rId92"/>
    <p:sldId id="707" r:id="rId93"/>
    <p:sldId id="389" r:id="rId94"/>
    <p:sldId id="708" r:id="rId95"/>
    <p:sldId id="709" r:id="rId96"/>
    <p:sldId id="710" r:id="rId97"/>
    <p:sldId id="711" r:id="rId98"/>
    <p:sldId id="712" r:id="rId99"/>
    <p:sldId id="713" r:id="rId100"/>
    <p:sldId id="714" r:id="rId101"/>
    <p:sldId id="715" r:id="rId102"/>
    <p:sldId id="716" r:id="rId103"/>
    <p:sldId id="717" r:id="rId104"/>
    <p:sldId id="520" r:id="rId105"/>
    <p:sldId id="597" r:id="rId106"/>
    <p:sldId id="537" r:id="rId107"/>
    <p:sldId id="598" r:id="rId108"/>
    <p:sldId id="722" r:id="rId109"/>
    <p:sldId id="723" r:id="rId110"/>
    <p:sldId id="724" r:id="rId111"/>
    <p:sldId id="719" r:id="rId112"/>
    <p:sldId id="720" r:id="rId113"/>
    <p:sldId id="590" r:id="rId114"/>
    <p:sldId id="594" r:id="rId115"/>
    <p:sldId id="591" r:id="rId116"/>
    <p:sldId id="653" r:id="rId117"/>
    <p:sldId id="592" r:id="rId118"/>
    <p:sldId id="725" r:id="rId119"/>
    <p:sldId id="726" r:id="rId120"/>
    <p:sldId id="727" r:id="rId121"/>
    <p:sldId id="536" r:id="rId122"/>
    <p:sldId id="540" r:id="rId123"/>
    <p:sldId id="522" r:id="rId124"/>
    <p:sldId id="534" r:id="rId125"/>
    <p:sldId id="599" r:id="rId126"/>
    <p:sldId id="600" r:id="rId127"/>
    <p:sldId id="622" r:id="rId128"/>
    <p:sldId id="417" r:id="rId129"/>
    <p:sldId id="665" r:id="rId130"/>
    <p:sldId id="751" r:id="rId131"/>
    <p:sldId id="287" r:id="rId132"/>
    <p:sldId id="730" r:id="rId133"/>
    <p:sldId id="729" r:id="rId134"/>
    <p:sldId id="728" r:id="rId135"/>
    <p:sldId id="265" r:id="rId136"/>
    <p:sldId id="445" r:id="rId137"/>
    <p:sldId id="731" r:id="rId138"/>
    <p:sldId id="734" r:id="rId139"/>
    <p:sldId id="732" r:id="rId140"/>
    <p:sldId id="733" r:id="rId141"/>
    <p:sldId id="449" r:id="rId142"/>
    <p:sldId id="553" r:id="rId143"/>
    <p:sldId id="554" r:id="rId144"/>
    <p:sldId id="555" r:id="rId145"/>
    <p:sldId id="654" r:id="rId146"/>
    <p:sldId id="735" r:id="rId147"/>
    <p:sldId id="736" r:id="rId148"/>
    <p:sldId id="515" r:id="rId149"/>
    <p:sldId id="737" r:id="rId150"/>
    <p:sldId id="738" r:id="rId151"/>
    <p:sldId id="623" r:id="rId152"/>
    <p:sldId id="652" r:id="rId153"/>
    <p:sldId id="455" r:id="rId154"/>
    <p:sldId id="601" r:id="rId155"/>
    <p:sldId id="739" r:id="rId156"/>
    <p:sldId id="456" r:id="rId157"/>
    <p:sldId id="602" r:id="rId158"/>
    <p:sldId id="740" r:id="rId159"/>
    <p:sldId id="603" r:id="rId160"/>
    <p:sldId id="604" r:id="rId161"/>
    <p:sldId id="605" r:id="rId162"/>
    <p:sldId id="606" r:id="rId163"/>
    <p:sldId id="607" r:id="rId164"/>
    <p:sldId id="608" r:id="rId165"/>
    <p:sldId id="609" r:id="rId166"/>
    <p:sldId id="610" r:id="rId167"/>
    <p:sldId id="611" r:id="rId168"/>
    <p:sldId id="460" r:id="rId169"/>
    <p:sldId id="612" r:id="rId170"/>
    <p:sldId id="741" r:id="rId171"/>
    <p:sldId id="614" r:id="rId172"/>
    <p:sldId id="743" r:id="rId173"/>
    <p:sldId id="462" r:id="rId174"/>
    <p:sldId id="651" r:id="rId175"/>
    <p:sldId id="650" r:id="rId176"/>
    <p:sldId id="615" r:id="rId177"/>
    <p:sldId id="616" r:id="rId178"/>
    <p:sldId id="744" r:id="rId179"/>
    <p:sldId id="745" r:id="rId180"/>
    <p:sldId id="746" r:id="rId181"/>
    <p:sldId id="747" r:id="rId182"/>
    <p:sldId id="750" r:id="rId183"/>
    <p:sldId id="749" r:id="rId184"/>
    <p:sldId id="748" r:id="rId185"/>
    <p:sldId id="644" r:id="rId186"/>
    <p:sldId id="648" r:id="rId187"/>
    <p:sldId id="663" r:id="rId188"/>
    <p:sldId id="645" r:id="rId189"/>
    <p:sldId id="661" r:id="rId190"/>
    <p:sldId id="646" r:id="rId191"/>
    <p:sldId id="647" r:id="rId192"/>
    <p:sldId id="660" r:id="rId193"/>
    <p:sldId id="489" r:id="rId19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883" autoAdjust="0"/>
    <p:restoredTop sz="94803" autoAdjust="0"/>
  </p:normalViewPr>
  <p:slideViewPr>
    <p:cSldViewPr>
      <p:cViewPr>
        <p:scale>
          <a:sx n="50" d="100"/>
          <a:sy n="50" d="100"/>
        </p:scale>
        <p:origin x="-660" y="-5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4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heme" Target="theme/theme1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notesMaster" Target="notesMasters/notesMaster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537213457763958E-2"/>
          <c:y val="2.964725496554382E-2"/>
          <c:w val="0.67905548110395142"/>
          <c:h val="0.8420879392335260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План на 2015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 formatCode="General">
                  <c:v>13566.5</c:v>
                </c:pt>
                <c:pt idx="1">
                  <c:v>16864</c:v>
                </c:pt>
                <c:pt idx="2">
                  <c:v>18615.400000000001</c:v>
                </c:pt>
                <c:pt idx="3">
                  <c:v>10005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План на 2015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47.8</c:v>
                </c:pt>
                <c:pt idx="1">
                  <c:v>51.5</c:v>
                </c:pt>
                <c:pt idx="2">
                  <c:v>289.7</c:v>
                </c:pt>
                <c:pt idx="3">
                  <c:v>64.099999999999994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081984"/>
        <c:axId val="201083520"/>
        <c:axId val="114378496"/>
      </c:bar3DChart>
      <c:catAx>
        <c:axId val="201081984"/>
        <c:scaling>
          <c:orientation val="minMax"/>
        </c:scaling>
        <c:delete val="0"/>
        <c:axPos val="b"/>
        <c:majorTickMark val="out"/>
        <c:minorTickMark val="none"/>
        <c:tickLblPos val="nextTo"/>
        <c:crossAx val="201083520"/>
        <c:crosses val="autoZero"/>
        <c:auto val="1"/>
        <c:lblAlgn val="ctr"/>
        <c:lblOffset val="100"/>
        <c:noMultiLvlLbl val="0"/>
      </c:catAx>
      <c:valAx>
        <c:axId val="201083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1081984"/>
        <c:crosses val="autoZero"/>
        <c:crossBetween val="between"/>
      </c:valAx>
      <c:serAx>
        <c:axId val="114378496"/>
        <c:scaling>
          <c:orientation val="minMax"/>
        </c:scaling>
        <c:delete val="0"/>
        <c:axPos val="b"/>
        <c:majorTickMark val="out"/>
        <c:minorTickMark val="none"/>
        <c:tickLblPos val="nextTo"/>
        <c:crossAx val="201083520"/>
        <c:crosses val="autoZero"/>
      </c:serAx>
    </c:plotArea>
    <c:legend>
      <c:legendPos val="r"/>
      <c:layout>
        <c:manualLayout>
          <c:xMode val="edge"/>
          <c:yMode val="edge"/>
          <c:x val="0.69667418319260821"/>
          <c:y val="0.13751148114884493"/>
          <c:w val="0.29230273603858825"/>
          <c:h val="0.57943596787145868"/>
        </c:manualLayout>
      </c:layout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55000" cap="flat" cmpd="thickThin" algn="ctr">
      <a:solidFill>
        <a:schemeClr val="bg2">
          <a:lumMod val="25000"/>
        </a:schemeClr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Собственные </a:t>
            </a:r>
            <a:r>
              <a:rPr lang="ru-RU" dirty="0" smtClean="0"/>
              <a:t>расходы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расходы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План на 2015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15776.8</c:v>
                </c:pt>
                <c:pt idx="1">
                  <c:v>15928.1</c:v>
                </c:pt>
                <c:pt idx="2">
                  <c:v>12190.4</c:v>
                </c:pt>
                <c:pt idx="3">
                  <c:v>12190.4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102080"/>
        <c:axId val="201103616"/>
        <c:axId val="114379840"/>
      </c:bar3DChart>
      <c:catAx>
        <c:axId val="201102080"/>
        <c:scaling>
          <c:orientation val="minMax"/>
        </c:scaling>
        <c:delete val="0"/>
        <c:axPos val="b"/>
        <c:majorTickMark val="out"/>
        <c:minorTickMark val="none"/>
        <c:tickLblPos val="nextTo"/>
        <c:crossAx val="201103616"/>
        <c:crosses val="autoZero"/>
        <c:auto val="1"/>
        <c:lblAlgn val="ctr"/>
        <c:lblOffset val="100"/>
        <c:noMultiLvlLbl val="0"/>
      </c:catAx>
      <c:valAx>
        <c:axId val="201103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1102080"/>
        <c:crosses val="autoZero"/>
        <c:crossBetween val="between"/>
      </c:valAx>
      <c:serAx>
        <c:axId val="114379840"/>
        <c:scaling>
          <c:orientation val="minMax"/>
        </c:scaling>
        <c:delete val="1"/>
        <c:axPos val="b"/>
        <c:majorTickMark val="out"/>
        <c:minorTickMark val="none"/>
        <c:tickLblPos val="nextTo"/>
        <c:crossAx val="201103616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га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общая площадь поселения</c:v>
                </c:pt>
                <c:pt idx="1">
                  <c:v>земли населенных пунктов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866</c:v>
                </c:pt>
                <c:pt idx="1">
                  <c:v>220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474226033619318E-2"/>
          <c:y val="3.6529424691283202E-2"/>
          <c:w val="0.62541274395363256"/>
          <c:h val="0.946423510452784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Занятость (человек)</c:v>
                </c:pt>
              </c:strCache>
            </c:strRef>
          </c:tx>
          <c:explosion val="25"/>
          <c:dPt>
            <c:idx val="3"/>
            <c:bubble3D val="0"/>
            <c:explosion val="22"/>
          </c:dPt>
          <c:cat>
            <c:strRef>
              <c:f>Лист1!$A$2:$A$5</c:f>
              <c:strCache>
                <c:ptCount val="4"/>
                <c:pt idx="0">
                  <c:v>Бюджетная сфера</c:v>
                </c:pt>
                <c:pt idx="1">
                  <c:v>Сельское хозяйство</c:v>
                </c:pt>
                <c:pt idx="2">
                  <c:v> Частный бизнес, индивидуальное предпринимательство</c:v>
                </c:pt>
                <c:pt idx="3">
                  <c:v>Иные сферы труда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</c:v>
                </c:pt>
                <c:pt idx="1">
                  <c:v>1</c:v>
                </c:pt>
                <c:pt idx="2">
                  <c:v>4</c:v>
                </c:pt>
                <c:pt idx="3">
                  <c:v>209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0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/>
            </a:pPr>
            <a:endParaRPr lang="ru-RU"/>
          </a:p>
        </c:txPr>
      </c:legendEntry>
      <c:layout>
        <c:manualLayout>
          <c:xMode val="edge"/>
          <c:yMode val="edge"/>
          <c:x val="0.57573466511130555"/>
          <c:y val="1.9810815910518049E-2"/>
          <c:w val="0.41500607562943548"/>
          <c:h val="0.96896505096596042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49746395699688"/>
          <c:y val="9.001874788542423E-2"/>
          <c:w val="0.75562677864852956"/>
          <c:h val="0.727222163416361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76200"/>
          </c:spPr>
          <c:marker>
            <c:spPr>
              <a:ln w="76200"/>
            </c:spPr>
          </c:marker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437</c:v>
                </c:pt>
                <c:pt idx="1">
                  <c:v>431</c:v>
                </c:pt>
                <c:pt idx="2">
                  <c:v>441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835264"/>
        <c:axId val="307836800"/>
      </c:lineChart>
      <c:catAx>
        <c:axId val="307835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07836800"/>
        <c:crosses val="autoZero"/>
        <c:auto val="1"/>
        <c:lblAlgn val="ctr"/>
        <c:lblOffset val="100"/>
        <c:noMultiLvlLbl val="0"/>
      </c:catAx>
      <c:valAx>
        <c:axId val="307836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0783526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344F24-611F-4FE9-9C98-535901FFC397}" type="doc">
      <dgm:prSet loTypeId="urn:microsoft.com/office/officeart/2005/8/layout/pyramid2" loCatId="pyramid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9805D17-99E4-4363-BA9D-4A08121119D1}">
      <dgm:prSet/>
      <dgm:spPr/>
      <dgm:t>
        <a:bodyPr/>
        <a:lstStyle/>
        <a:p>
          <a:pPr rtl="0"/>
          <a:r>
            <a:rPr lang="ru-RU" dirty="0" smtClean="0">
              <a:latin typeface="Franklin Gothic Heavy" pitchFamily="34" charset="0"/>
            </a:rPr>
            <a:t>БЮДЖЕТ </a:t>
          </a:r>
          <a:endParaRPr lang="ru-RU" dirty="0">
            <a:latin typeface="Franklin Gothic Heavy" pitchFamily="34" charset="0"/>
          </a:endParaRPr>
        </a:p>
      </dgm:t>
    </dgm:pt>
    <dgm:pt modelId="{0A880107-F725-4491-AD52-32A646BC1B1C}" type="parTrans" cxnId="{792310E6-252B-4322-8190-C79154FAA184}">
      <dgm:prSet/>
      <dgm:spPr/>
      <dgm:t>
        <a:bodyPr/>
        <a:lstStyle/>
        <a:p>
          <a:endParaRPr lang="ru-RU"/>
        </a:p>
      </dgm:t>
    </dgm:pt>
    <dgm:pt modelId="{96199A5C-08D1-4FA2-8F97-9A013505D9D6}" type="sibTrans" cxnId="{792310E6-252B-4322-8190-C79154FAA184}">
      <dgm:prSet/>
      <dgm:spPr/>
      <dgm:t>
        <a:bodyPr/>
        <a:lstStyle/>
        <a:p>
          <a:endParaRPr lang="ru-RU"/>
        </a:p>
      </dgm:t>
    </dgm:pt>
    <dgm:pt modelId="{6E99D224-6DD3-4974-8DC8-D1B2AB53CB2E}">
      <dgm:prSet/>
      <dgm:spPr/>
      <dgm:t>
        <a:bodyPr/>
        <a:lstStyle/>
        <a:p>
          <a:pPr rtl="0"/>
          <a:r>
            <a:rPr lang="ru-RU" dirty="0" smtClean="0">
              <a:latin typeface="Franklin Gothic Heavy" pitchFamily="34" charset="0"/>
            </a:rPr>
            <a:t>СЕЛЬСКОГО</a:t>
          </a:r>
          <a:r>
            <a:rPr lang="ru-RU" dirty="0" smtClean="0"/>
            <a:t> </a:t>
          </a:r>
          <a:endParaRPr lang="ru-RU" dirty="0"/>
        </a:p>
      </dgm:t>
    </dgm:pt>
    <dgm:pt modelId="{3786D85C-DE10-4E9D-9FB1-6128C2D868D9}" type="parTrans" cxnId="{D7D7D0C9-3B07-4D0F-B839-9D64EF22FBAB}">
      <dgm:prSet/>
      <dgm:spPr/>
      <dgm:t>
        <a:bodyPr/>
        <a:lstStyle/>
        <a:p>
          <a:endParaRPr lang="ru-RU"/>
        </a:p>
      </dgm:t>
    </dgm:pt>
    <dgm:pt modelId="{B3ED453A-BD77-46AC-8800-0C170FC253EE}" type="sibTrans" cxnId="{D7D7D0C9-3B07-4D0F-B839-9D64EF22FBAB}">
      <dgm:prSet/>
      <dgm:spPr/>
      <dgm:t>
        <a:bodyPr/>
        <a:lstStyle/>
        <a:p>
          <a:endParaRPr lang="ru-RU"/>
        </a:p>
      </dgm:t>
    </dgm:pt>
    <dgm:pt modelId="{81B9803B-27CD-4A1B-8B5D-3AB75D3CCFEE}">
      <dgm:prSet/>
      <dgm:spPr/>
      <dgm:t>
        <a:bodyPr/>
        <a:lstStyle/>
        <a:p>
          <a:pPr rtl="0"/>
          <a:r>
            <a:rPr lang="ru-RU" dirty="0" smtClean="0">
              <a:latin typeface="Franklin Gothic Heavy" pitchFamily="34" charset="0"/>
            </a:rPr>
            <a:t>ПОСЕЛЕНИЯ</a:t>
          </a:r>
          <a:endParaRPr lang="ru-RU" dirty="0">
            <a:latin typeface="Franklin Gothic Heavy" pitchFamily="34" charset="0"/>
          </a:endParaRPr>
        </a:p>
      </dgm:t>
    </dgm:pt>
    <dgm:pt modelId="{7702416A-FBEC-4927-B115-DBE19C771DCC}" type="parTrans" cxnId="{7F76523F-E536-461A-9D1B-FB7B794AAB61}">
      <dgm:prSet/>
      <dgm:spPr/>
      <dgm:t>
        <a:bodyPr/>
        <a:lstStyle/>
        <a:p>
          <a:endParaRPr lang="ru-RU"/>
        </a:p>
      </dgm:t>
    </dgm:pt>
    <dgm:pt modelId="{E81BEBB3-960A-4AC6-AEE1-D630C96C2C56}" type="sibTrans" cxnId="{7F76523F-E536-461A-9D1B-FB7B794AAB61}">
      <dgm:prSet/>
      <dgm:spPr/>
      <dgm:t>
        <a:bodyPr/>
        <a:lstStyle/>
        <a:p>
          <a:endParaRPr lang="ru-RU"/>
        </a:p>
      </dgm:t>
    </dgm:pt>
    <dgm:pt modelId="{943DC08D-56FB-4244-8FDD-4BEA8EA2C134}" type="pres">
      <dgm:prSet presAssocID="{5C344F24-611F-4FE9-9C98-535901FFC39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7DAD186-3E75-42A8-83C2-900FC6522B21}" type="pres">
      <dgm:prSet presAssocID="{5C344F24-611F-4FE9-9C98-535901FFC397}" presName="pyramid" presStyleLbl="node1" presStyleIdx="0" presStyleCnt="1"/>
      <dgm:spPr/>
      <dgm:t>
        <a:bodyPr/>
        <a:lstStyle/>
        <a:p>
          <a:endParaRPr lang="ru-RU"/>
        </a:p>
      </dgm:t>
    </dgm:pt>
    <dgm:pt modelId="{4A407765-AC24-48F9-88B3-14DEBAFCDB99}" type="pres">
      <dgm:prSet presAssocID="{5C344F24-611F-4FE9-9C98-535901FFC397}" presName="theList" presStyleCnt="0"/>
      <dgm:spPr/>
      <dgm:t>
        <a:bodyPr/>
        <a:lstStyle/>
        <a:p>
          <a:endParaRPr lang="ru-RU"/>
        </a:p>
      </dgm:t>
    </dgm:pt>
    <dgm:pt modelId="{F4A4D427-0CE8-4697-ADBC-A4DF5C33EC1B}" type="pres">
      <dgm:prSet presAssocID="{69805D17-99E4-4363-BA9D-4A08121119D1}" presName="aNode" presStyleLbl="fgAcc1" presStyleIdx="0" presStyleCnt="3" custLinFactNeighborX="-900" custLinFactNeighborY="2454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58C979C-7A17-4411-8F0C-03DAA57C72B2}" type="pres">
      <dgm:prSet presAssocID="{69805D17-99E4-4363-BA9D-4A08121119D1}" presName="aSpace" presStyleCnt="0"/>
      <dgm:spPr/>
      <dgm:t>
        <a:bodyPr/>
        <a:lstStyle/>
        <a:p>
          <a:endParaRPr lang="ru-RU"/>
        </a:p>
      </dgm:t>
    </dgm:pt>
    <dgm:pt modelId="{9F81308B-96CC-4777-A278-EC6EC6B44693}" type="pres">
      <dgm:prSet presAssocID="{6E99D224-6DD3-4974-8DC8-D1B2AB53CB2E}" presName="aNode" presStyleLbl="fgAcc1" presStyleIdx="1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1EC4A09-A4E1-42F9-AC00-D5F654F2BB8A}" type="pres">
      <dgm:prSet presAssocID="{6E99D224-6DD3-4974-8DC8-D1B2AB53CB2E}" presName="aSpace" presStyleCnt="0"/>
      <dgm:spPr/>
      <dgm:t>
        <a:bodyPr/>
        <a:lstStyle/>
        <a:p>
          <a:endParaRPr lang="ru-RU"/>
        </a:p>
      </dgm:t>
    </dgm:pt>
    <dgm:pt modelId="{7BEB2E70-4D89-4E78-930E-54329F7C48B0}" type="pres">
      <dgm:prSet presAssocID="{81B9803B-27CD-4A1B-8B5D-3AB75D3CCFEE}" presName="aNode" presStyleLbl="fgAcc1" presStyleIdx="2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87C0795-C997-40D3-B09F-1C262C85997E}" type="pres">
      <dgm:prSet presAssocID="{81B9803B-27CD-4A1B-8B5D-3AB75D3CCFEE}" presName="aSpace" presStyleCnt="0"/>
      <dgm:spPr/>
      <dgm:t>
        <a:bodyPr/>
        <a:lstStyle/>
        <a:p>
          <a:endParaRPr lang="ru-RU"/>
        </a:p>
      </dgm:t>
    </dgm:pt>
  </dgm:ptLst>
  <dgm:cxnLst>
    <dgm:cxn modelId="{F5FC1CC5-FB3C-48E1-B285-C2543A6BDAF7}" type="presOf" srcId="{81B9803B-27CD-4A1B-8B5D-3AB75D3CCFEE}" destId="{7BEB2E70-4D89-4E78-930E-54329F7C48B0}" srcOrd="0" destOrd="0" presId="urn:microsoft.com/office/officeart/2005/8/layout/pyramid2"/>
    <dgm:cxn modelId="{16B677A8-754C-4D8F-9D35-A2AB0BC3096D}" type="presOf" srcId="{5C344F24-611F-4FE9-9C98-535901FFC397}" destId="{943DC08D-56FB-4244-8FDD-4BEA8EA2C134}" srcOrd="0" destOrd="0" presId="urn:microsoft.com/office/officeart/2005/8/layout/pyramid2"/>
    <dgm:cxn modelId="{7F76523F-E536-461A-9D1B-FB7B794AAB61}" srcId="{5C344F24-611F-4FE9-9C98-535901FFC397}" destId="{81B9803B-27CD-4A1B-8B5D-3AB75D3CCFEE}" srcOrd="2" destOrd="0" parTransId="{7702416A-FBEC-4927-B115-DBE19C771DCC}" sibTransId="{E81BEBB3-960A-4AC6-AEE1-D630C96C2C56}"/>
    <dgm:cxn modelId="{8F6AF0E8-CCCA-4E17-901D-1040331F8514}" type="presOf" srcId="{69805D17-99E4-4363-BA9D-4A08121119D1}" destId="{F4A4D427-0CE8-4697-ADBC-A4DF5C33EC1B}" srcOrd="0" destOrd="0" presId="urn:microsoft.com/office/officeart/2005/8/layout/pyramid2"/>
    <dgm:cxn modelId="{D7D7D0C9-3B07-4D0F-B839-9D64EF22FBAB}" srcId="{5C344F24-611F-4FE9-9C98-535901FFC397}" destId="{6E99D224-6DD3-4974-8DC8-D1B2AB53CB2E}" srcOrd="1" destOrd="0" parTransId="{3786D85C-DE10-4E9D-9FB1-6128C2D868D9}" sibTransId="{B3ED453A-BD77-46AC-8800-0C170FC253EE}"/>
    <dgm:cxn modelId="{792310E6-252B-4322-8190-C79154FAA184}" srcId="{5C344F24-611F-4FE9-9C98-535901FFC397}" destId="{69805D17-99E4-4363-BA9D-4A08121119D1}" srcOrd="0" destOrd="0" parTransId="{0A880107-F725-4491-AD52-32A646BC1B1C}" sibTransId="{96199A5C-08D1-4FA2-8F97-9A013505D9D6}"/>
    <dgm:cxn modelId="{5AD819E8-619D-46C6-86F8-B79B3800872E}" type="presOf" srcId="{6E99D224-6DD3-4974-8DC8-D1B2AB53CB2E}" destId="{9F81308B-96CC-4777-A278-EC6EC6B44693}" srcOrd="0" destOrd="0" presId="urn:microsoft.com/office/officeart/2005/8/layout/pyramid2"/>
    <dgm:cxn modelId="{56F85B0C-32EF-4D0D-97E7-E8A19F551FAC}" type="presParOf" srcId="{943DC08D-56FB-4244-8FDD-4BEA8EA2C134}" destId="{97DAD186-3E75-42A8-83C2-900FC6522B21}" srcOrd="0" destOrd="0" presId="urn:microsoft.com/office/officeart/2005/8/layout/pyramid2"/>
    <dgm:cxn modelId="{E99B772F-9F7C-4E49-BB00-86454F731BE6}" type="presParOf" srcId="{943DC08D-56FB-4244-8FDD-4BEA8EA2C134}" destId="{4A407765-AC24-48F9-88B3-14DEBAFCDB99}" srcOrd="1" destOrd="0" presId="urn:microsoft.com/office/officeart/2005/8/layout/pyramid2"/>
    <dgm:cxn modelId="{533327BE-8ADE-4079-A912-DE87323330F5}" type="presParOf" srcId="{4A407765-AC24-48F9-88B3-14DEBAFCDB99}" destId="{F4A4D427-0CE8-4697-ADBC-A4DF5C33EC1B}" srcOrd="0" destOrd="0" presId="urn:microsoft.com/office/officeart/2005/8/layout/pyramid2"/>
    <dgm:cxn modelId="{185E0FB7-57C4-475C-86D3-4F3F831BD2EF}" type="presParOf" srcId="{4A407765-AC24-48F9-88B3-14DEBAFCDB99}" destId="{658C979C-7A17-4411-8F0C-03DAA57C72B2}" srcOrd="1" destOrd="0" presId="urn:microsoft.com/office/officeart/2005/8/layout/pyramid2"/>
    <dgm:cxn modelId="{400D634E-9658-48F0-8CF7-54CD3FDC0E76}" type="presParOf" srcId="{4A407765-AC24-48F9-88B3-14DEBAFCDB99}" destId="{9F81308B-96CC-4777-A278-EC6EC6B44693}" srcOrd="2" destOrd="0" presId="urn:microsoft.com/office/officeart/2005/8/layout/pyramid2"/>
    <dgm:cxn modelId="{D71378A7-18E4-430C-B6B1-E33BB78CA8FB}" type="presParOf" srcId="{4A407765-AC24-48F9-88B3-14DEBAFCDB99}" destId="{81EC4A09-A4E1-42F9-AC00-D5F654F2BB8A}" srcOrd="3" destOrd="0" presId="urn:microsoft.com/office/officeart/2005/8/layout/pyramid2"/>
    <dgm:cxn modelId="{AD093F9F-C12E-447B-91A9-ECB46B8001DB}" type="presParOf" srcId="{4A407765-AC24-48F9-88B3-14DEBAFCDB99}" destId="{7BEB2E70-4D89-4E78-930E-54329F7C48B0}" srcOrd="4" destOrd="0" presId="urn:microsoft.com/office/officeart/2005/8/layout/pyramid2"/>
    <dgm:cxn modelId="{16ACFE11-06FF-4C3B-BCF5-685D62AA8877}" type="presParOf" srcId="{4A407765-AC24-48F9-88B3-14DEBAFCDB99}" destId="{987C0795-C997-40D3-B09F-1C262C85997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AD186-3E75-42A8-83C2-900FC6522B21}">
      <dsp:nvSpPr>
        <dsp:cNvPr id="0" name=""/>
        <dsp:cNvSpPr/>
      </dsp:nvSpPr>
      <dsp:spPr>
        <a:xfrm>
          <a:off x="1042073" y="0"/>
          <a:ext cx="5343871" cy="5343871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A4D427-0CE8-4697-ADBC-A4DF5C33EC1B}">
      <dsp:nvSpPr>
        <dsp:cNvPr id="0" name=""/>
        <dsp:cNvSpPr/>
      </dsp:nvSpPr>
      <dsp:spPr>
        <a:xfrm>
          <a:off x="3682747" y="576064"/>
          <a:ext cx="3473516" cy="126499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>
              <a:latin typeface="Franklin Gothic Heavy" pitchFamily="34" charset="0"/>
            </a:rPr>
            <a:t>БЮДЖЕТ </a:t>
          </a:r>
          <a:endParaRPr lang="ru-RU" sz="4200" kern="1200" dirty="0">
            <a:latin typeface="Franklin Gothic Heavy" pitchFamily="34" charset="0"/>
          </a:endParaRPr>
        </a:p>
      </dsp:txBody>
      <dsp:txXfrm>
        <a:off x="3682747" y="576064"/>
        <a:ext cx="3473516" cy="1264994"/>
      </dsp:txXfrm>
    </dsp:sp>
    <dsp:sp modelId="{9F81308B-96CC-4777-A278-EC6EC6B44693}">
      <dsp:nvSpPr>
        <dsp:cNvPr id="0" name=""/>
        <dsp:cNvSpPr/>
      </dsp:nvSpPr>
      <dsp:spPr>
        <a:xfrm>
          <a:off x="3714009" y="1960376"/>
          <a:ext cx="3473516" cy="126499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3">
              <a:hueOff val="593285"/>
              <a:satOff val="11162"/>
              <a:lumOff val="2941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>
              <a:latin typeface="Franklin Gothic Heavy" pitchFamily="34" charset="0"/>
            </a:rPr>
            <a:t>СЕЛЬСКОГО</a:t>
          </a:r>
          <a:r>
            <a:rPr lang="ru-RU" sz="4200" kern="1200" dirty="0" smtClean="0"/>
            <a:t> </a:t>
          </a:r>
          <a:endParaRPr lang="ru-RU" sz="4200" kern="1200" dirty="0"/>
        </a:p>
      </dsp:txBody>
      <dsp:txXfrm>
        <a:off x="3714009" y="1960376"/>
        <a:ext cx="3473516" cy="1264994"/>
      </dsp:txXfrm>
    </dsp:sp>
    <dsp:sp modelId="{7BEB2E70-4D89-4E78-930E-54329F7C48B0}">
      <dsp:nvSpPr>
        <dsp:cNvPr id="0" name=""/>
        <dsp:cNvSpPr/>
      </dsp:nvSpPr>
      <dsp:spPr>
        <a:xfrm>
          <a:off x="3714009" y="3383495"/>
          <a:ext cx="3473516" cy="126499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3">
              <a:hueOff val="1186571"/>
              <a:satOff val="22323"/>
              <a:lumOff val="5883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>
              <a:latin typeface="Franklin Gothic Heavy" pitchFamily="34" charset="0"/>
            </a:rPr>
            <a:t>ПОСЕЛЕНИЯ</a:t>
          </a:r>
          <a:endParaRPr lang="ru-RU" sz="4200" kern="1200" dirty="0">
            <a:latin typeface="Franklin Gothic Heavy" pitchFamily="34" charset="0"/>
          </a:endParaRPr>
        </a:p>
      </dsp:txBody>
      <dsp:txXfrm>
        <a:off x="3714009" y="3383495"/>
        <a:ext cx="3473516" cy="1264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65B46-2A02-4DE7-A7BE-362F9326E539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74D69-2A03-42F6-890D-DD7F84F5A5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74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4D69-2A03-42F6-890D-DD7F84F5A54C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4D69-2A03-42F6-890D-DD7F84F5A54C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857232"/>
            <a:ext cx="6172718" cy="257176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ВВЕДЕНСКО-СЛОБОДСКОЕ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СЕЛЬСКОЕ ПОСЕЛЕНИЕ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Verhneuslonskij_r-n(gerb_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4254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3861048"/>
            <a:ext cx="6715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icrosoft Sans Serif" pitchFamily="34" charset="0"/>
                <a:cs typeface="Microsoft Sans Serif" pitchFamily="34" charset="0"/>
              </a:rPr>
              <a:t>Отчет Главы </a:t>
            </a:r>
          </a:p>
          <a:p>
            <a:pPr algn="ctr"/>
            <a:r>
              <a:rPr lang="ru-RU" sz="2800" b="1" dirty="0" smtClean="0">
                <a:latin typeface="Microsoft Sans Serif" pitchFamily="34" charset="0"/>
                <a:cs typeface="Microsoft Sans Serif" pitchFamily="34" charset="0"/>
              </a:rPr>
              <a:t>«Об </a:t>
            </a:r>
            <a:r>
              <a:rPr lang="ru-RU" sz="2800" b="1" dirty="0">
                <a:latin typeface="Microsoft Sans Serif" pitchFamily="34" charset="0"/>
                <a:cs typeface="Microsoft Sans Serif" pitchFamily="34" charset="0"/>
              </a:rPr>
              <a:t>итогах работы за </a:t>
            </a:r>
            <a:r>
              <a:rPr lang="ru-RU" sz="2800" b="1" dirty="0" smtClean="0">
                <a:latin typeface="Microsoft Sans Serif" pitchFamily="34" charset="0"/>
                <a:cs typeface="Microsoft Sans Serif" pitchFamily="34" charset="0"/>
              </a:rPr>
              <a:t>2014 </a:t>
            </a:r>
            <a:r>
              <a:rPr lang="ru-RU" sz="2800" b="1" dirty="0">
                <a:latin typeface="Microsoft Sans Serif" pitchFamily="34" charset="0"/>
                <a:cs typeface="Microsoft Sans Serif" pitchFamily="34" charset="0"/>
              </a:rPr>
              <a:t>год и </a:t>
            </a:r>
            <a:endParaRPr lang="ru-RU" sz="2800" b="1" dirty="0" smtClean="0">
              <a:latin typeface="Microsoft Sans Serif" pitchFamily="34" charset="0"/>
              <a:cs typeface="Microsoft Sans Serif" pitchFamily="34" charset="0"/>
            </a:endParaRPr>
          </a:p>
          <a:p>
            <a:pPr algn="ctr"/>
            <a:r>
              <a:rPr lang="ru-RU" sz="2800" b="1" dirty="0" smtClean="0">
                <a:latin typeface="Microsoft Sans Serif" pitchFamily="34" charset="0"/>
                <a:cs typeface="Microsoft Sans Serif" pitchFamily="34" charset="0"/>
              </a:rPr>
              <a:t>перспективах </a:t>
            </a:r>
            <a:r>
              <a:rPr lang="ru-RU" sz="2800" b="1" dirty="0">
                <a:latin typeface="Microsoft Sans Serif" pitchFamily="34" charset="0"/>
                <a:cs typeface="Microsoft Sans Serif" pitchFamily="34" charset="0"/>
              </a:rPr>
              <a:t>развития на </a:t>
            </a:r>
            <a:r>
              <a:rPr lang="ru-RU" sz="2800" b="1" dirty="0" smtClean="0">
                <a:latin typeface="Microsoft Sans Serif" pitchFamily="34" charset="0"/>
                <a:cs typeface="Microsoft Sans Serif" pitchFamily="34" charset="0"/>
              </a:rPr>
              <a:t>2015 </a:t>
            </a:r>
            <a:r>
              <a:rPr lang="ru-RU" sz="2800" b="1" dirty="0">
                <a:latin typeface="Microsoft Sans Serif" pitchFamily="34" charset="0"/>
                <a:cs typeface="Microsoft Sans Serif" pitchFamily="34" charset="0"/>
              </a:rPr>
              <a:t>год»</a:t>
            </a:r>
          </a:p>
          <a:p>
            <a:pPr algn="ctr"/>
            <a:endParaRPr lang="ru-RU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-387424"/>
            <a:ext cx="8229600" cy="1143000"/>
          </a:xfrm>
        </p:spPr>
        <p:txBody>
          <a:bodyPr/>
          <a:lstStyle/>
          <a:p>
            <a:pPr algn="ctr"/>
            <a:r>
              <a:rPr lang="ru-RU" dirty="0"/>
              <a:t>Структура земель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35014630"/>
              </p:ext>
            </p:extLst>
          </p:nvPr>
        </p:nvGraphicFramePr>
        <p:xfrm>
          <a:off x="0" y="548680"/>
          <a:ext cx="8244408" cy="630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74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C:\Users\v.sloboda\Desktop\фото для отчета\IMG_3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76190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C:\Users\v.sloboda\Desktop\фото для отчета\IMG_3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02227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C:\Users\v.sloboda\Desktop\фото для отчета\IMG_3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6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C:\Users\v.sloboda\Pictures\2015-01-22\Image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065107" cy="1077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28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Ликвидация несанкционированных свалок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В-сл\Desktop\DSCN6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96714"/>
            <a:ext cx="7239000" cy="4072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17570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8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857232"/>
            <a:ext cx="7141134" cy="5355850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В-сл\Desktop\DSCN72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вал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500042"/>
            <a:ext cx="7500990" cy="5895996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C:\Users\v.sloboda\Desktop\фото для отчета\IMG_3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5284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 descr="C:\Users\v.sloboda\Desktop\фото для отчета\IMG_3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03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Сельский дом культуры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IMG_49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99903"/>
            <a:ext cx="7239000" cy="4066282"/>
          </a:xfrm>
        </p:spPr>
      </p:pic>
    </p:spTree>
    <p:extLst>
      <p:ext uri="{BB962C8B-B14F-4D97-AF65-F5344CB8AC3E}">
        <p14:creationId xmlns:p14="http://schemas.microsoft.com/office/powerpoint/2010/main" val="422969626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9" name="Picture 3" descr="C:\Users\v.sloboda\Desktop\фото для отчета\IMG_3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8627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7200" dirty="0" smtClean="0">
                <a:solidFill>
                  <a:srgbClr val="FF0000"/>
                </a:solidFill>
              </a:rPr>
              <a:t>Чистка берега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36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01713"/>
            <a:ext cx="7239000" cy="4062661"/>
          </a:xfrm>
        </p:spPr>
      </p:pic>
    </p:spTree>
    <p:extLst>
      <p:ext uri="{BB962C8B-B14F-4D97-AF65-F5344CB8AC3E}">
        <p14:creationId xmlns:p14="http://schemas.microsoft.com/office/powerpoint/2010/main" val="13592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857224" y="694498"/>
            <a:ext cx="7506803" cy="5630102"/>
          </a:xfrm>
        </p:spPr>
      </p:pic>
    </p:spTree>
    <p:extLst>
      <p:ext uri="{BB962C8B-B14F-4D97-AF65-F5344CB8AC3E}">
        <p14:creationId xmlns:p14="http://schemas.microsoft.com/office/powerpoint/2010/main" val="21447407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pPr algn="ctr"/>
            <a:r>
              <a:rPr lang="ru-RU" sz="6000" dirty="0" err="1" smtClean="0">
                <a:solidFill>
                  <a:srgbClr val="FF0000"/>
                </a:solidFill>
              </a:rPr>
              <a:t>Обкос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3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76183" y="1504688"/>
            <a:ext cx="5440120" cy="4837925"/>
          </a:xfr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1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11601" y="1231615"/>
            <a:ext cx="5852583" cy="4389437"/>
          </a:xfr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2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548680"/>
            <a:ext cx="5184576" cy="5907683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новостги\851AVRJX\IMG_3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6336704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обко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620688"/>
            <a:ext cx="6120680" cy="5782742"/>
          </a:xfr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 descr="C:\Users\v.sloboda\Desktop\фото для отчета\IMG_4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52981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Родник в д.Елизаветино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Содержимое 7" descr="IMG_45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7503" y="2060848"/>
            <a:ext cx="4680520" cy="4248471"/>
          </a:xfrm>
        </p:spPr>
      </p:pic>
      <p:pic>
        <p:nvPicPr>
          <p:cNvPr id="6" name="Содержимое 5" descr="IMG_45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491998" y="2140850"/>
            <a:ext cx="4680522" cy="4088469"/>
          </a:xfrm>
        </p:spPr>
      </p:pic>
    </p:spTree>
    <p:extLst>
      <p:ext uri="{BB962C8B-B14F-4D97-AF65-F5344CB8AC3E}">
        <p14:creationId xmlns:p14="http://schemas.microsoft.com/office/powerpoint/2010/main" val="232385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v.sloboda\Desktop\фото для отчета\IMG_4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25362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 descr="C:\Users\v.sloboda\Desktop\фото для отчета\IMG_4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8603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«День посадки леса». 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В-сл\Desktop\DSCN6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00808"/>
            <a:ext cx="7239000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В-сл\Desktop\DSCN643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44515"/>
          <a:stretch>
            <a:fillRect/>
          </a:stretch>
        </p:blipFill>
        <p:spPr bwMode="auto">
          <a:xfrm>
            <a:off x="1331640" y="188640"/>
            <a:ext cx="6191250" cy="6278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В-сл\Desktop\DSCN78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96714"/>
            <a:ext cx="7239000" cy="4072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84726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-сл\Desktop\DSCN787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981075"/>
            <a:ext cx="8045450" cy="5112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78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642918"/>
            <a:ext cx="6456780" cy="5738410"/>
          </a:xfr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7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908720"/>
            <a:ext cx="5256584" cy="5547643"/>
          </a:xfr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7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836712"/>
            <a:ext cx="5256584" cy="5619651"/>
          </a:xfr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51520" y="476672"/>
            <a:ext cx="8106124" cy="574012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chemeClr val="tx1"/>
                </a:solidFill>
              </a:rPr>
              <a:t>СВЯЗЬ </a:t>
            </a:r>
            <a:endParaRPr lang="ru-RU" sz="7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387424"/>
            <a:ext cx="72390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Информация по связи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149693"/>
              </p:ext>
            </p:extLst>
          </p:nvPr>
        </p:nvGraphicFramePr>
        <p:xfrm>
          <a:off x="107505" y="764705"/>
          <a:ext cx="7920879" cy="6093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293"/>
                <a:gridCol w="2640293"/>
                <a:gridCol w="2640293"/>
              </a:tblGrid>
              <a:tr h="1289306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п.п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/>
                </a:tc>
              </a:tr>
              <a:tr h="2225377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Телефонные абоненты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62</a:t>
                      </a:r>
                      <a:endParaRPr lang="ru-RU" dirty="0"/>
                    </a:p>
                  </a:txBody>
                  <a:tcPr/>
                </a:tc>
              </a:tr>
              <a:tr h="1289306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Интернет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43</a:t>
                      </a:r>
                      <a:endParaRPr lang="ru-RU" dirty="0"/>
                    </a:p>
                  </a:txBody>
                  <a:tcPr/>
                </a:tc>
              </a:tr>
              <a:tr h="1289306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Телевидение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14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Муниципальное жилье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IMG_49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2089" y="1609725"/>
            <a:ext cx="6489222" cy="4846638"/>
          </a:xfrm>
        </p:spPr>
      </p:pic>
    </p:spTree>
    <p:extLst>
      <p:ext uri="{BB962C8B-B14F-4D97-AF65-F5344CB8AC3E}">
        <p14:creationId xmlns:p14="http://schemas.microsoft.com/office/powerpoint/2010/main" val="964553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v.sloboda\Desktop\IMG_4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0938" y="-1500188"/>
            <a:ext cx="14925676" cy="1119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62434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23528" y="620688"/>
            <a:ext cx="8064896" cy="564474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chemeClr val="tx1"/>
                </a:solidFill>
              </a:rPr>
              <a:t>здравоохранение </a:t>
            </a:r>
            <a:endParaRPr lang="ru-RU" sz="6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 descr="C:\Users\v.sloboda\Desktop\IMG_4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10515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C:\Users\v.sloboda\Desktop\IMG_4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73793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23528" y="620688"/>
            <a:ext cx="8064896" cy="564474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chemeClr val="tx1"/>
                </a:solidFill>
              </a:rPr>
              <a:t>ДЕМОГРАФИЯ </a:t>
            </a:r>
            <a:endParaRPr lang="ru-RU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2232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Численность и состав населения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5262916"/>
              </p:ext>
            </p:extLst>
          </p:nvPr>
        </p:nvGraphicFramePr>
        <p:xfrm>
          <a:off x="179512" y="1124744"/>
          <a:ext cx="792088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007007"/>
              </p:ext>
            </p:extLst>
          </p:nvPr>
        </p:nvGraphicFramePr>
        <p:xfrm>
          <a:off x="395536" y="1628801"/>
          <a:ext cx="8424934" cy="522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695"/>
                <a:gridCol w="1890845"/>
                <a:gridCol w="1890845"/>
                <a:gridCol w="1923549"/>
              </a:tblGrid>
              <a:tr h="1390156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наименование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2012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2013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2014</a:t>
                      </a:r>
                      <a:endParaRPr lang="ru-RU" sz="3200" dirty="0"/>
                    </a:p>
                  </a:txBody>
                  <a:tcPr/>
                </a:tc>
              </a:tr>
              <a:tr h="1390156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общая численность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437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431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441</a:t>
                      </a:r>
                      <a:endParaRPr lang="ru-RU" sz="3200" dirty="0"/>
                    </a:p>
                  </a:txBody>
                  <a:tcPr/>
                </a:tc>
              </a:tr>
              <a:tr h="1096385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умерло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15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4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10</a:t>
                      </a:r>
                      <a:endParaRPr lang="ru-RU" sz="3200" dirty="0"/>
                    </a:p>
                  </a:txBody>
                  <a:tcPr/>
                </a:tc>
              </a:tr>
              <a:tr h="1352502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родилось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5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1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9</a:t>
                      </a:r>
                      <a:endParaRPr lang="ru-RU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" y="188640"/>
            <a:ext cx="81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Динамика  численности населения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59732500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9" name="Picture 3" descr="C:\Users\v.sloboda\Desktop\IMG_3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18846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8130" name="Picture 2" descr="C:\Users\v.sloboda\Desktop\IMG_34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91203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2" name="Picture 2" descr="C:\Users\v.sloboda\Desktop\IMG_4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463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49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2089" y="1609725"/>
            <a:ext cx="6489222" cy="4846638"/>
          </a:xfrm>
        </p:spPr>
      </p:pic>
    </p:spTree>
    <p:extLst>
      <p:ext uri="{BB962C8B-B14F-4D97-AF65-F5344CB8AC3E}">
        <p14:creationId xmlns:p14="http://schemas.microsoft.com/office/powerpoint/2010/main" val="293255031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7106" name="Picture 2" descr="C:\Users\v.sloboda\Desktop\IMG_4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99288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51520" y="188640"/>
            <a:ext cx="8640960" cy="612068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chemeClr val="tx1"/>
                </a:solidFill>
              </a:rPr>
              <a:t>Работа с молодежью и спорт  </a:t>
            </a:r>
            <a:endParaRPr lang="ru-RU" sz="6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Вечерний досуг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В-сл\Desktop\DSCN8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196" y="2060848"/>
            <a:ext cx="7125004" cy="4008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Лыжные старты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314" name="Picture 2" descr="C:\Users\В-сл\Desktop\DSCN85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96714"/>
            <a:ext cx="7239000" cy="4072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В-сл\Desktop\DSCN858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7740352" cy="494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В-сл\Desktop\фото публ слуш Иннополис\В-сл\лыжня\08.02.2014 г.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7128792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Чествование организаторов культурно-массовых мероприятий</a:t>
            </a:r>
            <a:endParaRPr lang="ru-RU" dirty="0"/>
          </a:p>
        </p:txBody>
      </p:sp>
      <p:pic>
        <p:nvPicPr>
          <p:cNvPr id="2051" name="Picture 3" descr="C:\Users\В-сл\Desktop\DSCN8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96714"/>
            <a:ext cx="7239000" cy="4072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159077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51520" y="188640"/>
            <a:ext cx="8640960" cy="612068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chemeClr val="tx1"/>
                </a:solidFill>
              </a:rPr>
              <a:t>Призыв в ряды вооруженных сил  </a:t>
            </a:r>
            <a:endParaRPr lang="ru-RU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1712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Беседа с призывниками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6" name="Picture 2" descr="C:\Users\В-сл\Desktop\DSCN8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96714"/>
            <a:ext cx="7239000" cy="4072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971917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9154" name="Picture 2" descr="C:\Users\v.sloboda\Desktop\IMG_3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32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Трактор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user\Desktop\новостги\845KOJOX\IMG_48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928802"/>
            <a:ext cx="6429420" cy="4822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328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8" name="Picture 2" descr="C:\Users\v.sloboda\Desktop\IMG_3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77428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новостги\803HJDUP\IMG_4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новостги\851AVRJX\IMG_3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11192" y="913144"/>
            <a:ext cx="6273544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51520" y="476672"/>
            <a:ext cx="8352928" cy="600478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chemeClr val="tx1"/>
                </a:solidFill>
              </a:rPr>
              <a:t>Социальная защита  </a:t>
            </a:r>
            <a:endParaRPr lang="ru-RU" sz="6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02" name="Picture 2" descr="C:\Users\v.sloboda\Desktop\IMG_3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2226" name="Picture 2" descr="C:\Users\v.sloboda\Desktop\IMG_3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51790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476672"/>
            <a:ext cx="8136904" cy="5788758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chemeClr val="tx1"/>
                </a:solidFill>
              </a:rPr>
              <a:t>Пенсионное обеспечение  </a:t>
            </a:r>
            <a:endParaRPr lang="ru-RU" sz="7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 мая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2260" y="1838484"/>
            <a:ext cx="2468880" cy="4389120"/>
          </a:xfr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3250" name="Picture 2" descr="C:\Users\v.sloboda\Desktop\фото для отчета\IMG_3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23570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89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96714"/>
            <a:ext cx="7239000" cy="407266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24744"/>
            <a:ext cx="576064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432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89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96714"/>
            <a:ext cx="7239000" cy="4072660"/>
          </a:xfr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89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96714"/>
            <a:ext cx="7239000" cy="4072660"/>
          </a:xfr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89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96714"/>
            <a:ext cx="7239000" cy="4072660"/>
          </a:xfr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89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96714"/>
            <a:ext cx="7239000" cy="4072660"/>
          </a:xfr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3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0620" y="1838484"/>
            <a:ext cx="5852160" cy="4389120"/>
          </a:xfr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85880" y="810464"/>
            <a:ext cx="5852160" cy="5328592"/>
          </a:xfr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23628" y="944724"/>
            <a:ext cx="6336704" cy="4968552"/>
          </a:xfr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4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47664" y="980728"/>
            <a:ext cx="6120680" cy="5112568"/>
          </a:xfr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476672"/>
            <a:ext cx="8136904" cy="5788758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Правоохранительная деятельность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2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0620" y="1838484"/>
            <a:ext cx="5852160" cy="438912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508104" y="1556792"/>
            <a:ext cx="3765104" cy="18002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Генеральный план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Введенско-Слободского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сельского поселения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В-сл\Desktop\SX_OOS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490967" cy="60548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212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4274" name="Picture 2" descr="C:\Users\v.sloboda\Desktop\фото для отчета\IMG_3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633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9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0620" y="1838484"/>
            <a:ext cx="5852160" cy="4389120"/>
          </a:xfr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6323" name="Picture 3" descr="C:\Users\v.sloboda\Desktop\IMG_4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60495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476672"/>
            <a:ext cx="8136904" cy="5788758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chemeClr val="tx1"/>
                </a:solidFill>
              </a:rPr>
              <a:t>Пожарная безопасность</a:t>
            </a:r>
            <a:endParaRPr lang="ru-RU" sz="6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4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01713"/>
            <a:ext cx="7239000" cy="4062661"/>
          </a:xfr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новостги\845KOJOX\834LVJAU\IMG_4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6636186" cy="4437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4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320200" y="1208192"/>
            <a:ext cx="5852160" cy="4389120"/>
          </a:xfr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48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0620" y="1838484"/>
            <a:ext cx="5852160" cy="4389120"/>
          </a:xfr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7346" name="Picture 2" descr="C:\Users\v.sloboda\Desktop\IMG_1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35451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0" name="Picture 2" descr="C:\Users\v.sloboda\Desktop\IMG_2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60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866NCMTO\IMG_29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1674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ru-RU" sz="5800" dirty="0" smtClean="0">
                <a:solidFill>
                  <a:schemeClr val="tx1"/>
                </a:solidFill>
              </a:rPr>
              <a:t>Взаимодействие</a:t>
            </a:r>
            <a:r>
              <a:rPr lang="ru-RU" sz="6600" dirty="0" smtClean="0">
                <a:solidFill>
                  <a:schemeClr val="tx1"/>
                </a:solidFill>
              </a:rPr>
              <a:t> с </a:t>
            </a:r>
            <a:r>
              <a:rPr lang="ru-RU" sz="6500" dirty="0" smtClean="0">
                <a:solidFill>
                  <a:schemeClr val="tx1"/>
                </a:solidFill>
              </a:rPr>
              <a:t>руководителями</a:t>
            </a:r>
            <a:r>
              <a:rPr lang="ru-RU" sz="6600" dirty="0" smtClean="0">
                <a:solidFill>
                  <a:schemeClr val="tx1"/>
                </a:solidFill>
              </a:rPr>
              <a:t> предприятиями</a:t>
            </a:r>
            <a:endParaRPr lang="ru-RU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006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42" name="Picture 2" descr="C:\Users\v.sloboda\Desktop\IMG_3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79335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2466" name="Picture 2" descr="C:\Users\v.sloboda\Desktop\IMG_35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80290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0418" name="Picture 2" descr="C:\Users\v.sloboda\Desktop\IMG_35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77582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9394" name="Picture 2" descr="C:\Users\v.sloboda\Desktop\IMG_4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52918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chemeClr val="tx1"/>
                </a:solidFill>
              </a:rPr>
              <a:t>Обращения граждан</a:t>
            </a:r>
            <a:endParaRPr lang="ru-RU" sz="6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Житель с.Введенская слобода ул.Лесная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338" name="Picture 2" descr="E:\новостги\994HQEHG\IMG_4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Житель с.Введенская Слобода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DSCN88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7239000" cy="4512221"/>
          </a:xfr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Жители д.Елизаветино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E:\новостги\994HQEHG\IMG_4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В-сл\Documents\новости\Сход граждан д.Елизаветин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5616624" cy="54756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866NCMTO\IMG_29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63258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Житель п.Петропавловская Слобода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362" name="Picture 2" descr="E:\новостги\845KOJOX\834LVJAU\IMG_4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32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68761"/>
            <a:ext cx="7239000" cy="4795614"/>
          </a:xfr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95536" y="476672"/>
            <a:ext cx="8136904" cy="57887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884340"/>
              </p:ext>
            </p:extLst>
          </p:nvPr>
        </p:nvGraphicFramePr>
        <p:xfrm>
          <a:off x="457200" y="980728"/>
          <a:ext cx="8229600" cy="534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54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v.sloboda\Desktop\фото для отчета\IMG_3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259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/>
          <p:cNvSpPr/>
          <p:nvPr/>
        </p:nvSpPr>
        <p:spPr>
          <a:xfrm>
            <a:off x="899592" y="1268760"/>
            <a:ext cx="6480720" cy="439248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tx1"/>
                </a:solidFill>
              </a:rPr>
              <a:t>Сельское хозяйство</a:t>
            </a:r>
            <a:endParaRPr lang="ru-RU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852" y="142852"/>
            <a:ext cx="70733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Динамика уменьшения поголовья скота</a:t>
            </a:r>
            <a:endParaRPr lang="ru-RU" sz="4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138208"/>
              </p:ext>
            </p:extLst>
          </p:nvPr>
        </p:nvGraphicFramePr>
        <p:xfrm>
          <a:off x="285720" y="1556793"/>
          <a:ext cx="8429684" cy="48011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{5DA37D80-6434-44D0-A028-1B22A696006F}</a:tableStyleId>
              </a:tblPr>
              <a:tblGrid>
                <a:gridCol w="3455993"/>
                <a:gridCol w="1386111"/>
                <a:gridCol w="1875326"/>
                <a:gridCol w="1712254"/>
              </a:tblGrid>
              <a:tr h="9516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2012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год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2013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 год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2014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aseline="0" dirty="0" smtClean="0">
                          <a:effectLst/>
                        </a:rPr>
                        <a:t> </a:t>
                      </a:r>
                      <a:r>
                        <a:rPr lang="ru-RU" sz="2400" dirty="0" smtClean="0">
                          <a:effectLst/>
                        </a:rPr>
                        <a:t>год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516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Всего КРС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0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0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516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 в.ч. коров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0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0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483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Овцы </a:t>
                      </a:r>
                      <a:r>
                        <a:rPr lang="ru-RU" sz="2400" dirty="0" smtClean="0">
                          <a:effectLst/>
                        </a:rPr>
                        <a:t>и</a:t>
                      </a:r>
                      <a:r>
                        <a:rPr lang="ru-RU" sz="2400" baseline="0" dirty="0" smtClean="0">
                          <a:effectLst/>
                        </a:rPr>
                        <a:t> козы </a:t>
                      </a:r>
                      <a:r>
                        <a:rPr lang="ru-RU" sz="2400" dirty="0" smtClean="0">
                          <a:effectLst/>
                        </a:rPr>
                        <a:t>всех </a:t>
                      </a:r>
                      <a:r>
                        <a:rPr lang="ru-RU" sz="2400" dirty="0">
                          <a:effectLst/>
                        </a:rPr>
                        <a:t>пород всего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23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19</a:t>
                      </a:r>
                      <a:endParaRPr lang="ru-RU" sz="2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15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977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Свиньи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0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0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0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424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В-сл\Desktop\DSCN8051.JPG"/>
          <p:cNvPicPr>
            <a:picLocks noGrp="1" noChangeAspect="1" noChangeArrowheads="1"/>
          </p:cNvPicPr>
          <p:nvPr>
            <p:ph idx="1"/>
          </p:nvPr>
        </p:nvPicPr>
        <p:blipFill>
          <a:blip cstate="print"/>
          <a:stretch>
            <a:fillRect/>
          </a:stretch>
        </p:blipFill>
        <p:spPr bwMode="auto">
          <a:xfrm>
            <a:off x="457200" y="1996714"/>
            <a:ext cx="7239000" cy="4072660"/>
          </a:xfrm>
          <a:prstGeom prst="rect">
            <a:avLst/>
          </a:prstGeom>
          <a:noFill/>
        </p:spPr>
      </p:pic>
      <p:pic>
        <p:nvPicPr>
          <p:cNvPr id="4098" name="Picture 2" descr="C:\Users\v.sloboda\Desktop\фото для отчета\IMG_39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48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4851" y="785794"/>
            <a:ext cx="8121991" cy="57569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v.sloboda\Desktop\фото для отчета\IMG_4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822"/>
            <a:ext cx="9144000" cy="51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323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48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99903"/>
            <a:ext cx="7239000" cy="40662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v.sloboda\Desktop\фото для отчета\IMG_48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273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v.sloboda\Desktop\фото для отчета\IMG_4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794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v.sloboda\Desktop\фото для отчета\IMG_48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2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3608" y="332656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бюджетов Введенско-Слободского сельского поселения (тыс. руб.)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22143809"/>
              </p:ext>
            </p:extLst>
          </p:nvPr>
        </p:nvGraphicFramePr>
        <p:xfrm>
          <a:off x="1187624" y="1340768"/>
          <a:ext cx="6912768" cy="4712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63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v.sloboda\Desktop\фото для отчета\IMG_4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886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v.sloboda\Desktop\фото для отчета\IMG_3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83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C:\Users\v.sloboda\Desktop\фото для отчета\IMG_3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262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v.sloboda\Desktop\фото для отчета\IMG_30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965"/>
            <a:ext cx="9144000" cy="51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86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28596" y="476672"/>
            <a:ext cx="7527780" cy="604867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chemeClr val="tx1"/>
                </a:solidFill>
              </a:rPr>
              <a:t>Занятость населения</a:t>
            </a:r>
            <a:endParaRPr lang="ru-RU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МОУ «Введенско-Слободская ООШ»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altAsOLVOdnGFgpiLg081XjbwHdT48EiHm1KfDCAeEWUJN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6656507" cy="49715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ltArR2w0OQAFMVSMg4ARIlDqaLLqxoocMtl0JPwuCxJse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7234981" cy="54036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ГСОК «КАЗАНЬ»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kazan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556792"/>
            <a:ext cx="6696744" cy="4824536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www.piv05.ru/wp-content/uploads/2008/01/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6912768" cy="59666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Комплекс Стендовой Стрельбы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imgpreviewппрп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772816"/>
            <a:ext cx="6234900" cy="446449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бюджетов Введенско-Слободского сельского поселения (тыс. руб.)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16456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www.stadium.ru/Content/NewsImages/MainImages/Big/3650027a-65e8-4df5-9974-4fce36051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220" y="332656"/>
            <a:ext cx="678021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ОАО «Иннополис»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itpark-kazan.ru/sites/default/files/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32856"/>
            <a:ext cx="7308304" cy="41109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sotnya.ru/images/news/innopolis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6770136" cy="53119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285884"/>
          </a:xfrm>
        </p:spPr>
        <p:txBody>
          <a:bodyPr>
            <a:normAutofit/>
          </a:bodyPr>
          <a:lstStyle/>
          <a:p>
            <a:pPr lvl="0" algn="ctr"/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занятости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129244"/>
              </p:ext>
            </p:extLst>
          </p:nvPr>
        </p:nvGraphicFramePr>
        <p:xfrm>
          <a:off x="214282" y="1357298"/>
          <a:ext cx="8482862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Трудоустройство школьников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IMG_33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6408712" cy="504056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новостги\827UHPVU\IMG_3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35595" y="1088741"/>
            <a:ext cx="6624736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857224" y="714356"/>
            <a:ext cx="7715304" cy="5500726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chemeClr val="tx1"/>
                </a:solidFill>
              </a:rPr>
              <a:t>Водоснабжение </a:t>
            </a:r>
            <a:endParaRPr lang="ru-RU" sz="6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&amp;Vcy; &amp;Kcy;&amp;rcy;&amp;acy;&amp;scy;&amp;ncy;&amp;ocy;&amp;yacy;&amp;rcy;&amp;scy;&amp;kcy;&amp;ocy;&amp;mcy; &amp;kcy;&amp;rcy;&amp;acy;&amp;iecy; &amp;scy;&amp;ucy;&amp;dcy;&amp;iecy;&amp;bcy;&amp;ncy;&amp;ocy;&amp;mcy;&amp;ucy; &amp;pcy;&amp;rcy;&amp;icy;&amp;scy;&amp;tcy;&amp;acy;&amp;vcy;&amp;ucy; &amp;pcy;&amp;rcy;&amp;icy;&amp;shcy;&amp;lcy;&amp;ocy;&amp;scy;&amp;softcy; &amp;rcy;&amp;acy;&amp;zcy;&amp;ocy;&amp;bcy;&amp;rcy;&amp;acy;&amp;tcy;&amp;softcy; &amp;kcy;&amp;ocy;&amp;lcy;&amp;ocy;&amp;ncy;&amp;kcy;&amp;ucy;, &amp;chcy;&amp;tcy;&amp;ocy;&amp;bcy;&amp;ycy; &amp;lcy;&amp;yucy;&amp;dcy;&amp;icy; &amp;pcy;&amp;iecy;&amp;rcy;&amp;iecy;&amp;scy;&amp;tcy;&amp;acy;&amp;lcy;&amp;icy; &amp;pcy;&amp;icy;&amp;tcy;&amp;softcy; &amp;vcy;&amp;rcy;&amp;iecy;&amp;dcy;&amp;ncy;&amp;ucy;&amp;yucy; &amp;vcy;&amp;ocy;&amp;dcy;&amp;ucy; // KRSK.KP.RU &amp;Kcy;&amp;ocy;&amp;mcy;&amp;scy;&amp;ocy;&amp;mcy;&amp;ocy;&amp;l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6336704" cy="56091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46074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v.sloboda\Desktop\фото для отчета\IMG_4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66" y="0"/>
            <a:ext cx="3852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0698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v.sloboda\Desktop\фото для отчета\IMG_49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66" y="0"/>
            <a:ext cx="3852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78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Исполнение плана по Собственным доходам 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на 2014 </a:t>
            </a:r>
            <a:r>
              <a:rPr lang="ru-RU" sz="2400" dirty="0">
                <a:solidFill>
                  <a:schemeClr val="tx1"/>
                </a:solidFill>
                <a:effectLst/>
              </a:rPr>
              <a:t>год (тыс. руб.)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254585"/>
              </p:ext>
            </p:extLst>
          </p:nvPr>
        </p:nvGraphicFramePr>
        <p:xfrm>
          <a:off x="-684585" y="1268760"/>
          <a:ext cx="9649075" cy="5520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9815"/>
                <a:gridCol w="1929815"/>
                <a:gridCol w="1929815"/>
                <a:gridCol w="1929815"/>
                <a:gridCol w="1929815"/>
              </a:tblGrid>
              <a:tr h="132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доходов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Бюджетные назначения 2014  год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Зачислено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исполнения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доходы физических лиц с доходов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2221,8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3259,4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имущество физических лиц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696,9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664,8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8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Земельный налог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13582,4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13330,2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8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Государственная пошлина 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0,6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9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Доходы, получаемые в виде арендной платы за земельные участки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760,9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780,1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Неналоговые доходы( доходы от оказания платных услуг (работ) получателями средств бюджетов поселений)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314,0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430,8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137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32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 собственные доходы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17714,0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18615,4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105,0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Прочие субсидии бюджетам поселений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232,4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232,4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7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Субвенции бюджетам поселений на государственную регистрацию актов гражданского состояния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00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Субвенции бюджетам поселений на осуществление первичного воинского учета на территориях, где отсутствуют военные комиссариаты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56,3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56,3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6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 безвозмездные доходы (дотации)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289,7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289,7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18003,7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18905,1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105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5298" name="Picture 2" descr="C:\Users\v.sloboda\Desktop\фото для отчета\IMG_1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347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Родник в </a:t>
            </a:r>
            <a:r>
              <a:rPr lang="ru-RU" dirty="0" err="1" smtClean="0">
                <a:solidFill>
                  <a:schemeClr val="tx1"/>
                </a:solidFill>
              </a:rPr>
              <a:t>с.введенская</a:t>
            </a:r>
            <a:r>
              <a:rPr lang="ru-RU" dirty="0" smtClean="0">
                <a:solidFill>
                  <a:schemeClr val="tx1"/>
                </a:solidFill>
              </a:rPr>
              <a:t> Слобода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папки 7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660" y="1700808"/>
            <a:ext cx="7101539" cy="4368204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Родник п.Петропавловская слобода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реконструкция родни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700808"/>
            <a:ext cx="4968552" cy="4846638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57150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Водоснабжение за 2014 год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103772"/>
              </p:ext>
            </p:extLst>
          </p:nvPr>
        </p:nvGraphicFramePr>
        <p:xfrm>
          <a:off x="467545" y="692702"/>
          <a:ext cx="7152455" cy="5896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491"/>
                <a:gridCol w="1430491"/>
                <a:gridCol w="1430491"/>
                <a:gridCol w="1430491"/>
                <a:gridCol w="1430491"/>
              </a:tblGrid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№п/п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Месяц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Начислено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Зачислено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исполнения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Январь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12043,56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11028,99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12848,85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1294,97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12374,70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8367,03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12428,23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5404,12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Май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12519,28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6931,50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Июнь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25308,96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7611,87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Июль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26223,18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10228,60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Август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26223,18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8444,57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Сентябрь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22946,31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12708,72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21236,09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9726,14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Ноябрь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21860,22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14950,88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Декабрь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22092,33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7807,12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1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228104,89 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104504,51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9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v.sloboda\Pictures\2015-01-22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6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v.sloboda\Desktop\фото для отчета\IMG_4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0209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7157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Замена насоса и труб </a:t>
            </a: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IMG_45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93403" y="1543101"/>
            <a:ext cx="5445225" cy="5184576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45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998982" y="764705"/>
            <a:ext cx="6858000" cy="5328591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46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68351" y="883977"/>
            <a:ext cx="6237312" cy="4846638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8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404664"/>
            <a:ext cx="5760640" cy="626469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864096"/>
          </a:xfrm>
        </p:spPr>
        <p:txBody>
          <a:bodyPr>
            <a:noAutofit/>
          </a:bodyPr>
          <a:lstStyle/>
          <a:p>
            <a:pPr algn="ctr"/>
            <a:r>
              <a:rPr lang="tt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Исполнение бюджета Введенско-Слободского сельского поселения </a:t>
            </a:r>
            <a:br>
              <a:rPr lang="tt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t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2014 год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245523"/>
              </p:ext>
            </p:extLst>
          </p:nvPr>
        </p:nvGraphicFramePr>
        <p:xfrm>
          <a:off x="251520" y="1196751"/>
          <a:ext cx="7848870" cy="5256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774"/>
                <a:gridCol w="1569774"/>
                <a:gridCol w="1569774"/>
                <a:gridCol w="1569774"/>
                <a:gridCol w="1569774"/>
              </a:tblGrid>
              <a:tr h="466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Классификация расходов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Ассигнования 2014  год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Расход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 исполнения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1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Управление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4580,8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4447,8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166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Государственная регистрация актов гражданского состояния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700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Осуществление первичного воинского учета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56,3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56,3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66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Коммунальное хозяйство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1209,3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894,3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66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Благоустройство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3348,1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3214,2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700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 в район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13091,8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13091,8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11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Культура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848,0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836,2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667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23078,0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22484,3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836712"/>
            <a:ext cx="5040560" cy="5619651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v.sloboda\Desktop\фото для отчета\IMG_4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581" y="0"/>
            <a:ext cx="3848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728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v.sloboda\Desktop\фото для отчета\IMG_4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581" y="0"/>
            <a:ext cx="3848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2544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v.sloboda\Desktop\фото для отчета\IMG_4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592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v.sloboda\Desktop\фото для отчета\IMG_4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4392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Забор воды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Забор воды в.Вв-Слобод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209532"/>
            <a:ext cx="4608512" cy="5246831"/>
          </a:xfrm>
        </p:spPr>
      </p:pic>
    </p:spTree>
    <p:extLst>
      <p:ext uri="{BB962C8B-B14F-4D97-AF65-F5344CB8AC3E}">
        <p14:creationId xmlns:p14="http://schemas.microsoft.com/office/powerpoint/2010/main" val="38214059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v.sloboda\Pictures\2015-01-22\Image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5181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v.sloboda\Pictures\2015-01-22\Image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1534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v.sloboda\Desktop\фото для отчета\IMG_3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2073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857224" y="500042"/>
            <a:ext cx="7715304" cy="5143536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chemeClr val="tx1"/>
                </a:solidFill>
              </a:rPr>
              <a:t>ДОРОГИ</a:t>
            </a:r>
            <a:r>
              <a:rPr lang="ru-RU" sz="6600" dirty="0" smtClean="0">
                <a:solidFill>
                  <a:srgbClr val="FF0000"/>
                </a:solidFill>
              </a:rPr>
              <a:t> 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32656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Доходы на 2014 год (тыс. рублей)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91367"/>
              </p:ext>
            </p:extLst>
          </p:nvPr>
        </p:nvGraphicFramePr>
        <p:xfrm>
          <a:off x="0" y="855877"/>
          <a:ext cx="8172399" cy="6002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4133"/>
                <a:gridCol w="2724133"/>
                <a:gridCol w="2724133"/>
              </a:tblGrid>
              <a:tr h="458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 бюджета на 2015 г.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8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Доходы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8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доходы физических лиц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375,0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95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имущество физических лиц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632,0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8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Земельный налог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8997,0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8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Государственная пошлина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8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 собственные доходы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10005,0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8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Безвозмездные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62,6 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79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Субвенции бюджетам поселений на государственную регистрацию актов гражданского состояния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39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Субвенции бюджетам поселений на осуществление первичного воинского учета на территориях, где отсутствуют военные комиссариаты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61,1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8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 доходы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10067,6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1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Грейдерование обочин дорог в летний период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5" descr="C:\Users\В-сл\Desktop\DSCN6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96714"/>
            <a:ext cx="7239000" cy="4072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C:\Users\v.sloboda\Desktop\фото для отчета\IMG_3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6485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C:\Users\v.sloboda\Desktop\фото для отчета\IMG_3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565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C:\Users\v.sloboda\Desktop\фото для отчета\IMG_3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323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C:\Users\v.sloboda\Desktop\фото для отчета\IMG_3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8345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C:\Users\v.sloboda\Desktop\фото для отчета\IMG_3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94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Посыпка песком дорог в зимнее время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В-сл\Desktop\DSCN5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96714"/>
            <a:ext cx="7239000" cy="4072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Отсыпка дорог щебнем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IMG_32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484784"/>
            <a:ext cx="5328592" cy="5158927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32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3880283" cy="5315897"/>
          </a:xfrm>
        </p:spPr>
      </p:pic>
      <p:pic>
        <p:nvPicPr>
          <p:cNvPr id="6" name="Содержимое 5" descr="IMG_33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445714" y="1458946"/>
            <a:ext cx="5400599" cy="3580076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2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971597" y="-459430"/>
            <a:ext cx="6408715" cy="770485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6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Расходы на 2014 год (</a:t>
            </a:r>
            <a:r>
              <a:rPr lang="ru-RU" sz="2800" dirty="0">
                <a:solidFill>
                  <a:srgbClr val="002060"/>
                </a:solidFill>
              </a:rPr>
              <a:t>тыс</a:t>
            </a:r>
            <a:r>
              <a:rPr lang="ru-RU" sz="2800" dirty="0" smtClean="0">
                <a:solidFill>
                  <a:srgbClr val="002060"/>
                </a:solidFill>
              </a:rPr>
              <a:t>. рублей)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189848"/>
              </p:ext>
            </p:extLst>
          </p:nvPr>
        </p:nvGraphicFramePr>
        <p:xfrm>
          <a:off x="395535" y="855876"/>
          <a:ext cx="7704858" cy="58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286"/>
                <a:gridCol w="2568286"/>
                <a:gridCol w="2568286"/>
              </a:tblGrid>
              <a:tr h="408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 бюджета на 2015 г.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88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Расходы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08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Управление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930,4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08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Центральная бухгалтерия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236,9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63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Налог на имущество организации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568,4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63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Осуществление первичного воинского учета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61,1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695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Государственная регистрация актов гражданского состояния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08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Коммунальное хозяйство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529,6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63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 в район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6856,6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63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Отрицательные трансферты (в РТ)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424,6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08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Физкультура и спорт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200,0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08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Культура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258,5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08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 расходы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10067,6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5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69557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Отсыпка обочин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IMG_45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75653" y="260652"/>
            <a:ext cx="5472614" cy="7344816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новостги\994HQEHG\IMG_4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92763" y="50844"/>
            <a:ext cx="6366384" cy="62646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Электроснабжение 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Установка фонарей 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IMG_34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00993" y="1259447"/>
            <a:ext cx="5212307" cy="5374950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43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313774" y="1020823"/>
            <a:ext cx="5882427" cy="5126617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установка светильнико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548680"/>
            <a:ext cx="5472608" cy="5907683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-сл\Desktop\фото публ слуш Иннополис\В-сл\DSCN86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7200800" cy="602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C:\Users\v.sloboda\Desktop\фото для отчета\IMG_4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9318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C:\Users\v.sloboda\Pictures\2015-01-22\Image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4189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476672"/>
            <a:ext cx="7920880" cy="5616624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tx1"/>
                </a:solidFill>
              </a:rPr>
              <a:t>ГАЗОСНАБЖЕНИЕ</a:t>
            </a:r>
            <a:endParaRPr lang="ru-RU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/>
          <p:nvPr/>
        </p:nvSpPr>
        <p:spPr>
          <a:xfrm>
            <a:off x="1259632" y="1196752"/>
            <a:ext cx="6552728" cy="460851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Земля и муниципальное имущество</a:t>
            </a:r>
            <a:endParaRPr lang="ru-RU" sz="4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4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63874" y="92315"/>
            <a:ext cx="6072231" cy="6744812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4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v.sloboda\Pictures\2015-01-22\Image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9009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404664"/>
            <a:ext cx="8280920" cy="5832648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Благоустройство</a:t>
            </a:r>
            <a: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новостги\866NCMTO\IMG_3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90172" y="335207"/>
            <a:ext cx="6043575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65576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Уборка придорожной территории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В-сл\Desktop\DSCN6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96714"/>
            <a:ext cx="7239000" cy="4072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66709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87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68760"/>
            <a:ext cx="7239000" cy="4800253"/>
          </a:xfrm>
        </p:spPr>
      </p:pic>
    </p:spTree>
    <p:extLst>
      <p:ext uri="{BB962C8B-B14F-4D97-AF65-F5344CB8AC3E}">
        <p14:creationId xmlns:p14="http://schemas.microsoft.com/office/powerpoint/2010/main" val="14420353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87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68760"/>
            <a:ext cx="7239000" cy="4800253"/>
          </a:xfrm>
        </p:spPr>
      </p:pic>
    </p:spTree>
    <p:extLst>
      <p:ext uri="{BB962C8B-B14F-4D97-AF65-F5344CB8AC3E}">
        <p14:creationId xmlns:p14="http://schemas.microsoft.com/office/powerpoint/2010/main" val="41468208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3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79299" y="827876"/>
            <a:ext cx="5852583" cy="5339791"/>
          </a:xfrm>
        </p:spPr>
      </p:pic>
    </p:spTree>
    <p:extLst>
      <p:ext uri="{BB962C8B-B14F-4D97-AF65-F5344CB8AC3E}">
        <p14:creationId xmlns:p14="http://schemas.microsoft.com/office/powerpoint/2010/main" val="12034822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908720"/>
            <a:ext cx="6264696" cy="5547643"/>
          </a:xfrm>
        </p:spPr>
      </p:pic>
    </p:spTree>
    <p:extLst>
      <p:ext uri="{BB962C8B-B14F-4D97-AF65-F5344CB8AC3E}">
        <p14:creationId xmlns:p14="http://schemas.microsoft.com/office/powerpoint/2010/main" val="13353971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3189</TotalTime>
  <Words>709</Words>
  <Application>Microsoft Office PowerPoint</Application>
  <PresentationFormat>Экран (4:3)</PresentationFormat>
  <Paragraphs>377</Paragraphs>
  <Slides>193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193</vt:i4>
      </vt:variant>
    </vt:vector>
  </HeadingPairs>
  <TitlesOfParts>
    <vt:vector size="194" baseType="lpstr">
      <vt:lpstr>Изящная</vt:lpstr>
      <vt:lpstr> ВВЕДЕНСКО-СЛОБОДСКОЕ                         СЕЛЬСКОЕ ПОСЕЛЕНИЕ </vt:lpstr>
      <vt:lpstr>Презентация PowerPoint</vt:lpstr>
      <vt:lpstr>Презентация PowerPoint</vt:lpstr>
      <vt:lpstr>Расходы бюджетов Введенско-Слободского сельского поселения (тыс. руб.) </vt:lpstr>
      <vt:lpstr>Исполнение плана по Собственным доходам  на 2014 год (тыс. руб.)</vt:lpstr>
      <vt:lpstr>Исполнение бюджета Введенско-Слободского сельского поселения  за 2014 год</vt:lpstr>
      <vt:lpstr>Презентация PowerPoint</vt:lpstr>
      <vt:lpstr>Презентация PowerPoint</vt:lpstr>
      <vt:lpstr>Презентация PowerPoint</vt:lpstr>
      <vt:lpstr>Структура земель</vt:lpstr>
      <vt:lpstr>Сельский дом культуры</vt:lpstr>
      <vt:lpstr>Презентация PowerPoint</vt:lpstr>
      <vt:lpstr>Муниципальное жилье</vt:lpstr>
      <vt:lpstr>Презентация PowerPoint</vt:lpstr>
      <vt:lpstr>Трактор </vt:lpstr>
      <vt:lpstr>Презентация PowerPoint</vt:lpstr>
      <vt:lpstr>Генеральный план  Введенско-Слободского  сельского поселения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МОУ «Введенско-Слободская ООШ» </vt:lpstr>
      <vt:lpstr>Презентация PowerPoint</vt:lpstr>
      <vt:lpstr>ГСОК «КАЗАНЬ»</vt:lpstr>
      <vt:lpstr>Презентация PowerPoint</vt:lpstr>
      <vt:lpstr>Комплекс Стендовой Стрельбы </vt:lpstr>
      <vt:lpstr>Презентация PowerPoint</vt:lpstr>
      <vt:lpstr>ОАО «Иннополис»</vt:lpstr>
      <vt:lpstr>Презентация PowerPoint</vt:lpstr>
      <vt:lpstr>Структура занятости</vt:lpstr>
      <vt:lpstr>Трудоустройство 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Родник в с.введенская Слобода </vt:lpstr>
      <vt:lpstr>Родник п.Петропавловская слобода</vt:lpstr>
      <vt:lpstr>Водоснабжение за 2014 год</vt:lpstr>
      <vt:lpstr>Презентация PowerPoint</vt:lpstr>
      <vt:lpstr>Презентация PowerPoint</vt:lpstr>
      <vt:lpstr>Замена насоса и труб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Забор воды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Грейдерование обочин дорог в летний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Посыпка песком дорог в зимнее время</vt:lpstr>
      <vt:lpstr>Отсыпка дорог щебнем</vt:lpstr>
      <vt:lpstr>Презентация PowerPoint</vt:lpstr>
      <vt:lpstr>Презентация PowerPoint</vt:lpstr>
      <vt:lpstr>Отсыпка обочин</vt:lpstr>
      <vt:lpstr>Презентация PowerPoint</vt:lpstr>
      <vt:lpstr>Презентация PowerPoint</vt:lpstr>
      <vt:lpstr>Установка фонарей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Уборка придорожной территории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Ликвидация несанкционированных свалок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Чистка берега</vt:lpstr>
      <vt:lpstr>Презентация PowerPoint</vt:lpstr>
      <vt:lpstr>Обкос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Родник в д.Елизаветино</vt:lpstr>
      <vt:lpstr>Презентация PowerPoint</vt:lpstr>
      <vt:lpstr>«День посадки леса».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по связи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Численность и состав населения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Вечерний досуг</vt:lpstr>
      <vt:lpstr>Лыжные старты</vt:lpstr>
      <vt:lpstr>Презентация PowerPoint</vt:lpstr>
      <vt:lpstr>Презентация PowerPoint</vt:lpstr>
      <vt:lpstr>Чествование организаторов культурно-массовых мероприятий</vt:lpstr>
      <vt:lpstr>Презентация PowerPoint</vt:lpstr>
      <vt:lpstr>Беседа с призывниками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Житель с.Введенская слобода ул.Лесная</vt:lpstr>
      <vt:lpstr>Житель с.Введенская Слобода </vt:lpstr>
      <vt:lpstr>Жители д.Елизаветино</vt:lpstr>
      <vt:lpstr>Презентация PowerPoint</vt:lpstr>
      <vt:lpstr>Житель п.Петропавловская Слобода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CENTR</dc:creator>
  <cp:lastModifiedBy>v.sloboda</cp:lastModifiedBy>
  <cp:revision>324</cp:revision>
  <dcterms:created xsi:type="dcterms:W3CDTF">2013-01-11T07:02:26Z</dcterms:created>
  <dcterms:modified xsi:type="dcterms:W3CDTF">2015-01-23T08:35:14Z</dcterms:modified>
</cp:coreProperties>
</file>