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8" r:id="rId2"/>
    <p:sldId id="455" r:id="rId3"/>
    <p:sldId id="461" r:id="rId4"/>
    <p:sldId id="356" r:id="rId5"/>
    <p:sldId id="428" r:id="rId6"/>
    <p:sldId id="429" r:id="rId7"/>
    <p:sldId id="442" r:id="rId8"/>
    <p:sldId id="354" r:id="rId9"/>
    <p:sldId id="355" r:id="rId10"/>
    <p:sldId id="430" r:id="rId11"/>
    <p:sldId id="395" r:id="rId12"/>
    <p:sldId id="394" r:id="rId13"/>
    <p:sldId id="358" r:id="rId14"/>
    <p:sldId id="459" r:id="rId15"/>
    <p:sldId id="378" r:id="rId16"/>
    <p:sldId id="376" r:id="rId17"/>
    <p:sldId id="479" r:id="rId18"/>
    <p:sldId id="359" r:id="rId19"/>
    <p:sldId id="471" r:id="rId20"/>
    <p:sldId id="472" r:id="rId21"/>
    <p:sldId id="463" r:id="rId22"/>
    <p:sldId id="406" r:id="rId23"/>
    <p:sldId id="462" r:id="rId24"/>
    <p:sldId id="464" r:id="rId25"/>
    <p:sldId id="438" r:id="rId26"/>
    <p:sldId id="477" r:id="rId27"/>
    <p:sldId id="411" r:id="rId28"/>
    <p:sldId id="410" r:id="rId29"/>
    <p:sldId id="361" r:id="rId30"/>
    <p:sldId id="380" r:id="rId31"/>
    <p:sldId id="478" r:id="rId32"/>
    <p:sldId id="475" r:id="rId33"/>
    <p:sldId id="476" r:id="rId34"/>
    <p:sldId id="448" r:id="rId35"/>
    <p:sldId id="460" r:id="rId36"/>
    <p:sldId id="363" r:id="rId37"/>
    <p:sldId id="404" r:id="rId38"/>
    <p:sldId id="387" r:id="rId39"/>
    <p:sldId id="386" r:id="rId40"/>
    <p:sldId id="365" r:id="rId41"/>
    <p:sldId id="385" r:id="rId42"/>
    <p:sldId id="367" r:id="rId43"/>
    <p:sldId id="419" r:id="rId44"/>
    <p:sldId id="368" r:id="rId45"/>
    <p:sldId id="388" r:id="rId46"/>
    <p:sldId id="481" r:id="rId47"/>
    <p:sldId id="473" r:id="rId48"/>
    <p:sldId id="469" r:id="rId49"/>
    <p:sldId id="467" r:id="rId50"/>
    <p:sldId id="470" r:id="rId51"/>
    <p:sldId id="466" r:id="rId52"/>
    <p:sldId id="465" r:id="rId53"/>
    <p:sldId id="399" r:id="rId54"/>
    <p:sldId id="398" r:id="rId55"/>
    <p:sldId id="372" r:id="rId56"/>
    <p:sldId id="393" r:id="rId57"/>
    <p:sldId id="418" r:id="rId58"/>
    <p:sldId id="373" r:id="rId59"/>
    <p:sldId id="449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51" autoAdjust="0"/>
    <p:restoredTop sz="94660"/>
  </p:normalViewPr>
  <p:slideViewPr>
    <p:cSldViewPr>
      <p:cViewPr varScale="1">
        <p:scale>
          <a:sx n="111" d="100"/>
          <a:sy n="111" d="100"/>
        </p:scale>
        <p:origin x="126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1.6975308641975308E-2"/>
          <c:y val="0.23783212683970786"/>
          <c:w val="0.96604938271604934"/>
          <c:h val="0.660287563077786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человек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4.6412971658119856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237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076-4E28-A36E-FFC980298EBB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221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3138-4F8C-A953-2EF757CD7540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138-4F8C-A953-2EF757CD75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237</c:v>
                </c:pt>
                <c:pt idx="1">
                  <c:v>221</c:v>
                </c:pt>
                <c:pt idx="2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EA-45F4-B50D-7F59B8BB749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выбыло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076-4E28-A36E-FFC980298EBB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138-4F8C-A953-2EF757CD75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</c:v>
                </c:pt>
                <c:pt idx="1">
                  <c:v>5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EA-45F4-B50D-7F59B8BB749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умерло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E076-4E28-A36E-FFC980298EBB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3138-4F8C-A953-2EF757CD7540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8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3138-4F8C-A953-2EF757CD75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11</c:v>
                </c:pt>
                <c:pt idx="1">
                  <c:v>8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EEA-45F4-B50D-7F59B8BB749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4362368"/>
        <c:axId val="24253568"/>
      </c:barChart>
      <c:catAx>
        <c:axId val="24362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4253568"/>
        <c:crosses val="autoZero"/>
        <c:auto val="1"/>
        <c:lblAlgn val="ctr"/>
        <c:lblOffset val="100"/>
        <c:noMultiLvlLbl val="0"/>
      </c:catAx>
      <c:valAx>
        <c:axId val="242535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4362368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txPr>
        <a:bodyPr/>
        <a:lstStyle/>
        <a:p>
          <a:pPr>
            <a:defRPr baseline="0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1.6975308641975308E-2"/>
          <c:y val="0.23783212683970786"/>
          <c:w val="0.96604938271604934"/>
          <c:h val="0.660287563077786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доходы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1735,9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076-4E28-A36E-FFC980298E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1735.94</c:v>
                </c:pt>
                <c:pt idx="1">
                  <c:v>2032.69</c:v>
                </c:pt>
                <c:pt idx="2">
                  <c:v>2014.35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EA-45F4-B50D-7F59B8BB749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Из них собственные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696,1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076-4E28-A36E-FFC980298EB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1034</a:t>
                    </a:r>
                    <a:r>
                      <a:rPr lang="en-US" baseline="0" smtClean="0"/>
                      <a:t>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9AC-4BF7-ABB3-9861A28326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696.15</c:v>
                </c:pt>
                <c:pt idx="1">
                  <c:v>1002.9</c:v>
                </c:pt>
                <c:pt idx="2">
                  <c:v>1034.5999999999999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EA-45F4-B50D-7F59B8BB749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%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40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076-4E28-A36E-FFC980298EB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49,3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9AC-4BF7-ABB3-9861A28326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40</c:v>
                </c:pt>
                <c:pt idx="1">
                  <c:v>49.3</c:v>
                </c:pt>
                <c:pt idx="2">
                  <c:v>51.3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EEA-45F4-B50D-7F59B8BB749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4362368"/>
        <c:axId val="24253568"/>
      </c:barChart>
      <c:catAx>
        <c:axId val="24362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4253568"/>
        <c:crosses val="autoZero"/>
        <c:auto val="1"/>
        <c:lblAlgn val="ctr"/>
        <c:lblOffset val="100"/>
        <c:noMultiLvlLbl val="0"/>
      </c:catAx>
      <c:valAx>
        <c:axId val="242535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4362368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overlay val="0"/>
      <c:txPr>
        <a:bodyPr/>
        <a:lstStyle/>
        <a:p>
          <a:pPr>
            <a:defRPr baseline="0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8049236900942939E-2"/>
          <c:y val="4.7667435122080125E-2"/>
          <c:w val="0.87090526878584618"/>
          <c:h val="0.843173230354121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 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149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DFE-4991-8ED7-BF226213C9A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86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DFE-4991-8ED7-BF226213C9A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17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DFE-4991-8ED7-BF226213C9AD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277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515-44E1-840B-1093AABD204E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118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ADFE-4991-8ED7-BF226213C9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5"/>
                <c:pt idx="0">
                  <c:v>крс 149</c:v>
                </c:pt>
                <c:pt idx="1">
                  <c:v>коров 86</c:v>
                </c:pt>
                <c:pt idx="2">
                  <c:v>овец,коз 17</c:v>
                </c:pt>
                <c:pt idx="3">
                  <c:v>птиц 277</c:v>
                </c:pt>
                <c:pt idx="4">
                  <c:v>пчелосемей 118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149</c:v>
                </c:pt>
                <c:pt idx="1">
                  <c:v>86</c:v>
                </c:pt>
                <c:pt idx="2">
                  <c:v>17</c:v>
                </c:pt>
                <c:pt idx="3">
                  <c:v>277</c:v>
                </c:pt>
                <c:pt idx="4">
                  <c:v>118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06-4335-8030-D29662AB38C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Лист1!$A$2:$A$7</c:f>
              <c:strCache>
                <c:ptCount val="5"/>
                <c:pt idx="0">
                  <c:v>крс 149</c:v>
                </c:pt>
                <c:pt idx="1">
                  <c:v>коров 86</c:v>
                </c:pt>
                <c:pt idx="2">
                  <c:v>овец,коз 17</c:v>
                </c:pt>
                <c:pt idx="3">
                  <c:v>птиц 277</c:v>
                </c:pt>
                <c:pt idx="4">
                  <c:v>пчелосемей 118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06-4335-8030-D29662AB38C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Лист1!$A$2:$A$7</c:f>
              <c:strCache>
                <c:ptCount val="5"/>
                <c:pt idx="0">
                  <c:v>крс 149</c:v>
                </c:pt>
                <c:pt idx="1">
                  <c:v>коров 86</c:v>
                </c:pt>
                <c:pt idx="2">
                  <c:v>овец,коз 17</c:v>
                </c:pt>
                <c:pt idx="3">
                  <c:v>птиц 277</c:v>
                </c:pt>
                <c:pt idx="4">
                  <c:v>пчелосемей 118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506-4335-8030-D29662AB38C2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Лист1!$A$2:$A$7</c:f>
              <c:strCache>
                <c:ptCount val="5"/>
                <c:pt idx="0">
                  <c:v>крс 149</c:v>
                </c:pt>
                <c:pt idx="1">
                  <c:v>коров 86</c:v>
                </c:pt>
                <c:pt idx="2">
                  <c:v>овец,коз 17</c:v>
                </c:pt>
                <c:pt idx="3">
                  <c:v>птиц 277</c:v>
                </c:pt>
                <c:pt idx="4">
                  <c:v>пчелосемей 118</c:v>
                </c:pt>
              </c:strCache>
            </c:strRef>
          </c:cat>
          <c:val>
            <c:numRef>
              <c:f>Лист1!$E$2:$E$8</c:f>
              <c:numCache>
                <c:formatCode>General</c:formatCode>
                <c:ptCount val="7"/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506-4335-8030-D29662AB38C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7587456"/>
        <c:axId val="107588992"/>
      </c:barChart>
      <c:catAx>
        <c:axId val="1075874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7588992"/>
        <c:crosses val="autoZero"/>
        <c:auto val="1"/>
        <c:lblAlgn val="ctr"/>
        <c:lblOffset val="100"/>
        <c:noMultiLvlLbl val="0"/>
      </c:catAx>
      <c:valAx>
        <c:axId val="107588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7587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029478954019636"/>
          <c:y val="5.0473457250976198E-2"/>
          <c:w val="0.86272990181782838"/>
          <c:h val="0.7815108077551672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4.6296296296296294E-3"/>
                  <c:y val="-0.3283058213246551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345500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DB2-4F7B-8CEB-F258815286E6}"/>
                </c:ext>
              </c:extLst>
            </c:dLbl>
            <c:dLbl>
              <c:idx val="1"/>
              <c:layout>
                <c:manualLayout>
                  <c:x val="1.3888888888888888E-2"/>
                  <c:y val="-0.1515257636883023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3000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DB2-4F7B-8CEB-F258815286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4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2"/>
                <c:pt idx="0">
                  <c:v> Коровы </c:v>
                </c:pt>
                <c:pt idx="1">
                  <c:v>Козы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358700</c:v>
                </c:pt>
                <c:pt idx="1">
                  <c:v>4000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DB2-4F7B-8CEB-F258815286E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2"/>
                <c:pt idx="0">
                  <c:v> Коровы </c:v>
                </c:pt>
                <c:pt idx="1">
                  <c:v>Козы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3-0DB2-4F7B-8CEB-F258815286E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2"/>
                <c:pt idx="0">
                  <c:v> Коровы </c:v>
                </c:pt>
                <c:pt idx="1">
                  <c:v>Козы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4-0DB2-4F7B-8CEB-F258815286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0840576"/>
        <c:axId val="100842112"/>
        <c:axId val="0"/>
      </c:bar3DChart>
      <c:catAx>
        <c:axId val="1008405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0842112"/>
        <c:crosses val="autoZero"/>
        <c:auto val="1"/>
        <c:lblAlgn val="ctr"/>
        <c:lblOffset val="100"/>
        <c:noMultiLvlLbl val="0"/>
      </c:catAx>
      <c:valAx>
        <c:axId val="1008421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08405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0.4125</cdr:x>
      <cdr:y>0.79797</cdr:y>
    </cdr:from>
    <cdr:to>
      <cdr:x>0.52361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394720" y="403609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2D14AE-3B3B-4FD6-BC3B-DDB36B345EF2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981C9-01CA-4067-ACE8-F61D538C6F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407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D6485-A63C-4561-8EB8-3ACFC96571E7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789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D6485-A63C-4561-8EB8-3ACFC96571E7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396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g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299217"/>
            <a:ext cx="6252156" cy="21602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СОБОЛЕВСКОЕ                          СЕЛЬСКОЕ ПОСЕЛЕНИЕ 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4" descr="Verhneuslonskij_r-n(gerb_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1928826" cy="194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1935" y="2576715"/>
            <a:ext cx="84401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latin typeface="Monotype Corsiva" pitchFamily="66" charset="0"/>
              </a:rPr>
              <a:t>Отчет </a:t>
            </a:r>
            <a:r>
              <a:rPr lang="ru-RU" sz="2400" b="1" dirty="0" smtClean="0">
                <a:latin typeface="Monotype Corsiva" pitchFamily="66" charset="0"/>
              </a:rPr>
              <a:t>Главы Соболевского сельского поселения </a:t>
            </a:r>
          </a:p>
          <a:p>
            <a:pPr algn="ctr"/>
            <a:r>
              <a:rPr lang="ru-RU" sz="2400" b="1" dirty="0" smtClean="0">
                <a:latin typeface="Monotype Corsiva" pitchFamily="66" charset="0"/>
              </a:rPr>
              <a:t>«Об </a:t>
            </a:r>
            <a:r>
              <a:rPr lang="ru-RU" sz="2400" b="1" dirty="0">
                <a:latin typeface="Monotype Corsiva" pitchFamily="66" charset="0"/>
              </a:rPr>
              <a:t>итогах работы за </a:t>
            </a:r>
            <a:r>
              <a:rPr lang="ru-RU" sz="2400" b="1" dirty="0" smtClean="0">
                <a:latin typeface="Monotype Corsiva" pitchFamily="66" charset="0"/>
              </a:rPr>
              <a:t>2021 </a:t>
            </a:r>
            <a:r>
              <a:rPr lang="ru-RU" sz="2400" b="1" dirty="0">
                <a:latin typeface="Monotype Corsiva" pitchFamily="66" charset="0"/>
              </a:rPr>
              <a:t>год и перспективах развития на </a:t>
            </a:r>
            <a:r>
              <a:rPr lang="ru-RU" sz="2400" b="1" dirty="0" smtClean="0">
                <a:latin typeface="Monotype Corsiva" pitchFamily="66" charset="0"/>
              </a:rPr>
              <a:t>2022 год</a:t>
            </a:r>
            <a:r>
              <a:rPr lang="ru-RU" sz="2400" b="1" dirty="0">
                <a:latin typeface="Monotype Corsiva" pitchFamily="66" charset="0"/>
              </a:rPr>
              <a:t>»</a:t>
            </a:r>
          </a:p>
          <a:p>
            <a:pPr algn="ctr"/>
            <a:endParaRPr lang="ru-RU" sz="2400" dirty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6993"/>
            <a:ext cx="9144000" cy="3479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65965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1923889"/>
              </p:ext>
            </p:extLst>
          </p:nvPr>
        </p:nvGraphicFramePr>
        <p:xfrm>
          <a:off x="467544" y="1052734"/>
          <a:ext cx="7992888" cy="51845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14976">
                  <a:extLst>
                    <a:ext uri="{9D8B030D-6E8A-4147-A177-3AD203B41FA5}">
                      <a16:colId xmlns:a16="http://schemas.microsoft.com/office/drawing/2014/main" val="3534803979"/>
                    </a:ext>
                  </a:extLst>
                </a:gridCol>
                <a:gridCol w="1333431">
                  <a:extLst>
                    <a:ext uri="{9D8B030D-6E8A-4147-A177-3AD203B41FA5}">
                      <a16:colId xmlns:a16="http://schemas.microsoft.com/office/drawing/2014/main" val="2170118147"/>
                    </a:ext>
                  </a:extLst>
                </a:gridCol>
                <a:gridCol w="1333431">
                  <a:extLst>
                    <a:ext uri="{9D8B030D-6E8A-4147-A177-3AD203B41FA5}">
                      <a16:colId xmlns:a16="http://schemas.microsoft.com/office/drawing/2014/main" val="954182944"/>
                    </a:ext>
                  </a:extLst>
                </a:gridCol>
                <a:gridCol w="1111050">
                  <a:extLst>
                    <a:ext uri="{9D8B030D-6E8A-4147-A177-3AD203B41FA5}">
                      <a16:colId xmlns:a16="http://schemas.microsoft.com/office/drawing/2014/main" val="971440233"/>
                    </a:ext>
                  </a:extLst>
                </a:gridCol>
              </a:tblGrid>
              <a:tr h="72008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наименование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план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факт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7248022"/>
                  </a:ext>
                </a:extLst>
              </a:tr>
              <a:tr h="57606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Электроэнергия</a:t>
                      </a:r>
                      <a:endParaRPr lang="ru-RU" sz="12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В т.ч. уличное освещение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176,00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226,38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128,4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7146059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Ремонт здания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139,3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139,3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82096442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Содержание дорог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134,0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114,1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3353923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Культура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259,1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161,8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6352138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Демонтаж старых светильников и замена ламп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37,0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37,0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9138711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effectLst/>
                        </a:rPr>
                        <a:t>грант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1 500,0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1 500,0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3976266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effectLst/>
                        </a:rPr>
                        <a:t>Ремонт родника в Карамышихе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ограждение водокачки в селе Соболевское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253,0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253,0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3011862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403648" y="244188"/>
            <a:ext cx="11803231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t-RU" alt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Основные расходы за 2021г. 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                                                                                           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т</a:t>
            </a:r>
            <a:r>
              <a:rPr kumimoji="0" lang="tt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ыс.руб.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869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Содержание внутри поселковых дорог </a:t>
            </a:r>
            <a:endParaRPr lang="ru-RU" dirty="0"/>
          </a:p>
        </p:txBody>
      </p:sp>
      <p:pic>
        <p:nvPicPr>
          <p:cNvPr id="65538" name="Picture 2" descr="D:\DCIM\101MSDCF\DSC0866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83" y="1556792"/>
            <a:ext cx="8583434" cy="48281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37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" t="-2990" r="-4599" b="55489"/>
          <a:stretch/>
        </p:blipFill>
        <p:spPr>
          <a:xfrm>
            <a:off x="395536" y="-171400"/>
            <a:ext cx="3888432" cy="3822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50"/>
          <a:stretch/>
        </p:blipFill>
        <p:spPr>
          <a:xfrm>
            <a:off x="5076056" y="2852936"/>
            <a:ext cx="3789040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13" b="21651"/>
          <a:stretch/>
        </p:blipFill>
        <p:spPr>
          <a:xfrm>
            <a:off x="4095120" y="207937"/>
            <a:ext cx="4833226" cy="2717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318432" y="-4059832"/>
            <a:ext cx="10800000" cy="54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07" y="3640664"/>
            <a:ext cx="4836949" cy="3150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196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988839"/>
            <a:ext cx="7355160" cy="3240361"/>
          </a:xfrm>
        </p:spPr>
        <p:txBody>
          <a:bodyPr>
            <a:normAutofit/>
          </a:bodyPr>
          <a:lstStyle/>
          <a:p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445286" y="548680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/>
              <a:t>Сельское хозяйство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21409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5" r="47975" b="15139"/>
          <a:stretch/>
        </p:blipFill>
        <p:spPr>
          <a:xfrm>
            <a:off x="179512" y="136882"/>
            <a:ext cx="4343238" cy="2969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88" t="6484" r="-1" b="43803"/>
          <a:stretch/>
        </p:blipFill>
        <p:spPr>
          <a:xfrm>
            <a:off x="4860032" y="149981"/>
            <a:ext cx="3960440" cy="3046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1" b="12231"/>
          <a:stretch/>
        </p:blipFill>
        <p:spPr>
          <a:xfrm>
            <a:off x="179512" y="3196602"/>
            <a:ext cx="8532440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8902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9619417"/>
              </p:ext>
            </p:extLst>
          </p:nvPr>
        </p:nvGraphicFramePr>
        <p:xfrm>
          <a:off x="251520" y="1268760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Поголовье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35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Субсидия на коров и коз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995614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0477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verhniy-uslon.tatarstan.ru/file/verhniy-uslon/Image/IMG-20211014-WA0006(1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260648"/>
            <a:ext cx="4416491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verhniy-uslon.tatarstan.ru/file/verhniy-uslon/Image/1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584413"/>
            <a:ext cx="4982717" cy="30394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848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Всего КРС 160 гол</a:t>
            </a:r>
          </a:p>
          <a:p>
            <a:r>
              <a:rPr lang="ru-RU" dirty="0" smtClean="0"/>
              <a:t>Коров 107 гол.</a:t>
            </a:r>
          </a:p>
          <a:p>
            <a:r>
              <a:rPr lang="ru-RU" dirty="0" smtClean="0"/>
              <a:t>Свиней -9 гол.</a:t>
            </a:r>
          </a:p>
          <a:p>
            <a:r>
              <a:rPr lang="ru-RU" dirty="0" smtClean="0"/>
              <a:t>Овец -39 гол.</a:t>
            </a:r>
          </a:p>
          <a:p>
            <a:r>
              <a:rPr lang="ru-RU" dirty="0" smtClean="0"/>
              <a:t>Коз-12 гол.</a:t>
            </a:r>
          </a:p>
          <a:p>
            <a:r>
              <a:rPr lang="ru-RU" dirty="0" smtClean="0"/>
              <a:t>Лошадей -2 гол.</a:t>
            </a:r>
          </a:p>
          <a:p>
            <a:r>
              <a:rPr lang="ru-RU" dirty="0" smtClean="0"/>
              <a:t>Птиц -879 шт.</a:t>
            </a:r>
          </a:p>
          <a:p>
            <a:r>
              <a:rPr lang="ru-RU" dirty="0" smtClean="0"/>
              <a:t>П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457200" y="548680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 smtClean="0"/>
              <a:t>Благоустройство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6295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verhniy-uslon.tatarstan.ru/file/verhniy-uslon/Image/IMG-20210527-WA0022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8785"/>
            <a:ext cx="4032448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verhniy-uslon.tatarstan.ru/file/verhniy-uslon/Image/4(25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522755"/>
            <a:ext cx="2232248" cy="39861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verhniy-uslon.tatarstan.ru/file/verhniy-uslon/Image/3(360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7689"/>
            <a:ext cx="2184685" cy="3901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s://verhniy-uslon.tatarstan.ru/file/verhniy-uslon/Image/2(470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58" y="2580042"/>
            <a:ext cx="2208645" cy="3944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s://verhniy-uslon.tatarstan.ru/file/verhniy-uslon/Image/IMG-20210816-WA00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0900"/>
            <a:ext cx="3738046" cy="21119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685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988839"/>
            <a:ext cx="7355160" cy="3240361"/>
          </a:xfrm>
        </p:spPr>
        <p:txBody>
          <a:bodyPr>
            <a:normAutofit/>
          </a:bodyPr>
          <a:lstStyle/>
          <a:p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445286" y="548680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Выборы</a:t>
            </a: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95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verhniy-uslon.tatarstan.ru/file/verhniy-uslon/Image/IMG-20211008-WA0006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3" b="7143"/>
          <a:stretch/>
        </p:blipFill>
        <p:spPr bwMode="auto">
          <a:xfrm>
            <a:off x="683568" y="260648"/>
            <a:ext cx="4248472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verhniy-uslon.tatarstan.ru/file/verhniy-uslon/Image/IMG-20211008-WA00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96869"/>
            <a:ext cx="4585692" cy="29195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https://verhniy-uslon.tatarstan.ru/file/verhniy-uslon/Image/6(140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0" b="17472"/>
          <a:stretch/>
        </p:blipFill>
        <p:spPr bwMode="auto">
          <a:xfrm>
            <a:off x="1115616" y="3571090"/>
            <a:ext cx="2088232" cy="3045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32656"/>
            <a:ext cx="3040377" cy="2800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2384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verhniy-uslon.tatarstan.ru/file/verhniy-uslon/Image/IMG-20210430-WA0011(1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7"/>
            <a:ext cx="2857500" cy="381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verhniy-uslon.tatarstan.ru/file/verhniy-uslon/Image/IMG-20210430-WA0009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612" y="260647"/>
            <a:ext cx="2846723" cy="37956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verhniy-uslon.tatarstan.ru/file/verhniy-uslon/Image/IMG-20210430-WA00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32657"/>
            <a:ext cx="2448272" cy="3672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verhniy-uslon.tatarstan.ru/file/verhniy-uslon/Image/IMG-20210420-WA0021(1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3"/>
          <a:stretch/>
        </p:blipFill>
        <p:spPr bwMode="auto">
          <a:xfrm>
            <a:off x="4860032" y="4186130"/>
            <a:ext cx="3888432" cy="23392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verhniy-uslon.tatarstan.ru/file/verhniy-uslon/Image/IMG_20210420_10472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54" y="4186130"/>
            <a:ext cx="4189472" cy="23461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6960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320"/>
            <a:ext cx="4499992" cy="3229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verhniy-uslon.tatarstan.ru/file/verhniy-uslon/Image/IMG-20211210-WA00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573016"/>
            <a:ext cx="6313884" cy="31569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26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Укрепление береговой линии </a:t>
            </a:r>
            <a:r>
              <a:rPr lang="ru-RU" sz="2800" dirty="0" err="1" smtClean="0"/>
              <a:t>р.Свияга</a:t>
            </a:r>
            <a:endParaRPr lang="ru-RU" sz="2800" dirty="0"/>
          </a:p>
        </p:txBody>
      </p:sp>
      <p:pic>
        <p:nvPicPr>
          <p:cNvPr id="4" name="Picture 2" descr="https://verhniy-uslon.tatarstan.ru/file/verhniy-uslon/Image/IMG-20211025-WA000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4962128" cy="2481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verhniy-uslon.tatarstan.ru/file/verhniy-uslon/Image/IMG-20211025-WA0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789040"/>
            <a:ext cx="5737820" cy="2868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37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Благоустройство территории кладбища</a:t>
            </a:r>
            <a:endParaRPr lang="ru-RU" sz="2800" dirty="0"/>
          </a:p>
        </p:txBody>
      </p:sp>
      <p:pic>
        <p:nvPicPr>
          <p:cNvPr id="3074" name="Picture 2" descr="https://verhniy-uslon.tatarstan.ru/file/verhniy-uslon/Image/IMG-20211025-WA000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96752"/>
            <a:ext cx="5472608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verhniy-uslon.tatarstan.ru/file/verhniy-uslon/Image/IMG-20211025-WA0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484" y="4023866"/>
            <a:ext cx="5268168" cy="26340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2189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Уличное освещение</a:t>
            </a:r>
            <a:endParaRPr lang="ru-RU" sz="2800" dirty="0"/>
          </a:p>
        </p:txBody>
      </p:sp>
      <p:pic>
        <p:nvPicPr>
          <p:cNvPr id="13" name="Рисунок 12" descr="C:\Users\SobolevskoePC\AppData\Local\Microsoft\Windows\INetCache\Content.Word\IMG_20191228_092417_HHT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2" t="-25000" r="21099" b="28650"/>
          <a:stretch/>
        </p:blipFill>
        <p:spPr bwMode="auto">
          <a:xfrm>
            <a:off x="6405886" y="-1173152"/>
            <a:ext cx="2123728" cy="5068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https://verhniy-uslon.tatarstan.ru/file/verhniy-uslon/Image/IMG-20211004-WA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867406"/>
            <a:ext cx="5272014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verhniy-uslon.tatarstan.ru/file/verhniy-uslon/Image/IMG-20211004-WA0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2130808" cy="38050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8608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Ремонт административного здания</a:t>
            </a:r>
            <a:endParaRPr lang="ru-RU" sz="2800" dirty="0"/>
          </a:p>
        </p:txBody>
      </p:sp>
      <p:pic>
        <p:nvPicPr>
          <p:cNvPr id="3074" name="Picture 2" descr="https://verhniy-uslon.tatarstan.ru/file/verhniy-uslon/Image/IMG-20210331-WA003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91" y="1052736"/>
            <a:ext cx="4237186" cy="21185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79"/>
          <a:stretch/>
        </p:blipFill>
        <p:spPr>
          <a:xfrm>
            <a:off x="7043033" y="3562958"/>
            <a:ext cx="1783362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85" r="15206" b="9358"/>
          <a:stretch/>
        </p:blipFill>
        <p:spPr>
          <a:xfrm>
            <a:off x="395536" y="3644094"/>
            <a:ext cx="2232248" cy="2790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https://verhniy-uslon.tatarstan.ru/file/verhniy-uslon/Image/6(129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610372"/>
            <a:ext cx="1978331" cy="2857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verhniy-uslon.tatarstan.ru/file/verhniy-uslon/Image/IMG-20210923-WA00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204" y="1175217"/>
            <a:ext cx="3481705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verhniy-uslon.tatarstan.ru/file/verhniy-uslon/Image/IMG-20211118-WA0037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617594"/>
            <a:ext cx="1520921" cy="2857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13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714348" y="404664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 smtClean="0"/>
              <a:t>Вывоз ТКО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196383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verhniy-uslon.tatarstan.ru/file/verhniy-uslon/Image/IMG-20210505-WA0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8151849" cy="4320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8438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Всего КРС 160 гол</a:t>
            </a:r>
          </a:p>
          <a:p>
            <a:r>
              <a:rPr lang="ru-RU" dirty="0" smtClean="0"/>
              <a:t>Коров 107 гол.</a:t>
            </a:r>
          </a:p>
          <a:p>
            <a:r>
              <a:rPr lang="ru-RU" dirty="0" smtClean="0"/>
              <a:t>Свиней -9 гол.</a:t>
            </a:r>
          </a:p>
          <a:p>
            <a:r>
              <a:rPr lang="ru-RU" dirty="0" smtClean="0"/>
              <a:t>Овец -39 гол.</a:t>
            </a:r>
          </a:p>
          <a:p>
            <a:r>
              <a:rPr lang="ru-RU" dirty="0" smtClean="0"/>
              <a:t>Коз-12 гол.</a:t>
            </a:r>
          </a:p>
          <a:p>
            <a:r>
              <a:rPr lang="ru-RU" dirty="0" smtClean="0"/>
              <a:t>Лошадей -2 гол.</a:t>
            </a:r>
          </a:p>
          <a:p>
            <a:r>
              <a:rPr lang="ru-RU" dirty="0" smtClean="0"/>
              <a:t>Птиц -879 шт.</a:t>
            </a:r>
          </a:p>
          <a:p>
            <a:r>
              <a:rPr lang="ru-RU" dirty="0" smtClean="0"/>
              <a:t>П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457200" y="548680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 smtClean="0"/>
              <a:t>Культура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230629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verhniy-uslon.tatarstan.ru/file/verhniy-uslon/Image/IMG-20210923-WA0006(1)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20888"/>
            <a:ext cx="2088232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4" descr="https://verhniy-uslon.tatarstan.ru/file/verhniy-uslon/Image/IMG-20210923-WA0005(1)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276" y="188640"/>
            <a:ext cx="2091636" cy="3573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r="29525"/>
          <a:stretch/>
        </p:blipFill>
        <p:spPr>
          <a:xfrm>
            <a:off x="2361625" y="1196752"/>
            <a:ext cx="4592770" cy="369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238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verhniy-uslon.tatarstan.ru/file/verhniy-uslon/Image/IMG_20210509_1006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25"/>
          <a:stretch/>
        </p:blipFill>
        <p:spPr bwMode="auto">
          <a:xfrm>
            <a:off x="179512" y="3831131"/>
            <a:ext cx="4176464" cy="26197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verhniy-uslon.tatarstan.ru/file/verhniy-uslon/Image/IMG_20210509_1014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801" y="3831131"/>
            <a:ext cx="4678199" cy="26197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s://verhniy-uslon.tatarstan.ru/file/verhniy-uslon/Image/IMG_20210509_10060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" t="5349" r="-1036" b="39828"/>
          <a:stretch/>
        </p:blipFill>
        <p:spPr bwMode="auto">
          <a:xfrm>
            <a:off x="2555776" y="44624"/>
            <a:ext cx="3751314" cy="3672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59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verhniy-uslon.tatarstan.ru/file/verhniy-uslon/Image/IMG-20211118-WA002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017" y="4365104"/>
            <a:ext cx="2327297" cy="23272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verhniy-uslon.tatarstan.ru/file/verhniy-uslon/Image/IMG-20211118-WA00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026" y="348605"/>
            <a:ext cx="2160240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verhniy-uslon.tatarstan.ru/file/verhniy-uslon/Image/IMG-20211118-WA002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3"/>
          <a:stretch/>
        </p:blipFill>
        <p:spPr bwMode="auto">
          <a:xfrm>
            <a:off x="6697219" y="348605"/>
            <a:ext cx="1782198" cy="21894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verhniy-uslon.tatarstan.ru/file/verhniy-uslon/Image/IMG_20210611_14072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4797"/>
            <a:ext cx="2857500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verhniy-uslon.tatarstan.ru/file/verhniy-uslon/Image/IMG_20210506_18192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636912"/>
            <a:ext cx="1948495" cy="25979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verhniy-uslon.tatarstan.ru/file/verhniy-uslon/Image/4(199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9" y="4327771"/>
            <a:ext cx="2626173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verhniy-uslon.tatarstan.ru/file/verhniy-uslon/Image/IMG_20210329_161932%5b1%5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314" y="2780928"/>
            <a:ext cx="1902166" cy="2536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95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Первый районный фестиваль «Играй гармонь в Соболевском»</a:t>
            </a:r>
            <a:endParaRPr lang="ru-RU" sz="2800" dirty="0"/>
          </a:p>
        </p:txBody>
      </p:sp>
      <p:pic>
        <p:nvPicPr>
          <p:cNvPr id="17412" name="Picture 4" descr="https://verhniy-uslon.tatarstan.ru/file/verhniy-uslon/Image/4(24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11" y="1242689"/>
            <a:ext cx="3289548" cy="2193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s://verhniy-uslon.tatarstan.ru/file/verhniy-uslon/Image/5(16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99" y="4221088"/>
            <a:ext cx="3240360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s://verhniy-uslon.tatarstan.ru/file/verhniy-uslon/Image/7(9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643" y="4221088"/>
            <a:ext cx="3220173" cy="21467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https://verhniy-uslon.tatarstan.ru/file/verhniy-uslon/Image/IMG_20210529_13365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7"/>
          <a:stretch/>
        </p:blipFill>
        <p:spPr bwMode="auto">
          <a:xfrm>
            <a:off x="5555043" y="1235968"/>
            <a:ext cx="3540242" cy="2184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https://verhniy-uslon.tatarstan.ru/file/verhniy-uslon/Image/IMG_20210529_1131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789" y="1988840"/>
            <a:ext cx="1806358" cy="4032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55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3" b="15677"/>
          <a:stretch/>
        </p:blipFill>
        <p:spPr>
          <a:xfrm>
            <a:off x="402257" y="152193"/>
            <a:ext cx="3888432" cy="3673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" t="12963" r="10227" b="-11812"/>
          <a:stretch/>
        </p:blipFill>
        <p:spPr>
          <a:xfrm>
            <a:off x="4678238" y="3861048"/>
            <a:ext cx="4286251" cy="3383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7" t="-3046" r="9429" b="3046"/>
          <a:stretch/>
        </p:blipFill>
        <p:spPr>
          <a:xfrm>
            <a:off x="220826" y="3843118"/>
            <a:ext cx="4251295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" t="35211" r="-1867" b="20775"/>
          <a:stretch/>
        </p:blipFill>
        <p:spPr>
          <a:xfrm>
            <a:off x="4572000" y="188640"/>
            <a:ext cx="4286250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521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853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ДУХОВЕНСТВО</a:t>
            </a:r>
            <a:endParaRPr lang="ru-RU" dirty="0"/>
          </a:p>
        </p:txBody>
      </p:sp>
      <p:pic>
        <p:nvPicPr>
          <p:cNvPr id="4" name="Объект 3" descr="C:\Users\пОЛЬЗОВАТЕЛТ\AppData\Local\Temp\Rar$DIa5904.24023\IMG_20200701_120251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2" b="34824"/>
          <a:stretch/>
        </p:blipFill>
        <p:spPr bwMode="auto">
          <a:xfrm>
            <a:off x="1284056" y="1916832"/>
            <a:ext cx="6768752" cy="47476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Горизонтальный свиток 4"/>
          <p:cNvSpPr/>
          <p:nvPr/>
        </p:nvSpPr>
        <p:spPr>
          <a:xfrm>
            <a:off x="1287868" y="17930"/>
            <a:ext cx="6521948" cy="175488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ДУХОВЕНСТВО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9587870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14348" y="50004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 err="1" smtClean="0"/>
              <a:t>Соц.защита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83719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SobolevskoePC\AppData\Local\Microsoft\Windows\INetCache\Content.Word\IMG_20190306_112322_HHT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3"/>
          <a:stretch/>
        </p:blipFill>
        <p:spPr bwMode="auto">
          <a:xfrm>
            <a:off x="1547664" y="260648"/>
            <a:ext cx="5832648" cy="640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302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14348" y="50004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/>
              <a:t>Связь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332178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verhniy-uslon.tatarstan.ru/file/verhniy-uslon/Image/IMG-20210923-WA0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92696"/>
            <a:ext cx="2592288" cy="5184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verhniy-uslon.tatarstan.ru/file/verhniy-uslon/Image/IMG-20210923-WA00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" t="2520" r="4240" b="24401"/>
          <a:stretch/>
        </p:blipFill>
        <p:spPr bwMode="auto">
          <a:xfrm>
            <a:off x="5076056" y="692696"/>
            <a:ext cx="3240360" cy="52205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34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Совет Соболевского СП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s://verhniy-uslon.tatarstan.ru/file/verhniy-uslon/Image/IMG-20211021-WA0002(2)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18503"/>
            <a:ext cx="4248472" cy="2698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s://verhniy-uslon.tatarstan.ru/file/verhniy-uslon/Image/IMG-20211021-WA000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33056"/>
            <a:ext cx="4300200" cy="2761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536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14348" y="50004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/>
              <a:t>Здравоохранение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77137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6048672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501008"/>
            <a:ext cx="6444208" cy="3222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626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14348" y="50004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/>
              <a:t>Пожарная безопасность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64379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SobolevskoePC\AppData\Local\Microsoft\Windows\INetCache\Content.Word\IMG_20190804_172423_HHT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92696"/>
            <a:ext cx="4968552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95730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14348" y="50004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/>
              <a:t>Водоснабжение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378865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908720"/>
            <a:ext cx="3465512" cy="5773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https://verhniy-uslon.tatarstan.ru/file/verhniy-uslon/Image/IMG-20211126-WA0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3384376" cy="58017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50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 fontScale="47500" lnSpcReduction="20000"/>
          </a:bodyPr>
          <a:lstStyle/>
          <a:p>
            <a:r>
              <a:rPr lang="ru-RU" dirty="0"/>
              <a:t> </a:t>
            </a:r>
          </a:p>
          <a:p>
            <a:r>
              <a:rPr lang="ru-RU" b="1" dirty="0"/>
              <a:t>Информация финансово-хозяйственной деятельности </a:t>
            </a:r>
            <a:endParaRPr lang="ru-RU" dirty="0"/>
          </a:p>
          <a:p>
            <a:r>
              <a:rPr lang="ru-RU" b="1" dirty="0"/>
              <a:t>по Соболевскому СП за 2021год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u="sng" dirty="0"/>
              <a:t>Остаток денежных средств на 01.01.2021 г. 11 106,50 руб.</a:t>
            </a:r>
            <a:endParaRPr lang="ru-RU" dirty="0"/>
          </a:p>
          <a:p>
            <a:r>
              <a:rPr lang="ru-RU" b="1" dirty="0"/>
              <a:t>ВСЕГО Начислено за воду  849 590,64 руб.</a:t>
            </a:r>
            <a:endParaRPr lang="ru-RU" dirty="0"/>
          </a:p>
          <a:p>
            <a:r>
              <a:rPr lang="ru-RU" dirty="0"/>
              <a:t>Население 849590.64 руб.</a:t>
            </a:r>
          </a:p>
          <a:p>
            <a:r>
              <a:rPr lang="ru-RU" dirty="0"/>
              <a:t>Юр/лица 0,00 руб.</a:t>
            </a:r>
          </a:p>
          <a:p>
            <a:r>
              <a:rPr lang="ru-RU" b="1" dirty="0"/>
              <a:t>Поступило за воду на р/счет 417 556,13 </a:t>
            </a:r>
            <a:r>
              <a:rPr lang="ru-RU" b="1" dirty="0" err="1"/>
              <a:t>руб</a:t>
            </a:r>
            <a:r>
              <a:rPr lang="ru-RU" b="1" dirty="0"/>
              <a:t>:</a:t>
            </a:r>
            <a:endParaRPr lang="ru-RU" dirty="0"/>
          </a:p>
          <a:p>
            <a:r>
              <a:rPr lang="ru-RU" dirty="0"/>
              <a:t>          Население  417556.13 руб.</a:t>
            </a:r>
          </a:p>
          <a:p>
            <a:r>
              <a:rPr lang="ru-RU" dirty="0"/>
              <a:t>          </a:t>
            </a:r>
            <a:r>
              <a:rPr lang="ru-RU" b="1" dirty="0"/>
              <a:t>Процент собираемости 49,1%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b="1" dirty="0"/>
              <a:t>ФАКТИЧЕСКИЙ РАСХОД составил  412 454,92 руб.:</a:t>
            </a:r>
            <a:endParaRPr lang="ru-RU" dirty="0"/>
          </a:p>
          <a:p>
            <a:r>
              <a:rPr lang="ru-RU" dirty="0"/>
              <a:t>з/плата + вносы 30,2%. 137 458.04руб. </a:t>
            </a:r>
          </a:p>
          <a:p>
            <a:r>
              <a:rPr lang="ru-RU" dirty="0" err="1" smtClean="0"/>
              <a:t>Спецоценка</a:t>
            </a:r>
            <a:r>
              <a:rPr lang="ru-RU" dirty="0" smtClean="0"/>
              <a:t> </a:t>
            </a:r>
            <a:r>
              <a:rPr lang="ru-RU" dirty="0"/>
              <a:t>условий труда 3900 руб. (3оператора*1300руб)</a:t>
            </a:r>
          </a:p>
          <a:p>
            <a:r>
              <a:rPr lang="ru-RU" dirty="0"/>
              <a:t>содержание аварийной бригады. 81114 руб.</a:t>
            </a:r>
          </a:p>
          <a:p>
            <a:r>
              <a:rPr lang="ru-RU" dirty="0"/>
              <a:t>налог УСН  2021г. 5655 руб.</a:t>
            </a:r>
          </a:p>
          <a:p>
            <a:r>
              <a:rPr lang="ru-RU" dirty="0"/>
              <a:t>возмещено э/энергии 65766,34 руб. </a:t>
            </a:r>
            <a:r>
              <a:rPr lang="ru-RU" b="1" u="sng" dirty="0"/>
              <a:t>31,9%</a:t>
            </a:r>
            <a:r>
              <a:rPr lang="ru-RU" dirty="0"/>
              <a:t>  (начислено 206382.35 руб.)</a:t>
            </a:r>
          </a:p>
          <a:p>
            <a:r>
              <a:rPr lang="ru-RU" dirty="0"/>
              <a:t>услуги экскаватора 16200 </a:t>
            </a:r>
            <a:r>
              <a:rPr lang="ru-RU" dirty="0" err="1"/>
              <a:t>руб</a:t>
            </a:r>
            <a:endParaRPr lang="ru-RU" dirty="0"/>
          </a:p>
          <a:p>
            <a:r>
              <a:rPr lang="ru-RU" dirty="0"/>
              <a:t>расходные материалы для скважин 25651,54 руб.</a:t>
            </a:r>
          </a:p>
          <a:p>
            <a:r>
              <a:rPr lang="ru-RU" dirty="0" err="1"/>
              <a:t>химанализ</a:t>
            </a:r>
            <a:r>
              <a:rPr lang="ru-RU" dirty="0"/>
              <a:t> воды 3 скважин 76530 руб.</a:t>
            </a:r>
          </a:p>
          <a:p>
            <a:r>
              <a:rPr lang="ru-RU" dirty="0"/>
              <a:t>услуги банка 180 </a:t>
            </a:r>
            <a:r>
              <a:rPr lang="ru-RU" dirty="0" err="1"/>
              <a:t>руб</a:t>
            </a:r>
            <a:endParaRPr lang="ru-RU" dirty="0"/>
          </a:p>
          <a:p>
            <a:r>
              <a:rPr lang="ru-RU" dirty="0" smtClean="0"/>
              <a:t>остаток </a:t>
            </a:r>
            <a:r>
              <a:rPr lang="ru-RU" dirty="0"/>
              <a:t>денежных средств на 01.01.2022г </a:t>
            </a:r>
            <a:r>
              <a:rPr lang="ru-RU" u="sng" dirty="0"/>
              <a:t>составил  +16 207,71</a:t>
            </a:r>
            <a:r>
              <a:rPr lang="ru-RU" dirty="0"/>
              <a:t> руб.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579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verhniy-uslon.tatarstan.ru/file/verhniy-uslon/Image/IMG-20211118-WA00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3690938" cy="4464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verhniy-uslon.tatarstan.ru/file/verhniy-uslon/Image/IMG-20211016-WA0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89187"/>
            <a:ext cx="4010000" cy="51853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16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14348" y="50004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/>
              <a:t>Грант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51570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verhniy-uslon.tatarstan.ru/file/verhniy-uslon/Image/5(191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288130"/>
            <a:ext cx="4896544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verhniy-uslon.tatarstan.ru/file/verhniy-uslon/Image/1(650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4780"/>
            <a:ext cx="2232248" cy="4033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verhniy-uslon.tatarstan.ru/file/verhniy-uslon/Image/2(489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2" y="188640"/>
            <a:ext cx="2376264" cy="4032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verhniy-uslon.tatarstan.ru/file/verhniy-uslon/Image/3(375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255369"/>
            <a:ext cx="2444154" cy="40327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20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000573"/>
              </p:ext>
            </p:extLst>
          </p:nvPr>
        </p:nvGraphicFramePr>
        <p:xfrm>
          <a:off x="539552" y="980728"/>
          <a:ext cx="8229600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Численность населения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965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14348" y="50004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/>
              <a:t>Самообложение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49842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verhniy-uslon.tatarstan.ru/file/verhniy-uslon/Image/14(20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11"/>
          <a:stretch/>
        </p:blipFill>
        <p:spPr bwMode="auto">
          <a:xfrm>
            <a:off x="542705" y="188640"/>
            <a:ext cx="2376264" cy="36826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005" y="188640"/>
            <a:ext cx="5472608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05064"/>
            <a:ext cx="5312342" cy="2656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4" b="30164"/>
          <a:stretch/>
        </p:blipFill>
        <p:spPr>
          <a:xfrm>
            <a:off x="6222015" y="3501008"/>
            <a:ext cx="2506588" cy="3184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192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verhniy-uslon.tatarstan.ru/file/verhniy-uslon/Image/IMG-20211210-WA0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3"/>
            <a:ext cx="3384376" cy="60435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verhniy-uslon.tatarstan.ru/file/verhniy-uslon/Image/IMG-20211210-WA00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13462"/>
            <a:ext cx="4685088" cy="26236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75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683568" y="548680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/>
              <a:t>Приём граждан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410977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verhniy-uslon.tatarstan.ru/file/verhniy-uslon/Image/5(17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8031662" cy="4176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11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683568" y="548680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/>
              <a:t>Юбилейные даты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409865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verhniy-uslon.tatarstan.ru/file/verhniy-uslon/Image/IMG-20211228-WA003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6" r="20732"/>
          <a:stretch/>
        </p:blipFill>
        <p:spPr bwMode="auto">
          <a:xfrm>
            <a:off x="4561860" y="296652"/>
            <a:ext cx="3898572" cy="2854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s://verhniy-uslon.tatarstan.ru/file/verhniy-uslon/Image/print_7241619_511265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322323"/>
            <a:ext cx="5020280" cy="3190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 r="14300" b="44750"/>
          <a:stretch/>
        </p:blipFill>
        <p:spPr>
          <a:xfrm>
            <a:off x="683568" y="332656"/>
            <a:ext cx="3471554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r="27951"/>
          <a:stretch/>
        </p:blipFill>
        <p:spPr>
          <a:xfrm>
            <a:off x="683568" y="3215471"/>
            <a:ext cx="3168352" cy="3297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365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3515431" cy="2304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430" y="260649"/>
            <a:ext cx="2978569" cy="2304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60649"/>
            <a:ext cx="1675356" cy="3350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22437"/>
          <a:stretch/>
        </p:blipFill>
        <p:spPr>
          <a:xfrm>
            <a:off x="5076056" y="3717032"/>
            <a:ext cx="3754794" cy="2740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b="17451"/>
          <a:stretch/>
        </p:blipFill>
        <p:spPr>
          <a:xfrm>
            <a:off x="971600" y="2924944"/>
            <a:ext cx="2549649" cy="3426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523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14348" y="50004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/>
              <a:t>Планы на 2022 год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73636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827584" y="476672"/>
            <a:ext cx="7704856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en-US" sz="20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ПЛАНЫ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2022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год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0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en-US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Работа по сбору использованию средств самообложения: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щебенение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части дороги по улице Центральная в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с.Чулпаниха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ремонт дороги по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ул.Береговая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 с. Соболевское;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-ограждение водонапорной башни в деревне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Карамышиха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Грейдерование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внутри поселковых дорог.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Посадка саженцев для укрепления берега реки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Свияга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 селе Соболевское совместно с лесничеством.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Продолжение работы по улучшению уличного освещения в населенных пунктах, а именно замена перегоревших ламп на энергосберегающие.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5.  Замена в селе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Чулпаниха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 водонапорной башне старых металлических труб на пластиковые, установка нового насоса и троса.</a:t>
            </a:r>
          </a:p>
          <a:p>
            <a:pPr indent="449580" algn="ctr"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93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8210055"/>
              </p:ext>
            </p:extLst>
          </p:nvPr>
        </p:nvGraphicFramePr>
        <p:xfrm>
          <a:off x="755576" y="764704"/>
          <a:ext cx="7632847" cy="52565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47869">
                  <a:extLst>
                    <a:ext uri="{9D8B030D-6E8A-4147-A177-3AD203B41FA5}">
                      <a16:colId xmlns:a16="http://schemas.microsoft.com/office/drawing/2014/main" val="908972764"/>
                    </a:ext>
                  </a:extLst>
                </a:gridCol>
                <a:gridCol w="1528326">
                  <a:extLst>
                    <a:ext uri="{9D8B030D-6E8A-4147-A177-3AD203B41FA5}">
                      <a16:colId xmlns:a16="http://schemas.microsoft.com/office/drawing/2014/main" val="208659225"/>
                    </a:ext>
                  </a:extLst>
                </a:gridCol>
                <a:gridCol w="1528326">
                  <a:extLst>
                    <a:ext uri="{9D8B030D-6E8A-4147-A177-3AD203B41FA5}">
                      <a16:colId xmlns:a16="http://schemas.microsoft.com/office/drawing/2014/main" val="306532443"/>
                    </a:ext>
                  </a:extLst>
                </a:gridCol>
                <a:gridCol w="1528326">
                  <a:extLst>
                    <a:ext uri="{9D8B030D-6E8A-4147-A177-3AD203B41FA5}">
                      <a16:colId xmlns:a16="http://schemas.microsoft.com/office/drawing/2014/main" val="3779754059"/>
                    </a:ext>
                  </a:extLst>
                </a:gridCol>
              </a:tblGrid>
              <a:tr h="5815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 </a:t>
                      </a:r>
                      <a:r>
                        <a:rPr lang="ru-RU" sz="1400" dirty="0" smtClean="0">
                          <a:effectLst/>
                        </a:rPr>
                        <a:t>01.01.2020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 </a:t>
                      </a:r>
                      <a:r>
                        <a:rPr lang="ru-RU" sz="1400" dirty="0" smtClean="0">
                          <a:effectLst/>
                        </a:rPr>
                        <a:t>01.01.2021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 </a:t>
                      </a:r>
                      <a:r>
                        <a:rPr lang="ru-RU" sz="1400" dirty="0" smtClean="0">
                          <a:effectLst/>
                        </a:rPr>
                        <a:t>01.01.2022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951185"/>
                  </a:ext>
                </a:extLst>
              </a:tr>
              <a:tr h="1163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Дети дошкольного возраста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40087502"/>
                  </a:ext>
                </a:extLst>
              </a:tr>
              <a:tr h="11856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 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Дети школьного возраста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</a:rPr>
                        <a:t>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9530095"/>
                  </a:ext>
                </a:extLst>
              </a:tr>
              <a:tr h="1163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Трудоспособное население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126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124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120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7927798"/>
                  </a:ext>
                </a:extLst>
              </a:tr>
              <a:tr h="1163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Пенсионеры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88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83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73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46783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0769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988839"/>
            <a:ext cx="7355160" cy="3240361"/>
          </a:xfrm>
        </p:spPr>
        <p:txBody>
          <a:bodyPr>
            <a:normAutofit/>
          </a:bodyPr>
          <a:lstStyle/>
          <a:p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445286" y="548680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/>
              <a:t>бюджет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35565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086267"/>
              </p:ext>
            </p:extLst>
          </p:nvPr>
        </p:nvGraphicFramePr>
        <p:xfrm>
          <a:off x="539552" y="980728"/>
          <a:ext cx="8229600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Доходная часть бюджета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162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solidFill>
            <a:schemeClr val="bg2">
              <a:lumMod val="9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Собственные доходы в 202</a:t>
            </a:r>
            <a:r>
              <a:rPr lang="en-US" dirty="0" smtClean="0"/>
              <a:t>1</a:t>
            </a:r>
            <a:r>
              <a:rPr lang="ru-RU" dirty="0" smtClean="0"/>
              <a:t> г.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9433439"/>
              </p:ext>
            </p:extLst>
          </p:nvPr>
        </p:nvGraphicFramePr>
        <p:xfrm>
          <a:off x="611561" y="1412776"/>
          <a:ext cx="7992886" cy="49685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88043">
                  <a:extLst>
                    <a:ext uri="{9D8B030D-6E8A-4147-A177-3AD203B41FA5}">
                      <a16:colId xmlns:a16="http://schemas.microsoft.com/office/drawing/2014/main" val="178995240"/>
                    </a:ext>
                  </a:extLst>
                </a:gridCol>
                <a:gridCol w="1487264">
                  <a:extLst>
                    <a:ext uri="{9D8B030D-6E8A-4147-A177-3AD203B41FA5}">
                      <a16:colId xmlns:a16="http://schemas.microsoft.com/office/drawing/2014/main" val="950151621"/>
                    </a:ext>
                  </a:extLst>
                </a:gridCol>
                <a:gridCol w="2064942">
                  <a:extLst>
                    <a:ext uri="{9D8B030D-6E8A-4147-A177-3AD203B41FA5}">
                      <a16:colId xmlns:a16="http://schemas.microsoft.com/office/drawing/2014/main" val="3254113959"/>
                    </a:ext>
                  </a:extLst>
                </a:gridCol>
                <a:gridCol w="1452637">
                  <a:extLst>
                    <a:ext uri="{9D8B030D-6E8A-4147-A177-3AD203B41FA5}">
                      <a16:colId xmlns:a16="http://schemas.microsoft.com/office/drawing/2014/main" val="1887307962"/>
                    </a:ext>
                  </a:extLst>
                </a:gridCol>
              </a:tblGrid>
              <a:tr h="62604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Наименование доходов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Утверждено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Фактическое исполнение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% исполнения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856710"/>
                  </a:ext>
                </a:extLst>
              </a:tr>
              <a:tr h="5428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Налог на доходы физических лиц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10,3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19,9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193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26534463"/>
                  </a:ext>
                </a:extLst>
              </a:tr>
              <a:tr h="5428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Налог на имущество физических лиц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23,9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16,5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69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102567"/>
                  </a:ext>
                </a:extLst>
              </a:tr>
              <a:tr h="8142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Единый сельскохозяйственный налог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12,0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13,9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116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45432414"/>
                  </a:ext>
                </a:extLst>
              </a:tr>
              <a:tr h="5428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Земельный налог с организаций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343,0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666,8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194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06795719"/>
                  </a:ext>
                </a:extLst>
              </a:tr>
              <a:tr h="5428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Земельный налог с физ.лиц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219,0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243,6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111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65650053"/>
                  </a:ext>
                </a:extLst>
              </a:tr>
              <a:tr h="5428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Прочие доходы от оказания платных услуг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100,0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66,4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66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38308906"/>
                  </a:ext>
                </a:extLst>
              </a:tr>
              <a:tr h="2714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Аренда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1,0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3,5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04653894"/>
                  </a:ext>
                </a:extLst>
              </a:tr>
              <a:tr h="2714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самообложение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2,2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4,0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9678664"/>
                  </a:ext>
                </a:extLst>
              </a:tr>
              <a:tr h="2714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Всего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711,4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1034,6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145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8585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152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4221</TotalTime>
  <Words>603</Words>
  <Application>Microsoft Office PowerPoint</Application>
  <PresentationFormat>Экран (4:3)</PresentationFormat>
  <Paragraphs>225</Paragraphs>
  <Slides>59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4" baseType="lpstr">
      <vt:lpstr>Arial</vt:lpstr>
      <vt:lpstr>Calibri</vt:lpstr>
      <vt:lpstr>Monotype Corsiva</vt:lpstr>
      <vt:lpstr>Times New Roman</vt:lpstr>
      <vt:lpstr>Тема Office</vt:lpstr>
      <vt:lpstr> СОБОЛЕВСКОЕ                          СЕЛЬСКОЕ ПОСЕЛЕНИЕ </vt:lpstr>
      <vt:lpstr>            </vt:lpstr>
      <vt:lpstr>Презентация PowerPoint</vt:lpstr>
      <vt:lpstr>Совет Соболевского СП</vt:lpstr>
      <vt:lpstr>Численность населения</vt:lpstr>
      <vt:lpstr>Презентация PowerPoint</vt:lpstr>
      <vt:lpstr>            </vt:lpstr>
      <vt:lpstr>Доходная часть бюджета</vt:lpstr>
      <vt:lpstr>Собственные доходы в 2021 г.</vt:lpstr>
      <vt:lpstr>Презентация PowerPoint</vt:lpstr>
      <vt:lpstr>Содержание внутри поселковых дорог </vt:lpstr>
      <vt:lpstr>Презентация PowerPoint</vt:lpstr>
      <vt:lpstr>            </vt:lpstr>
      <vt:lpstr>Презентация PowerPoint</vt:lpstr>
      <vt:lpstr>Поголовье</vt:lpstr>
      <vt:lpstr>Субсидия на коров и коз</vt:lpstr>
      <vt:lpstr>Презентация PowerPoint</vt:lpstr>
      <vt:lpstr>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Укрепление береговой линии р.Свияга</vt:lpstr>
      <vt:lpstr>Благоустройство территории кладбища</vt:lpstr>
      <vt:lpstr>Уличное освещение</vt:lpstr>
      <vt:lpstr>Ремонт административного здания</vt:lpstr>
      <vt:lpstr>            </vt:lpstr>
      <vt:lpstr>Презентация PowerPoint</vt:lpstr>
      <vt:lpstr>            </vt:lpstr>
      <vt:lpstr>Презентация PowerPoint</vt:lpstr>
      <vt:lpstr>Презентация PowerPoint</vt:lpstr>
      <vt:lpstr>Первый районный фестиваль «Играй гармонь в Соболевском»</vt:lpstr>
      <vt:lpstr>Презентация PowerPoint</vt:lpstr>
      <vt:lpstr>Презентация PowerPoint</vt:lpstr>
      <vt:lpstr>ДУХОВЕНСТВО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Осянин</dc:creator>
  <cp:lastModifiedBy>Пользователь Windows</cp:lastModifiedBy>
  <cp:revision>272</cp:revision>
  <dcterms:created xsi:type="dcterms:W3CDTF">2018-02-12T09:06:35Z</dcterms:created>
  <dcterms:modified xsi:type="dcterms:W3CDTF">2022-01-18T08:00:19Z</dcterms:modified>
</cp:coreProperties>
</file>