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91"/>
  </p:notesMasterIdLst>
  <p:sldIdLst>
    <p:sldId id="352" r:id="rId2"/>
    <p:sldId id="257" r:id="rId3"/>
    <p:sldId id="258" r:id="rId4"/>
    <p:sldId id="268" r:id="rId5"/>
    <p:sldId id="259" r:id="rId6"/>
    <p:sldId id="267" r:id="rId7"/>
    <p:sldId id="353" r:id="rId8"/>
    <p:sldId id="351" r:id="rId9"/>
    <p:sldId id="260" r:id="rId10"/>
    <p:sldId id="264" r:id="rId11"/>
    <p:sldId id="263" r:id="rId12"/>
    <p:sldId id="262" r:id="rId13"/>
    <p:sldId id="265" r:id="rId14"/>
    <p:sldId id="266" r:id="rId15"/>
    <p:sldId id="354" r:id="rId16"/>
    <p:sldId id="270" r:id="rId17"/>
    <p:sldId id="272" r:id="rId18"/>
    <p:sldId id="287" r:id="rId19"/>
    <p:sldId id="286" r:id="rId20"/>
    <p:sldId id="271" r:id="rId21"/>
    <p:sldId id="274" r:id="rId22"/>
    <p:sldId id="275" r:id="rId23"/>
    <p:sldId id="276" r:id="rId24"/>
    <p:sldId id="277" r:id="rId25"/>
    <p:sldId id="278" r:id="rId26"/>
    <p:sldId id="269" r:id="rId27"/>
    <p:sldId id="362" r:id="rId28"/>
    <p:sldId id="363" r:id="rId29"/>
    <p:sldId id="367" r:id="rId30"/>
    <p:sldId id="279" r:id="rId31"/>
    <p:sldId id="355" r:id="rId32"/>
    <p:sldId id="280" r:id="rId33"/>
    <p:sldId id="283" r:id="rId34"/>
    <p:sldId id="288" r:id="rId35"/>
    <p:sldId id="284" r:id="rId36"/>
    <p:sldId id="356" r:id="rId37"/>
    <p:sldId id="285" r:id="rId38"/>
    <p:sldId id="357" r:id="rId39"/>
    <p:sldId id="289" r:id="rId40"/>
    <p:sldId id="290" r:id="rId41"/>
    <p:sldId id="291" r:id="rId42"/>
    <p:sldId id="358" r:id="rId43"/>
    <p:sldId id="292" r:id="rId44"/>
    <p:sldId id="293" r:id="rId45"/>
    <p:sldId id="297" r:id="rId46"/>
    <p:sldId id="298" r:id="rId47"/>
    <p:sldId id="299" r:id="rId48"/>
    <p:sldId id="301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6" r:id="rId58"/>
    <p:sldId id="317" r:id="rId59"/>
    <p:sldId id="318" r:id="rId60"/>
    <p:sldId id="319" r:id="rId61"/>
    <p:sldId id="321" r:id="rId62"/>
    <p:sldId id="322" r:id="rId63"/>
    <p:sldId id="323" r:id="rId64"/>
    <p:sldId id="324" r:id="rId65"/>
    <p:sldId id="325" r:id="rId66"/>
    <p:sldId id="326" r:id="rId67"/>
    <p:sldId id="328" r:id="rId68"/>
    <p:sldId id="329" r:id="rId69"/>
    <p:sldId id="368" r:id="rId70"/>
    <p:sldId id="335" r:id="rId71"/>
    <p:sldId id="369" r:id="rId72"/>
    <p:sldId id="370" r:id="rId73"/>
    <p:sldId id="371" r:id="rId74"/>
    <p:sldId id="337" r:id="rId75"/>
    <p:sldId id="340" r:id="rId76"/>
    <p:sldId id="344" r:id="rId77"/>
    <p:sldId id="345" r:id="rId78"/>
    <p:sldId id="346" r:id="rId79"/>
    <p:sldId id="365" r:id="rId80"/>
    <p:sldId id="347" r:id="rId81"/>
    <p:sldId id="364" r:id="rId82"/>
    <p:sldId id="372" r:id="rId83"/>
    <p:sldId id="348" r:id="rId84"/>
    <p:sldId id="349" r:id="rId85"/>
    <p:sldId id="373" r:id="rId86"/>
    <p:sldId id="374" r:id="rId87"/>
    <p:sldId id="350" r:id="rId88"/>
    <p:sldId id="366" r:id="rId89"/>
    <p:sldId id="361" r:id="rId9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6345"/>
    <a:srgbClr val="64BCBA"/>
    <a:srgbClr val="347C56"/>
    <a:srgbClr val="F1E273"/>
    <a:srgbClr val="41FA0E"/>
    <a:srgbClr val="2DC404"/>
    <a:srgbClr val="8BF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8" autoAdjust="0"/>
    <p:restoredTop sz="86380" autoAdjust="0"/>
  </p:normalViewPr>
  <p:slideViewPr>
    <p:cSldViewPr snapToGrid="0">
      <p:cViewPr varScale="1">
        <p:scale>
          <a:sx n="80" d="100"/>
          <a:sy n="80" d="100"/>
        </p:scale>
        <p:origin x="-546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38100">
              <a:solidFill>
                <a:schemeClr val="tx1"/>
              </a:solidFill>
            </a:ln>
          </c:spPr>
          <c:explosion val="5"/>
          <c:dPt>
            <c:idx val="0"/>
            <c:bubble3D val="0"/>
            <c:spPr>
              <a:solidFill>
                <a:srgbClr val="92D050"/>
              </a:solidFill>
              <a:ln w="38100">
                <a:solidFill>
                  <a:schemeClr val="tx1"/>
                </a:solidFill>
              </a:ln>
            </c:spPr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tx1"/>
                </a:solidFill>
              </a:ln>
            </c:spPr>
          </c:dPt>
          <c:dPt>
            <c:idx val="2"/>
            <c:bubble3D val="0"/>
            <c:spPr>
              <a:solidFill>
                <a:srgbClr val="00B0F0"/>
              </a:solidFill>
              <a:ln w="38100">
                <a:solidFill>
                  <a:schemeClr val="tx1"/>
                </a:solidFill>
              </a:ln>
            </c:spPr>
          </c:dPt>
          <c:dLbls>
            <c:dLbl>
              <c:idx val="0"/>
              <c:layout>
                <c:manualLayout>
                  <c:x val="-5.5191969895090502E-2"/>
                  <c:y val="0.1929928891491394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</a:t>
                    </a:r>
                    <a:r>
                      <a:rPr lang="ru-RU" dirty="0" smtClean="0"/>
                      <a:t>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7191986199087098E-2"/>
                  <c:y val="-0.25070495591556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2850397468745701E-2"/>
                  <c:y val="0.134810547846533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35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Дети до 18 лет</c:v>
                </c:pt>
                <c:pt idx="1">
                  <c:v>Трудоспособные граждане</c:v>
                </c:pt>
                <c:pt idx="2">
                  <c:v>Пенсионеры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57</c:v>
                </c:pt>
                <c:pt idx="1">
                  <c:v>274</c:v>
                </c:pt>
                <c:pt idx="2">
                  <c:v>127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7605053835544617"/>
          <c:y val="0.19697188584951822"/>
          <c:w val="0.41754552071645473"/>
          <c:h val="0.60605602568375705"/>
        </c:manualLayout>
      </c:layout>
      <c:overlay val="0"/>
      <c:txPr>
        <a:bodyPr/>
        <a:lstStyle/>
        <a:p>
          <a:pPr>
            <a:defRPr sz="3000" b="1" i="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87015863616752"/>
          <c:y val="2.1158281425732388E-2"/>
          <c:w val="0.38033439670123537"/>
          <c:h val="0.9189256713536775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7"/>
          <c:dPt>
            <c:idx val="0"/>
            <c:bubble3D val="0"/>
            <c:explosion val="0"/>
            <c:spPr>
              <a:solidFill>
                <a:srgbClr val="00B0F0"/>
              </a:solidFill>
              <a:ln w="38100">
                <a:solidFill>
                  <a:schemeClr val="tx1"/>
                </a:solidFill>
              </a:ln>
            </c:spPr>
          </c:dPt>
          <c:dPt>
            <c:idx val="1"/>
            <c:bubble3D val="0"/>
            <c:spPr>
              <a:solidFill>
                <a:srgbClr val="FFFF00"/>
              </a:solidFill>
              <a:ln w="38100">
                <a:solidFill>
                  <a:schemeClr val="tx1"/>
                </a:solidFill>
              </a:ln>
            </c:spPr>
          </c:dPt>
          <c:dLbls>
            <c:dLbl>
              <c:idx val="0"/>
              <c:layout>
                <c:manualLayout>
                  <c:x val="-0.14796914245795284"/>
                  <c:y val="-3.23473737493754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5744404687441582"/>
                  <c:y val="-0.202972893571378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36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Лист1!$A$2:$A$3</c:f>
              <c:strCache>
                <c:ptCount val="2"/>
                <c:pt idx="0">
                  <c:v>Налоговые и неналоговые доходы</c:v>
                </c:pt>
                <c:pt idx="1">
                  <c:v>Дотации и субвенции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5428.8</c:v>
                </c:pt>
                <c:pt idx="1">
                  <c:v>99.95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1592079340651276"/>
          <c:y val="8.701372736994073E-2"/>
          <c:w val="0.476832844426615"/>
          <c:h val="0.368630705427959"/>
        </c:manualLayout>
      </c:layout>
      <c:overlay val="0"/>
      <c:txPr>
        <a:bodyPr/>
        <a:lstStyle/>
        <a:p>
          <a:pPr>
            <a:defRPr sz="28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231293971989443E-4"/>
          <c:y val="4.8747290263054081E-4"/>
          <c:w val="0.71185950895773964"/>
          <c:h val="0.939596492066866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64BCBA"/>
              </a:solidFill>
              <a:ln w="38100">
                <a:solidFill>
                  <a:schemeClr val="tx1"/>
                </a:solidFill>
              </a:ln>
            </c:spPr>
          </c:dPt>
          <c:dPt>
            <c:idx val="1"/>
            <c:bubble3D val="0"/>
            <c:explosion val="16"/>
          </c:dPt>
          <c:dLbls>
            <c:dLbl>
              <c:idx val="0"/>
              <c:layout>
                <c:manualLayout>
                  <c:x val="-0.14869274302339355"/>
                  <c:y val="-5.1402756175046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6260372356344041"/>
                  <c:y val="-0.141776692244074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3600" b="1"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Безвозмедные поступления </c:v>
                </c:pt>
                <c:pt idx="1">
                  <c:v>Собственные доходы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709</c:v>
                </c:pt>
                <c:pt idx="1">
                  <c:v>3453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6569166691431272"/>
          <c:y val="0.14600566209135235"/>
          <c:w val="0.43430833308568734"/>
          <c:h val="0.40529506250578567"/>
        </c:manualLayout>
      </c:layout>
      <c:overlay val="0"/>
      <c:txPr>
        <a:bodyPr/>
        <a:lstStyle/>
        <a:p>
          <a:pPr>
            <a:defRPr sz="3200" b="1">
              <a:latin typeface="Arial Narrow" panose="020B0606020202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154424792280814E-2"/>
          <c:y val="4.8747290263054081E-4"/>
          <c:w val="0.92342314023781547"/>
          <c:h val="0.93959649206686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38100">
                <a:solidFill>
                  <a:schemeClr val="tx1"/>
                </a:solidFill>
              </a:ln>
            </c:spPr>
          </c:dPt>
          <c:dPt>
            <c:idx val="1"/>
            <c:invertIfNegative val="0"/>
            <c:bubble3D val="0"/>
            <c:explosion val="16"/>
            <c:spPr>
              <a:solidFill>
                <a:srgbClr val="64BCBA"/>
              </a:solidFill>
              <a:ln w="38100"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tx1"/>
                </a:solidFill>
              </a:ln>
            </c:spPr>
          </c:dPt>
          <c:dLbls>
            <c:dLbl>
              <c:idx val="0"/>
              <c:layout>
                <c:manualLayout>
                  <c:x val="-2.2790408188976641E-3"/>
                  <c:y val="0.124299079681270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2451532189306464E-3"/>
                  <c:y val="0.1243599120677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8.26832168735612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3600" b="1"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2467.9</c:v>
                </c:pt>
                <c:pt idx="1">
                  <c:v>2530</c:v>
                </c:pt>
                <c:pt idx="2">
                  <c:v>2727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83803520"/>
        <c:axId val="83801984"/>
      </c:barChart>
      <c:valAx>
        <c:axId val="838019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3803520"/>
        <c:crosses val="autoZero"/>
        <c:crossBetween val="between"/>
      </c:valAx>
      <c:catAx>
        <c:axId val="838035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3600" b="1"/>
            </a:pPr>
            <a:endParaRPr lang="ru-RU"/>
          </a:p>
        </c:txPr>
        <c:crossAx val="83801984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771621809615269E-2"/>
          <c:y val="0"/>
          <c:w val="0.57259111844544053"/>
          <c:h val="0.9720265997601136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c:spPr>
          <c:explosion val="8"/>
          <c:dPt>
            <c:idx val="0"/>
            <c:bubble3D val="0"/>
            <c:spPr>
              <a:solidFill>
                <a:srgbClr val="64BCBA"/>
              </a:solidFill>
              <a:ln w="28575">
                <a:solidFill>
                  <a:schemeClr val="tx1"/>
                </a:solidFill>
              </a:ln>
            </c:spPr>
          </c:dPt>
          <c:dPt>
            <c:idx val="1"/>
            <c:bubble3D val="0"/>
            <c:explosion val="9"/>
            <c:spPr>
              <a:solidFill>
                <a:srgbClr val="F96345"/>
              </a:solidFill>
              <a:ln w="28575">
                <a:solidFill>
                  <a:schemeClr val="tx1"/>
                </a:solidFill>
              </a:ln>
            </c:spPr>
          </c:dPt>
          <c:dLbls>
            <c:dLbl>
              <c:idx val="0"/>
              <c:layout>
                <c:manualLayout>
                  <c:x val="-9.4621235660501998E-2"/>
                  <c:y val="0.1599115343720402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747,7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3914130033662567E-2"/>
                  <c:y val="-0.334843403023209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2990,8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3600" b="1"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Собрано жителями </c:v>
                </c:pt>
                <c:pt idx="1">
                  <c:v>Поступило из бюджета Республики Татарстан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566.85</c:v>
                </c:pt>
                <c:pt idx="1">
                  <c:v>2317.4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9719620173552601"/>
          <c:y val="3.8412464482592223E-2"/>
          <c:w val="0.39328231327934771"/>
          <c:h val="0.34336277515353331"/>
        </c:manualLayout>
      </c:layout>
      <c:overlay val="0"/>
      <c:txPr>
        <a:bodyPr/>
        <a:lstStyle/>
        <a:p>
          <a:pPr>
            <a:defRPr sz="3200" b="1">
              <a:latin typeface="Arial Narrow" panose="020B0606020202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437560254581058"/>
          <c:y val="1.5267066590828254E-2"/>
          <c:w val="0.39088654701936393"/>
          <c:h val="0.9452860627471119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92D050"/>
            </a:solidFill>
          </c:spPr>
          <c:dPt>
            <c:idx val="0"/>
            <c:bubble3D val="0"/>
            <c:explosion val="7"/>
            <c:spPr>
              <a:solidFill>
                <a:srgbClr val="92D050"/>
              </a:solidFill>
              <a:ln w="28575">
                <a:solidFill>
                  <a:schemeClr val="tx1"/>
                </a:solidFill>
              </a:ln>
            </c:spPr>
          </c:dPt>
          <c:dPt>
            <c:idx val="1"/>
            <c:bubble3D val="0"/>
            <c:explosion val="9"/>
            <c:spPr>
              <a:solidFill>
                <a:srgbClr val="FF0000"/>
              </a:solidFill>
              <a:ln w="28575">
                <a:solidFill>
                  <a:schemeClr val="tx1"/>
                </a:solidFill>
              </a:ln>
            </c:spPr>
          </c:dPt>
          <c:dLbls>
            <c:dLbl>
              <c:idx val="0"/>
              <c:layout>
                <c:manualLayout>
                  <c:x val="-0.11874605789162611"/>
                  <c:y val="-0.321035868823274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2558401383720684E-2"/>
                  <c:y val="0.199706895164018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4000" b="1"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За счет средств бюжета </c:v>
                </c:pt>
                <c:pt idx="1">
                  <c:v>За счет МУП "Волжанка"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411</c:v>
                </c:pt>
                <c:pt idx="1">
                  <c:v>73.599999999999994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740147851950923"/>
          <c:y val="0.11154908781827254"/>
          <c:w val="0.41946565630051158"/>
          <c:h val="0.73485847439408747"/>
        </c:manualLayout>
      </c:layout>
      <c:overlay val="0"/>
      <c:txPr>
        <a:bodyPr/>
        <a:lstStyle/>
        <a:p>
          <a:pPr>
            <a:defRPr sz="3200" b="1">
              <a:latin typeface="Arial Narrow" panose="020B0606020202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F7132-FF95-4D74-A5A3-5660EEEE3AA3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126577-D406-4B8A-9FC9-766F47FB86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928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26577-D406-4B8A-9FC9-766F47FB86E0}" type="slidenum">
              <a:rPr lang="ru-RU" smtClean="0"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454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26577-D406-4B8A-9FC9-766F47FB86E0}" type="slidenum">
              <a:rPr lang="ru-RU" smtClean="0"/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454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2DF8-5321-4E40-9E02-AD8FED47EC69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590D-EB96-4861-9B5A-B1D7F7CAB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942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2DF8-5321-4E40-9E02-AD8FED47EC69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590D-EB96-4861-9B5A-B1D7F7CAB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001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2DF8-5321-4E40-9E02-AD8FED47EC69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590D-EB96-4861-9B5A-B1D7F7CAB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443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2DF8-5321-4E40-9E02-AD8FED47EC69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590D-EB96-4861-9B5A-B1D7F7CAB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917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2DF8-5321-4E40-9E02-AD8FED47EC69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590D-EB96-4861-9B5A-B1D7F7CAB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298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2DF8-5321-4E40-9E02-AD8FED47EC69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590D-EB96-4861-9B5A-B1D7F7CAB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248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2DF8-5321-4E40-9E02-AD8FED47EC69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590D-EB96-4861-9B5A-B1D7F7CAB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610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2DF8-5321-4E40-9E02-AD8FED47EC69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590D-EB96-4861-9B5A-B1D7F7CAB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950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2DF8-5321-4E40-9E02-AD8FED47EC69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590D-EB96-4861-9B5A-B1D7F7CAB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109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2DF8-5321-4E40-9E02-AD8FED47EC69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590D-EB96-4861-9B5A-B1D7F7CAB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073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2DF8-5321-4E40-9E02-AD8FED47EC69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590D-EB96-4861-9B5A-B1D7F7CAB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942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92DF8-5321-4E40-9E02-AD8FED47EC69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0590D-EB96-4861-9B5A-B1D7F7CABCC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1790163" cy="1690688"/>
          </a:xfrm>
          <a:prstGeom prst="rect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70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jp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jp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7896" y="2510076"/>
            <a:ext cx="11831117" cy="213086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Отчет об итогах деятельности             Совета и Исполнительного комитета Вахитовского сельского поселения        за 2021 год 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186855"/>
            <a:ext cx="12192000" cy="1671145"/>
          </a:xfrm>
        </p:spPr>
        <p:txBody>
          <a:bodyPr>
            <a:normAutofit lnSpcReduction="10000"/>
          </a:bodyPr>
          <a:lstStyle/>
          <a:p>
            <a:pPr algn="l"/>
            <a:r>
              <a:rPr lang="ru-RU" b="1" dirty="0" smtClean="0">
                <a:latin typeface="Arial Narrow" panose="020B0606020202030204" pitchFamily="34" charset="0"/>
              </a:rPr>
              <a:t>Докладчик: </a:t>
            </a:r>
          </a:p>
          <a:p>
            <a:pPr algn="l"/>
            <a:r>
              <a:rPr lang="ru-RU" b="1" dirty="0" smtClean="0">
                <a:latin typeface="Arial Narrow" panose="020B0606020202030204" pitchFamily="34" charset="0"/>
              </a:rPr>
              <a:t>Глава Вахитовского сельского поселения  Каримов Фарит Рафаилович </a:t>
            </a:r>
          </a:p>
          <a:p>
            <a:pPr algn="r"/>
            <a:endParaRPr lang="ru-RU" b="1" dirty="0" smtClean="0">
              <a:latin typeface="Arial Narrow" panose="020B0606020202030204" pitchFamily="34" charset="0"/>
            </a:endParaRPr>
          </a:p>
          <a:p>
            <a:pPr algn="r"/>
            <a:r>
              <a:rPr lang="ru-RU" b="1" dirty="0" smtClean="0">
                <a:latin typeface="Arial Narrow" panose="020B0606020202030204" pitchFamily="34" charset="0"/>
              </a:rPr>
              <a:t>21 января 2022 г.</a:t>
            </a:r>
            <a:endParaRPr lang="ru-RU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46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1"/>
            <a:ext cx="10363200" cy="1690688"/>
          </a:xfrm>
        </p:spPr>
        <p:txBody>
          <a:bodyPr>
            <a:normAutofit/>
          </a:bodyPr>
          <a:lstStyle/>
          <a:p>
            <a:pPr algn="ctr"/>
            <a:r>
              <a:rPr lang="ru-RU" sz="3800" b="1" dirty="0" smtClean="0">
                <a:latin typeface="Arial Narrow" panose="020B0606020202030204" pitchFamily="34" charset="0"/>
              </a:rPr>
              <a:t>Состав Совета Вахитовского сельского поселения </a:t>
            </a:r>
            <a:r>
              <a:rPr lang="en-US" sz="3800" b="1" dirty="0" smtClean="0">
                <a:latin typeface="Arial Narrow" panose="020B0606020202030204" pitchFamily="34" charset="0"/>
              </a:rPr>
              <a:t>IV </a:t>
            </a:r>
            <a:r>
              <a:rPr lang="ru-RU" sz="3800" b="1" dirty="0" smtClean="0">
                <a:latin typeface="Arial Narrow" panose="020B0606020202030204" pitchFamily="34" charset="0"/>
              </a:rPr>
              <a:t>созыва</a:t>
            </a:r>
            <a:endParaRPr lang="ru-RU" sz="3800" b="1" dirty="0">
              <a:latin typeface="Arial Narrow" panose="020B060602020203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0" y="1690688"/>
            <a:ext cx="5997575" cy="454635"/>
          </a:xfrm>
        </p:spPr>
        <p:txBody>
          <a:bodyPr/>
          <a:lstStyle/>
          <a:p>
            <a:pPr algn="ctr"/>
            <a:r>
              <a:rPr lang="ru-RU" dirty="0" smtClean="0">
                <a:latin typeface="Arial Narrow" panose="020B0606020202030204" pitchFamily="34" charset="0"/>
              </a:rPr>
              <a:t>Спиридонов Владимир Викторович 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6172200" y="1629508"/>
            <a:ext cx="6019800" cy="445477"/>
          </a:xfrm>
        </p:spPr>
        <p:txBody>
          <a:bodyPr/>
          <a:lstStyle/>
          <a:p>
            <a:pPr algn="ctr"/>
            <a:r>
              <a:rPr lang="ru-RU" dirty="0" smtClean="0">
                <a:latin typeface="Arial Narrow" panose="020B0606020202030204" pitchFamily="34" charset="0"/>
              </a:rPr>
              <a:t>Байрамова </a:t>
            </a:r>
            <a:r>
              <a:rPr lang="ru-RU" dirty="0" err="1" smtClean="0">
                <a:latin typeface="Arial Narrow" panose="020B0606020202030204" pitchFamily="34" charset="0"/>
              </a:rPr>
              <a:t>Рузалия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r>
              <a:rPr lang="ru-RU" dirty="0" err="1" smtClean="0">
                <a:latin typeface="Arial Narrow" panose="020B0606020202030204" pitchFamily="34" charset="0"/>
              </a:rPr>
              <a:t>Гайнелзяновна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31" y="2057400"/>
            <a:ext cx="3212123" cy="45359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031" y="2106302"/>
            <a:ext cx="3087061" cy="46330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35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1"/>
            <a:ext cx="10363200" cy="1690688"/>
          </a:xfrm>
        </p:spPr>
        <p:txBody>
          <a:bodyPr>
            <a:normAutofit/>
          </a:bodyPr>
          <a:lstStyle/>
          <a:p>
            <a:pPr algn="ctr"/>
            <a:r>
              <a:rPr lang="ru-RU" sz="3800" b="1" dirty="0" smtClean="0">
                <a:latin typeface="Arial Narrow" panose="020B0606020202030204" pitchFamily="34" charset="0"/>
              </a:rPr>
              <a:t>Состав Совета Вахитовского сельского поселения </a:t>
            </a:r>
            <a:r>
              <a:rPr lang="en-US" sz="3800" b="1" dirty="0" smtClean="0">
                <a:latin typeface="Arial Narrow" panose="020B0606020202030204" pitchFamily="34" charset="0"/>
              </a:rPr>
              <a:t>IV </a:t>
            </a:r>
            <a:r>
              <a:rPr lang="ru-RU" sz="3800" b="1" dirty="0" smtClean="0">
                <a:latin typeface="Arial Narrow" panose="020B0606020202030204" pitchFamily="34" charset="0"/>
              </a:rPr>
              <a:t>созыва</a:t>
            </a:r>
            <a:endParaRPr lang="ru-RU" sz="3800" b="1" dirty="0">
              <a:latin typeface="Arial Narrow" panose="020B060602020203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0" y="1664679"/>
            <a:ext cx="5997575" cy="38686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err="1" smtClean="0">
                <a:latin typeface="Arial Narrow" panose="020B0606020202030204" pitchFamily="34" charset="0"/>
              </a:rPr>
              <a:t>Файзулова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r>
              <a:rPr lang="ru-RU" dirty="0" err="1" smtClean="0">
                <a:latin typeface="Arial Narrow" panose="020B0606020202030204" pitchFamily="34" charset="0"/>
              </a:rPr>
              <a:t>Асия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r>
              <a:rPr lang="ru-RU" dirty="0" err="1" smtClean="0">
                <a:latin typeface="Arial Narrow" panose="020B0606020202030204" pitchFamily="34" charset="0"/>
              </a:rPr>
              <a:t>Лутфулловна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6172200" y="1547446"/>
            <a:ext cx="6019800" cy="457199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>
                <a:latin typeface="Arial Narrow" panose="020B0606020202030204" pitchFamily="34" charset="0"/>
              </a:rPr>
              <a:t>Файзрахманов</a:t>
            </a:r>
            <a:r>
              <a:rPr lang="ru-RU" dirty="0" smtClean="0">
                <a:latin typeface="Arial Narrow" panose="020B0606020202030204" pitchFamily="34" charset="0"/>
              </a:rPr>
              <a:t> Алмаз </a:t>
            </a:r>
            <a:r>
              <a:rPr lang="ru-RU" dirty="0" err="1" smtClean="0">
                <a:latin typeface="Arial Narrow" panose="020B0606020202030204" pitchFamily="34" charset="0"/>
              </a:rPr>
              <a:t>Рамилевич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470" y="2029886"/>
            <a:ext cx="4028237" cy="47405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05" y="2028092"/>
            <a:ext cx="3998677" cy="4747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1670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891862" y="1"/>
            <a:ext cx="10300138" cy="134006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Arial Narrow" panose="020B0606020202030204" pitchFamily="34" charset="0"/>
              </a:rPr>
              <a:t>Деятельность Совета за 2021 год</a:t>
            </a:r>
            <a:endParaRPr lang="ru-RU" sz="4000" b="1" dirty="0">
              <a:latin typeface="Arial Narrow" panose="020B060602020203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Утверждение нормативно-правовых актов, касающихся деятельности Совета, Исполнительного комитета и жителей </a:t>
            </a:r>
            <a:r>
              <a:rPr lang="ru-RU" dirty="0" err="1" smtClean="0"/>
              <a:t>Вахитовского</a:t>
            </a:r>
            <a:r>
              <a:rPr lang="ru-RU" dirty="0" smtClean="0"/>
              <a:t> сельского поселения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Правила землепользования и застройки</a:t>
            </a:r>
          </a:p>
          <a:p>
            <a:r>
              <a:rPr lang="ru-RU" dirty="0" smtClean="0"/>
              <a:t>Правила благоустройства</a:t>
            </a:r>
          </a:p>
          <a:p>
            <a:r>
              <a:rPr lang="ru-RU" dirty="0" smtClean="0"/>
              <a:t>Увековечивание памяти погибших</a:t>
            </a:r>
          </a:p>
          <a:p>
            <a:r>
              <a:rPr lang="ru-RU" dirty="0" smtClean="0"/>
              <a:t>Регламенты по оказанию муниципальных услуг</a:t>
            </a:r>
          </a:p>
          <a:p>
            <a:r>
              <a:rPr lang="ru-RU" dirty="0" smtClean="0"/>
              <a:t>Порядок назначения и проведения опросов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195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891862" y="1"/>
            <a:ext cx="10300138" cy="134006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Arial Narrow" panose="020B0606020202030204" pitchFamily="34" charset="0"/>
              </a:rPr>
              <a:t>Деятельность Совета за 2021 год</a:t>
            </a:r>
            <a:endParaRPr lang="ru-RU" sz="4000" b="1" dirty="0">
              <a:latin typeface="Arial Narrow" panose="020B060602020203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Порядок проведения схода граждан</a:t>
            </a:r>
          </a:p>
          <a:p>
            <a:r>
              <a:rPr lang="ru-RU" dirty="0" smtClean="0"/>
              <a:t>Положение об исполнительном комитете</a:t>
            </a:r>
          </a:p>
          <a:p>
            <a:r>
              <a:rPr lang="ru-RU" dirty="0" smtClean="0"/>
              <a:t>Утверждение бюджета сельского поселения</a:t>
            </a:r>
          </a:p>
          <a:p>
            <a:r>
              <a:rPr lang="ru-RU" dirty="0" smtClean="0"/>
              <a:t>Внесение изменений и дополнений в Устав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Регламент муниципального контроля </a:t>
            </a:r>
          </a:p>
          <a:p>
            <a:r>
              <a:rPr lang="ru-RU" dirty="0" smtClean="0"/>
              <a:t>Программа оценки рисков при осуществлении муниципального контроля</a:t>
            </a:r>
          </a:p>
          <a:p>
            <a:r>
              <a:rPr lang="ru-RU" dirty="0" smtClean="0"/>
              <a:t>Утверждение администраторов доходов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547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60331" y="1"/>
            <a:ext cx="10331669" cy="1690688"/>
          </a:xfrm>
        </p:spPr>
        <p:txBody>
          <a:bodyPr/>
          <a:lstStyle/>
          <a:p>
            <a:pPr algn="ctr"/>
            <a:r>
              <a:rPr lang="ru-RU" b="1" dirty="0" smtClean="0">
                <a:latin typeface="Arial Narrow" panose="020B0606020202030204" pitchFamily="34" charset="0"/>
              </a:rPr>
              <a:t>Возрастная структура населения</a:t>
            </a:r>
            <a:endParaRPr lang="ru-RU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1263255"/>
              </p:ext>
            </p:extLst>
          </p:nvPr>
        </p:nvGraphicFramePr>
        <p:xfrm>
          <a:off x="199296" y="1746737"/>
          <a:ext cx="11887196" cy="50057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7473"/>
                <a:gridCol w="2332893"/>
                <a:gridCol w="2387141"/>
                <a:gridCol w="2149689"/>
              </a:tblGrid>
              <a:tr h="119039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Наименование населенного пункта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Детей в возрасте  </a:t>
                      </a: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до 18-ти лет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Трудоспособное население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Жителей 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пенсионного возраста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763072">
                <a:tc>
                  <a:txBody>
                    <a:bodyPr/>
                    <a:lstStyle/>
                    <a:p>
                      <a:pPr algn="l"/>
                      <a:r>
                        <a:rPr lang="ru-RU" sz="3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д. Имени </a:t>
                      </a:r>
                      <a:r>
                        <a:rPr lang="ru-RU" sz="30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Мулланура</a:t>
                      </a:r>
                      <a:r>
                        <a:rPr lang="ru-RU" sz="3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Вахитова</a:t>
                      </a:r>
                      <a:endParaRPr lang="ru-RU" sz="3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19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136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43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763072">
                <a:tc>
                  <a:txBody>
                    <a:bodyPr/>
                    <a:lstStyle/>
                    <a:p>
                      <a:pPr algn="l"/>
                      <a:r>
                        <a:rPr lang="ru-RU" sz="3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п. </a:t>
                      </a:r>
                      <a:r>
                        <a:rPr lang="ru-RU" sz="30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Бакча</a:t>
                      </a:r>
                      <a:r>
                        <a:rPr lang="ru-RU" sz="3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-Сарай</a:t>
                      </a:r>
                      <a:endParaRPr lang="ru-RU" sz="3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30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117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56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763072">
                <a:tc>
                  <a:txBody>
                    <a:bodyPr/>
                    <a:lstStyle/>
                    <a:p>
                      <a:pPr algn="l"/>
                      <a:r>
                        <a:rPr lang="ru-RU" sz="3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с. Ташевка</a:t>
                      </a:r>
                      <a:endParaRPr lang="ru-RU" sz="3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14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18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763072">
                <a:tc>
                  <a:txBody>
                    <a:bodyPr/>
                    <a:lstStyle/>
                    <a:p>
                      <a:pPr algn="l"/>
                      <a:r>
                        <a:rPr lang="ru-RU" sz="3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д. Ватан</a:t>
                      </a:r>
                      <a:endParaRPr lang="ru-RU" sz="3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0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7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9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763072">
                <a:tc>
                  <a:txBody>
                    <a:bodyPr/>
                    <a:lstStyle/>
                    <a:p>
                      <a:pPr algn="l"/>
                      <a:r>
                        <a:rPr lang="ru-RU" sz="3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д. </a:t>
                      </a:r>
                      <a:r>
                        <a:rPr lang="ru-RU" sz="30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Гребени</a:t>
                      </a:r>
                      <a:endParaRPr lang="ru-RU" sz="3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0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0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694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46030" y="365126"/>
            <a:ext cx="9407769" cy="947860"/>
          </a:xfrm>
        </p:spPr>
        <p:txBody>
          <a:bodyPr/>
          <a:lstStyle/>
          <a:p>
            <a:pPr algn="ctr"/>
            <a:r>
              <a:rPr lang="ru-RU" b="1" dirty="0" smtClean="0">
                <a:latin typeface="Arial Narrow" panose="020B0606020202030204" pitchFamily="34" charset="0"/>
              </a:rPr>
              <a:t>Возрастная структура населения</a:t>
            </a:r>
            <a:endParaRPr lang="ru-RU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6425814"/>
              </p:ext>
            </p:extLst>
          </p:nvPr>
        </p:nvGraphicFramePr>
        <p:xfrm>
          <a:off x="293077" y="1793630"/>
          <a:ext cx="11898923" cy="4935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6465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3785"/>
            <a:ext cx="12086492" cy="154744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Arial Narrow" panose="020B0606020202030204" pitchFamily="34" charset="0"/>
              </a:rPr>
              <a:t>Сведения о поголовье скота </a:t>
            </a:r>
            <a:br>
              <a:rPr lang="ru-RU" sz="3600" b="1" dirty="0" smtClean="0">
                <a:latin typeface="Arial Narrow" panose="020B0606020202030204" pitchFamily="34" charset="0"/>
              </a:rPr>
            </a:br>
            <a:r>
              <a:rPr lang="ru-RU" sz="3600" b="1" dirty="0" smtClean="0">
                <a:latin typeface="Arial Narrow" panose="020B0606020202030204" pitchFamily="34" charset="0"/>
              </a:rPr>
              <a:t>в личных подсобных хозяйствах </a:t>
            </a:r>
            <a:br>
              <a:rPr lang="ru-RU" sz="3600" b="1" dirty="0" smtClean="0">
                <a:latin typeface="Arial Narrow" panose="020B0606020202030204" pitchFamily="34" charset="0"/>
              </a:rPr>
            </a:br>
            <a:endParaRPr lang="ru-RU" sz="36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2919797"/>
              </p:ext>
            </p:extLst>
          </p:nvPr>
        </p:nvGraphicFramePr>
        <p:xfrm>
          <a:off x="211015" y="1758464"/>
          <a:ext cx="11810999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77797"/>
                <a:gridCol w="3333202"/>
              </a:tblGrid>
              <a:tr h="487680"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Наименование вида 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Количество (гол.)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algn="l"/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Крупный рогатый скот 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36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algn="l"/>
                      <a:r>
                        <a:rPr lang="ru-RU" sz="2600" b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в том числе коров </a:t>
                      </a:r>
                      <a:endParaRPr lang="ru-RU" sz="2600" b="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16</a:t>
                      </a:r>
                      <a:endParaRPr lang="ru-RU" sz="2600" b="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algn="l"/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Свиньи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0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algn="l"/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Овцы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23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algn="l"/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Козы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28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algn="l"/>
                      <a:r>
                        <a:rPr lang="ru-RU" sz="2600" b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в том числе козоматок</a:t>
                      </a:r>
                      <a:r>
                        <a:rPr lang="ru-RU" sz="2600" b="0" baseline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 и козочек старше 1 года </a:t>
                      </a:r>
                      <a:r>
                        <a:rPr lang="ru-RU" sz="2600" b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endParaRPr lang="ru-RU" sz="2600" b="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20</a:t>
                      </a:r>
                      <a:endParaRPr lang="ru-RU" sz="2600" b="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algn="l"/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Лошади 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algn="l"/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Птицы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156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algn="l"/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Пчелосемьи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30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966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0522" y="365125"/>
            <a:ext cx="10222524" cy="1325563"/>
          </a:xfrm>
        </p:spPr>
        <p:txBody>
          <a:bodyPr>
            <a:normAutofit/>
          </a:bodyPr>
          <a:lstStyle/>
          <a:p>
            <a:pPr algn="ctr"/>
            <a:r>
              <a:rPr lang="ru-RU" sz="3400" b="1" dirty="0" smtClean="0">
                <a:latin typeface="Arial Narrow" panose="020B0606020202030204" pitchFamily="34" charset="0"/>
              </a:rPr>
              <a:t>Сведения о поголовье скота </a:t>
            </a:r>
            <a:br>
              <a:rPr lang="ru-RU" sz="3400" b="1" dirty="0" smtClean="0">
                <a:latin typeface="Arial Narrow" panose="020B0606020202030204" pitchFamily="34" charset="0"/>
              </a:rPr>
            </a:br>
            <a:r>
              <a:rPr lang="ru-RU" sz="3400" b="1" dirty="0" smtClean="0">
                <a:latin typeface="Arial Narrow" panose="020B0606020202030204" pitchFamily="34" charset="0"/>
              </a:rPr>
              <a:t>в личных подсобных хозяйствах за 2019-2021 </a:t>
            </a:r>
            <a:r>
              <a:rPr lang="ru-RU" sz="3400" b="1" dirty="0" err="1" smtClean="0">
                <a:latin typeface="Arial Narrow" panose="020B0606020202030204" pitchFamily="34" charset="0"/>
              </a:rPr>
              <a:t>г.г</a:t>
            </a:r>
            <a:r>
              <a:rPr lang="ru-RU" sz="3400" b="1" dirty="0" smtClean="0">
                <a:latin typeface="Arial Narrow" panose="020B0606020202030204" pitchFamily="34" charset="0"/>
              </a:rPr>
              <a:t>.</a:t>
            </a:r>
            <a:endParaRPr lang="ru-RU" sz="34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155247"/>
              </p:ext>
            </p:extLst>
          </p:nvPr>
        </p:nvGraphicFramePr>
        <p:xfrm>
          <a:off x="234463" y="1852249"/>
          <a:ext cx="11957537" cy="47094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3722"/>
                <a:gridCol w="1946030"/>
                <a:gridCol w="1793631"/>
                <a:gridCol w="1735016"/>
                <a:gridCol w="738553"/>
                <a:gridCol w="1160585"/>
              </a:tblGrid>
              <a:tr h="558163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Наименование вида 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2019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2020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2021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тенденция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30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Крупный рогатый</a:t>
                      </a:r>
                      <a:r>
                        <a:rPr lang="ru-RU" sz="28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скот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91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82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36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- </a:t>
                      </a:r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18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593048">
                <a:tc>
                  <a:txBody>
                    <a:bodyPr/>
                    <a:lstStyle/>
                    <a:p>
                      <a:pPr algn="l"/>
                      <a:r>
                        <a:rPr lang="ru-RU" sz="2800" b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в том числе коров </a:t>
                      </a:r>
                      <a:endParaRPr lang="ru-RU" sz="2800" b="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35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37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16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-8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593048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Свиньи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19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18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0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593048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Овцы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Arial Narrow" panose="020B0606020202030204" pitchFamily="34" charset="0"/>
                        </a:rPr>
                        <a:t>90</a:t>
                      </a: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Arial Narrow" panose="020B0606020202030204" pitchFamily="34" charset="0"/>
                        </a:rPr>
                        <a:t>70</a:t>
                      </a: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23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-10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593048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Козы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51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40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28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- 14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593048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Птицы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605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612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156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-50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593048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Пчелосемьи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100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77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30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9" name="Стрелка вниз 18"/>
          <p:cNvSpPr/>
          <p:nvPr/>
        </p:nvSpPr>
        <p:spPr>
          <a:xfrm>
            <a:off x="10568351" y="2520462"/>
            <a:ext cx="275494" cy="42203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10568351" y="3124200"/>
            <a:ext cx="275494" cy="41616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10568351" y="4243754"/>
            <a:ext cx="304802" cy="46892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>
            <a:off x="10568351" y="4841631"/>
            <a:ext cx="328247" cy="457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>
            <a:off x="10568351" y="5451231"/>
            <a:ext cx="304802" cy="457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80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0522" y="164123"/>
            <a:ext cx="10351478" cy="107852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400" b="1" dirty="0" smtClean="0">
                <a:latin typeface="Arial Narrow" panose="020B0606020202030204" pitchFamily="34" charset="0"/>
              </a:rPr>
              <a:t>Меры государственной поддержки, оказываемые личным подсобным и крестьянско-фермерским хозяйствам</a:t>
            </a:r>
            <a:endParaRPr lang="ru-RU" sz="34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2263053"/>
              </p:ext>
            </p:extLst>
          </p:nvPr>
        </p:nvGraphicFramePr>
        <p:xfrm>
          <a:off x="105508" y="1711571"/>
          <a:ext cx="11992707" cy="5005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0277"/>
                <a:gridCol w="7432430"/>
              </a:tblGrid>
              <a:tr h="512489"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Направление субсидии  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Сумма 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1540429"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на возмещение части затрат на содержание дойных коров, козоматок и козочек старше одного года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на 1 дойную корову - 2300 рублей на одну голову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на 2 дойных коров - 3300 рублей на 1 голову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на 3 и более дойных коров - 4300 рублей на 1 голову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на козоматок и козочек старше одного года - 500 рублей на 1 голову</a:t>
                      </a:r>
                      <a:endParaRPr lang="ru-RU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634785"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accen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Начинающий фермер</a:t>
                      </a:r>
                      <a:endParaRPr lang="ru-RU" sz="2000" b="1" dirty="0">
                        <a:solidFill>
                          <a:schemeClr val="accent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до 3 млн. рублей</a:t>
                      </a:r>
                      <a:endParaRPr lang="ru-RU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634785"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Развитие семейных ферм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до 10 млн. рублей</a:t>
                      </a:r>
                      <a:endParaRPr lang="ru-RU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841632"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accen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Развитие материально-технической базы кооперативов</a:t>
                      </a:r>
                      <a:endParaRPr lang="ru-RU" sz="2000" b="1" dirty="0">
                        <a:solidFill>
                          <a:schemeClr val="accent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до 70 млн. рублей </a:t>
                      </a:r>
                      <a:endParaRPr lang="ru-RU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841632"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2000" b="1" kern="1200" dirty="0" err="1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Агростартап</a:t>
                      </a:r>
                      <a:r>
                        <a:rPr lang="ru-RU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»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для начинающих хозяйств до 3 млн. руб.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для состоящих в кооперативе до 4 млн. руб. </a:t>
                      </a:r>
                      <a:endParaRPr lang="ru-RU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509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0522" y="164123"/>
            <a:ext cx="10351478" cy="107852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400" b="1" dirty="0" smtClean="0">
                <a:latin typeface="Arial Narrow" panose="020B0606020202030204" pitchFamily="34" charset="0"/>
              </a:rPr>
              <a:t>Меры государственной поддержки, оказываемые личным подсобным и крестьянско-фермерским хозяйствам</a:t>
            </a:r>
            <a:endParaRPr lang="ru-RU" sz="34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7726906"/>
              </p:ext>
            </p:extLst>
          </p:nvPr>
        </p:nvGraphicFramePr>
        <p:xfrm>
          <a:off x="199293" y="1723292"/>
          <a:ext cx="11992707" cy="4947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06678"/>
                <a:gridCol w="6386029"/>
              </a:tblGrid>
              <a:tr h="634489"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Направление субсидии  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Сумма 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963172"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accen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на возмещение части затрат по строительству мини-ферм молочного направления</a:t>
                      </a:r>
                      <a:endParaRPr lang="ru-RU" sz="2000" b="1" dirty="0">
                        <a:solidFill>
                          <a:schemeClr val="accent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20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ru-RU" sz="20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до 400 тыс. руб.</a:t>
                      </a:r>
                      <a:endParaRPr lang="ru-RU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1219267"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на возмещение части затрат на приобретение молодняка птицы (гусей, уток, индеек, цыплят-бройлеров)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100 руб. на одну голову индейки (гуся)</a:t>
                      </a:r>
                    </a:p>
                    <a:p>
                      <a:pPr algn="l"/>
                      <a:r>
                        <a:rPr lang="ru-RU" sz="20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80 руб.   на одну голову утки</a:t>
                      </a:r>
                    </a:p>
                    <a:p>
                      <a:pPr algn="l"/>
                      <a:r>
                        <a:rPr lang="ru-RU" sz="20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30 руб.   на одну голову цыпленка-бройлера</a:t>
                      </a:r>
                      <a:endParaRPr lang="ru-RU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1261310"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accen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на возмещение части затрат на приобретение товарного и племенного поголовья нетелей и первотелок</a:t>
                      </a:r>
                      <a:endParaRPr lang="ru-RU" sz="2000" b="1" dirty="0">
                        <a:solidFill>
                          <a:schemeClr val="accent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из расчета за одну вновь приобретенную голову: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товарной нетели (первотелки) 30 тыс. рублей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племенной нетели и (первотелки) 40 тыс. рублей</a:t>
                      </a:r>
                      <a:endParaRPr lang="ru-RU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8689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на возмещение части затрат на приобретение кормов для содержания кобыл старше трех лет</a:t>
                      </a:r>
                      <a:endParaRPr lang="ru-RU" sz="2000" b="1" dirty="0" smtClean="0">
                        <a:solidFill>
                          <a:srgbClr val="0070C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 тыс. рублей на одну голову кобылы</a:t>
                      </a:r>
                      <a:endParaRPr lang="ru-RU" sz="20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  <a:p>
                      <a:endParaRPr lang="ru-RU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1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844566" y="1"/>
            <a:ext cx="10347434" cy="1690688"/>
          </a:xfrm>
        </p:spPr>
        <p:txBody>
          <a:bodyPr/>
          <a:lstStyle/>
          <a:p>
            <a:pPr algn="ctr"/>
            <a:r>
              <a:rPr lang="ru-RU" b="1" dirty="0" smtClean="0">
                <a:latin typeface="Arial Narrow" panose="020B0606020202030204" pitchFamily="34" charset="0"/>
              </a:rPr>
              <a:t>Населенные пункты, входящие в состав муниципального образования </a:t>
            </a:r>
            <a:endParaRPr lang="ru-RU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005623"/>
              </p:ext>
            </p:extLst>
          </p:nvPr>
        </p:nvGraphicFramePr>
        <p:xfrm>
          <a:off x="0" y="1825628"/>
          <a:ext cx="12192000" cy="5012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31876">
                  <a:extLst>
                    <a:ext uri="{9D8B030D-6E8A-4147-A177-3AD203B41FA5}">
                      <a16:colId xmlns:a16="http://schemas.microsoft.com/office/drawing/2014/main" xmlns="" val="3034287"/>
                    </a:ext>
                  </a:extLst>
                </a:gridCol>
                <a:gridCol w="2664372">
                  <a:extLst>
                    <a:ext uri="{9D8B030D-6E8A-4147-A177-3AD203B41FA5}">
                      <a16:colId xmlns:a16="http://schemas.microsoft.com/office/drawing/2014/main" xmlns="" val="80438427"/>
                    </a:ext>
                  </a:extLst>
                </a:gridCol>
                <a:gridCol w="2795752">
                  <a:extLst>
                    <a:ext uri="{9D8B030D-6E8A-4147-A177-3AD203B41FA5}">
                      <a16:colId xmlns:a16="http://schemas.microsoft.com/office/drawing/2014/main" xmlns="" val="3331996034"/>
                    </a:ext>
                  </a:extLst>
                </a:gridCol>
              </a:tblGrid>
              <a:tr h="989045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Наименование населенного пункта 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Численность населения 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Количество домохозяйств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86636419"/>
                  </a:ext>
                </a:extLst>
              </a:tr>
              <a:tr h="654349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д. Имени </a:t>
                      </a:r>
                      <a:r>
                        <a:rPr lang="ru-RU" sz="36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Мулланура</a:t>
                      </a:r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36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Вахитова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200</a:t>
                      </a:r>
                      <a:endParaRPr lang="ru-RU" sz="3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87</a:t>
                      </a:r>
                      <a:endParaRPr lang="ru-RU" sz="3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34373546"/>
                  </a:ext>
                </a:extLst>
              </a:tr>
              <a:tr h="654349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п. </a:t>
                      </a:r>
                      <a:r>
                        <a:rPr lang="ru-RU" sz="36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Бакча</a:t>
                      </a:r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-Сарай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206</a:t>
                      </a:r>
                      <a:endParaRPr lang="ru-RU" sz="3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184</a:t>
                      </a:r>
                      <a:endParaRPr lang="ru-RU" sz="3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28381000"/>
                  </a:ext>
                </a:extLst>
              </a:tr>
              <a:tr h="654349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с. </a:t>
                      </a:r>
                      <a:r>
                        <a:rPr lang="ru-RU" sz="36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Ташевка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34</a:t>
                      </a:r>
                      <a:endParaRPr lang="ru-RU" sz="3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218</a:t>
                      </a:r>
                      <a:endParaRPr lang="ru-RU" sz="3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54224443"/>
                  </a:ext>
                </a:extLst>
              </a:tr>
              <a:tr h="654349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д. </a:t>
                      </a:r>
                      <a:r>
                        <a:rPr lang="ru-RU" sz="36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Ватан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17</a:t>
                      </a:r>
                      <a:endParaRPr lang="ru-RU" sz="3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44</a:t>
                      </a:r>
                      <a:endParaRPr lang="ru-RU" sz="3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94660844"/>
                  </a:ext>
                </a:extLst>
              </a:tr>
              <a:tr h="654349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д. </a:t>
                      </a:r>
                      <a:r>
                        <a:rPr lang="ru-RU" sz="36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Гребени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</a:t>
                      </a:r>
                      <a:endParaRPr lang="ru-RU" sz="3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104</a:t>
                      </a:r>
                    </a:p>
                  </a:txBody>
                  <a:tcPr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23911520"/>
                  </a:ext>
                </a:extLst>
              </a:tr>
              <a:tr h="654349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Всего по сельскому поселению</a:t>
                      </a:r>
                      <a:endParaRPr lang="ru-RU" sz="36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8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458</a:t>
                      </a:r>
                      <a:endParaRPr lang="ru-RU" sz="38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8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637</a:t>
                      </a:r>
                    </a:p>
                  </a:txBody>
                  <a:tcPr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28042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080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0860" y="527541"/>
            <a:ext cx="10163907" cy="715106"/>
          </a:xfrm>
        </p:spPr>
        <p:txBody>
          <a:bodyPr>
            <a:normAutofit/>
          </a:bodyPr>
          <a:lstStyle/>
          <a:p>
            <a:pPr algn="ctr"/>
            <a:r>
              <a:rPr lang="ru-RU" sz="3400" b="1" dirty="0" smtClean="0">
                <a:latin typeface="Arial Narrow" panose="020B0606020202030204" pitchFamily="34" charset="0"/>
              </a:rPr>
              <a:t>План ветеринарных мероприятий на 2022</a:t>
            </a:r>
            <a:endParaRPr lang="ru-RU" sz="3400" b="1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b="1" dirty="0" smtClean="0"/>
              <a:t>МРС</a:t>
            </a:r>
          </a:p>
          <a:p>
            <a:r>
              <a:rPr lang="ru-RU" dirty="0" smtClean="0"/>
              <a:t>Диагностика бруцеллеза</a:t>
            </a:r>
          </a:p>
          <a:p>
            <a:r>
              <a:rPr lang="ru-RU" dirty="0" smtClean="0"/>
              <a:t>Вакцинация от бешенства, сибирской язвы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b="1" dirty="0" smtClean="0"/>
              <a:t>КРС</a:t>
            </a:r>
          </a:p>
          <a:p>
            <a:r>
              <a:rPr lang="ru-RU" dirty="0" smtClean="0"/>
              <a:t>диагностика лейкоза, туберкулеза, бруцеллеза</a:t>
            </a:r>
          </a:p>
          <a:p>
            <a:r>
              <a:rPr lang="ru-RU" dirty="0" smtClean="0"/>
              <a:t>Вакцинация от бешенства, сибирской язвы, </a:t>
            </a:r>
            <a:r>
              <a:rPr lang="ru-RU" dirty="0" err="1" smtClean="0"/>
              <a:t>нодулярного</a:t>
            </a:r>
            <a:r>
              <a:rPr lang="ru-RU" dirty="0" smtClean="0"/>
              <a:t> </a:t>
            </a:r>
            <a:r>
              <a:rPr lang="ru-RU" dirty="0" smtClean="0"/>
              <a:t>дерматита, </a:t>
            </a:r>
            <a:r>
              <a:rPr lang="ru-RU" dirty="0" err="1" smtClean="0"/>
              <a:t>эмфиматозный</a:t>
            </a:r>
            <a:r>
              <a:rPr lang="ru-RU" dirty="0" smtClean="0"/>
              <a:t> карбункул.</a:t>
            </a:r>
          </a:p>
          <a:p>
            <a:r>
              <a:rPr lang="ru-RU" dirty="0" smtClean="0"/>
              <a:t>Профилактические обработки от </a:t>
            </a:r>
            <a:r>
              <a:rPr lang="ru-RU" dirty="0" err="1" smtClean="0"/>
              <a:t>гиподерматоза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375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2247" y="152400"/>
            <a:ext cx="10222522" cy="668215"/>
          </a:xfrm>
        </p:spPr>
        <p:txBody>
          <a:bodyPr>
            <a:normAutofit/>
          </a:bodyPr>
          <a:lstStyle/>
          <a:p>
            <a:pPr algn="ctr"/>
            <a:r>
              <a:rPr lang="ru-RU" sz="3400" b="1" dirty="0" smtClean="0">
                <a:latin typeface="Arial Narrow" panose="020B0606020202030204" pitchFamily="34" charset="0"/>
              </a:rPr>
              <a:t> Участие в сельскохозяйственной ярмарке</a:t>
            </a:r>
            <a:endParaRPr lang="ru-RU" sz="3400" b="1" dirty="0">
              <a:latin typeface="Arial Narrow" panose="020B0606020202030204" pitchFamily="34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969" y="1159546"/>
            <a:ext cx="10210800" cy="56046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3189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5692" y="365125"/>
            <a:ext cx="9941170" cy="924413"/>
          </a:xfrm>
        </p:spPr>
        <p:txBody>
          <a:bodyPr>
            <a:normAutofit/>
          </a:bodyPr>
          <a:lstStyle/>
          <a:p>
            <a:pPr algn="ctr"/>
            <a:r>
              <a:rPr lang="ru-RU" sz="3400" b="1" dirty="0" smtClean="0">
                <a:latin typeface="Arial Narrow" panose="020B0606020202030204" pitchFamily="34" charset="0"/>
              </a:rPr>
              <a:t> Участие в сельскохозяйственной ярмарке</a:t>
            </a:r>
            <a:endParaRPr lang="ru-RU" sz="3400" b="1" dirty="0">
              <a:latin typeface="Arial Narrow" panose="020B0606020202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108" y="1603721"/>
            <a:ext cx="6758353" cy="50922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7" y="2168768"/>
            <a:ext cx="5029201" cy="37551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8038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2584" y="281354"/>
            <a:ext cx="5322277" cy="1066799"/>
          </a:xfrm>
        </p:spPr>
        <p:txBody>
          <a:bodyPr>
            <a:normAutofit/>
          </a:bodyPr>
          <a:lstStyle/>
          <a:p>
            <a:pPr algn="ctr"/>
            <a:r>
              <a:rPr lang="ru-RU" sz="3400" b="1" dirty="0" smtClean="0">
                <a:latin typeface="Arial Narrow" panose="020B0606020202030204" pitchFamily="34" charset="0"/>
              </a:rPr>
              <a:t>Личный прием граждан </a:t>
            </a:r>
            <a:endParaRPr lang="ru-RU" sz="3400" b="1" dirty="0">
              <a:latin typeface="Arial Narrow" panose="020B060602020203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283" y="2303813"/>
            <a:ext cx="4952011" cy="39426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261" y="737452"/>
            <a:ext cx="4466493" cy="5955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0674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9138" y="1"/>
            <a:ext cx="10292862" cy="1019907"/>
          </a:xfrm>
        </p:spPr>
        <p:txBody>
          <a:bodyPr>
            <a:normAutofit/>
          </a:bodyPr>
          <a:lstStyle/>
          <a:p>
            <a:pPr algn="ctr"/>
            <a:r>
              <a:rPr lang="ru-RU" sz="3400" b="1" dirty="0" smtClean="0">
                <a:latin typeface="Arial Narrow" panose="020B0606020202030204" pitchFamily="34" charset="0"/>
              </a:rPr>
              <a:t>Обзор обращений граждан  </a:t>
            </a:r>
            <a:endParaRPr lang="ru-RU" sz="34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0116277"/>
              </p:ext>
            </p:extLst>
          </p:nvPr>
        </p:nvGraphicFramePr>
        <p:xfrm>
          <a:off x="117231" y="1813902"/>
          <a:ext cx="11881338" cy="4821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01354"/>
                <a:gridCol w="3979984"/>
              </a:tblGrid>
              <a:tr h="886691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Тематика обращений 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Количество обращений 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655778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Водоснабжение 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10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655778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Экология 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655778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Дорожное хозяйство 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6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655778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Уличное освещение 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655778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Оформление наследства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655778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Иные вопросы 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5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506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0861" y="140677"/>
            <a:ext cx="10011507" cy="937846"/>
          </a:xfrm>
        </p:spPr>
        <p:txBody>
          <a:bodyPr>
            <a:normAutofit/>
          </a:bodyPr>
          <a:lstStyle/>
          <a:p>
            <a:pPr algn="ctr"/>
            <a:r>
              <a:rPr lang="ru-RU" sz="3400" b="1" dirty="0" smtClean="0">
                <a:latin typeface="Arial Narrow" panose="020B0606020202030204" pitchFamily="34" charset="0"/>
              </a:rPr>
              <a:t>Прием граждан по личным вопросам</a:t>
            </a:r>
            <a:endParaRPr lang="ru-RU" sz="3400" b="1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Глава сельского поселения </a:t>
            </a:r>
          </a:p>
          <a:p>
            <a:pPr marL="0" indent="0">
              <a:buNone/>
            </a:pPr>
            <a:r>
              <a:rPr lang="ru-RU" b="1" dirty="0" smtClean="0"/>
              <a:t>      каждый вторник с 8 до 12 ч</a:t>
            </a:r>
          </a:p>
          <a:p>
            <a:pPr marL="0" indent="0">
              <a:buNone/>
            </a:pP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Депутаты </a:t>
            </a:r>
          </a:p>
          <a:p>
            <a:pPr marL="0" indent="0" algn="ctr">
              <a:buNone/>
            </a:pPr>
            <a:r>
              <a:rPr lang="ru-RU" b="1" dirty="0" smtClean="0"/>
              <a:t>последний вторник каждого месяца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b="1" dirty="0" smtClean="0"/>
              <a:t>Выездной прием граждан Главой сельского поселения в поселке </a:t>
            </a:r>
            <a:r>
              <a:rPr lang="ru-RU" b="1" dirty="0" err="1" smtClean="0"/>
              <a:t>Бакча</a:t>
            </a:r>
            <a:r>
              <a:rPr lang="ru-RU" b="1" dirty="0" smtClean="0"/>
              <a:t> Сарай – последний вторник каждого месяца</a:t>
            </a:r>
          </a:p>
        </p:txBody>
      </p:sp>
    </p:spTree>
    <p:extLst>
      <p:ext uri="{BB962C8B-B14F-4D97-AF65-F5344CB8AC3E}">
        <p14:creationId xmlns:p14="http://schemas.microsoft.com/office/powerpoint/2010/main" val="346914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1271738" cy="9964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Arial Narrow" panose="020B0606020202030204" pitchFamily="34" charset="0"/>
              </a:rPr>
              <a:t>Вручение подарочных наборов </a:t>
            </a:r>
            <a:br>
              <a:rPr lang="ru-RU" sz="3600" b="1" dirty="0" smtClean="0">
                <a:latin typeface="Arial Narrow" panose="020B0606020202030204" pitchFamily="34" charset="0"/>
              </a:rPr>
            </a:br>
            <a:r>
              <a:rPr lang="ru-RU" sz="3600" b="1" dirty="0" smtClean="0">
                <a:latin typeface="Arial Narrow" panose="020B0606020202030204" pitchFamily="34" charset="0"/>
              </a:rPr>
              <a:t>в Международный день пожилого человека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479" y="2260765"/>
            <a:ext cx="4345644" cy="32592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463" y="2246174"/>
            <a:ext cx="4392536" cy="32944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054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Поздравление с днем пожилого           человека от ООО ПМК »</a:t>
            </a:r>
            <a:r>
              <a:rPr lang="ru-RU" b="1" dirty="0" err="1" smtClean="0"/>
              <a:t>Казсиб</a:t>
            </a:r>
            <a:r>
              <a:rPr lang="ru-RU" b="1" dirty="0" smtClean="0"/>
              <a:t>»    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74985"/>
            <a:ext cx="5181600" cy="383344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6071443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                           </a:t>
            </a:r>
            <a:r>
              <a:rPr lang="ru-RU" b="1" dirty="0" err="1"/>
              <a:t>КВН“Әйдә</a:t>
            </a:r>
            <a:r>
              <a:rPr lang="ru-RU" b="1" dirty="0"/>
              <a:t>, </a:t>
            </a:r>
            <a:r>
              <a:rPr lang="ru-RU" b="1" dirty="0" err="1"/>
              <a:t>ШаяРТ</a:t>
            </a:r>
            <a:r>
              <a:rPr lang="ru-RU" b="1" dirty="0"/>
              <a:t>!”</a:t>
            </a:r>
            <a:br>
              <a:rPr lang="ru-RU" b="1" dirty="0"/>
            </a:br>
            <a:endParaRPr lang="ru-RU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1" y="1825625"/>
            <a:ext cx="4351338" cy="4351338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49108" y="1825625"/>
            <a:ext cx="5838092" cy="4351338"/>
          </a:xfrm>
        </p:spPr>
        <p:txBody>
          <a:bodyPr>
            <a:normAutofit/>
          </a:bodyPr>
          <a:lstStyle/>
          <a:p>
            <a:r>
              <a:rPr lang="ru-RU" dirty="0" err="1"/>
              <a:t>Верхнеуслонская</a:t>
            </a:r>
            <a:r>
              <a:rPr lang="ru-RU" dirty="0"/>
              <a:t> команда КВН завоевала </a:t>
            </a:r>
            <a:r>
              <a:rPr lang="ru-RU" dirty="0" smtClean="0"/>
              <a:t>1 </a:t>
            </a:r>
            <a:r>
              <a:rPr lang="ru-RU" dirty="0"/>
              <a:t>место в Буинском Зональном </a:t>
            </a:r>
            <a:r>
              <a:rPr lang="ru-RU" dirty="0" smtClean="0"/>
              <a:t>этапе Республиканского </a:t>
            </a:r>
            <a:r>
              <a:rPr lang="ru-RU" dirty="0"/>
              <a:t>Телевизионного турнира КВН на татарском языке «</a:t>
            </a:r>
            <a:r>
              <a:rPr lang="ru-RU" dirty="0" err="1"/>
              <a:t>Әйдә</a:t>
            </a:r>
            <a:r>
              <a:rPr lang="ru-RU" dirty="0"/>
              <a:t> </a:t>
            </a:r>
            <a:r>
              <a:rPr lang="ru-RU" dirty="0" err="1"/>
              <a:t>ШаяРТ</a:t>
            </a:r>
            <a:r>
              <a:rPr lang="ru-RU" dirty="0" smtClean="0"/>
              <a:t>!».</a:t>
            </a:r>
          </a:p>
          <a:p>
            <a:r>
              <a:rPr lang="ru-RU" sz="3200" b="1" dirty="0" smtClean="0"/>
              <a:t>Поздравляем</a:t>
            </a:r>
          </a:p>
          <a:p>
            <a:r>
              <a:rPr lang="ru-RU" sz="3200" b="1" dirty="0" smtClean="0"/>
              <a:t> </a:t>
            </a:r>
            <a:r>
              <a:rPr lang="ru-RU" sz="3200" b="1" dirty="0" err="1" smtClean="0"/>
              <a:t>Асию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Файзулову</a:t>
            </a:r>
            <a:r>
              <a:rPr lang="ru-RU" sz="3200" b="1" dirty="0" smtClean="0"/>
              <a:t> и </a:t>
            </a:r>
            <a:endParaRPr lang="ru-RU" sz="3200" b="1" dirty="0" smtClean="0"/>
          </a:p>
          <a:p>
            <a:r>
              <a:rPr lang="ru-RU" sz="3200" b="1" dirty="0" err="1" smtClean="0"/>
              <a:t>Гульназ</a:t>
            </a:r>
            <a:r>
              <a:rPr lang="ru-RU" sz="3200" b="1" dirty="0" smtClean="0"/>
              <a:t> </a:t>
            </a:r>
            <a:r>
              <a:rPr lang="ru-RU" sz="3200" b="1" dirty="0" smtClean="0"/>
              <a:t>Фаттахову </a:t>
            </a:r>
            <a:endParaRPr lang="ru-RU" sz="3200" b="1" dirty="0" smtClean="0"/>
          </a:p>
          <a:p>
            <a:pPr marL="0" indent="0">
              <a:buNone/>
            </a:pPr>
            <a:r>
              <a:rPr lang="ru-RU" sz="3200" b="1" dirty="0"/>
              <a:t> </a:t>
            </a:r>
            <a:r>
              <a:rPr lang="ru-RU" sz="3200" b="1" dirty="0" smtClean="0"/>
              <a:t>           </a:t>
            </a:r>
            <a:r>
              <a:rPr lang="ru-RU" sz="3200" b="1" dirty="0" smtClean="0"/>
              <a:t>с </a:t>
            </a:r>
            <a:r>
              <a:rPr lang="ru-RU" sz="3200" b="1" dirty="0" smtClean="0"/>
              <a:t>победой!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451117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       Лыжня России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607245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2245" y="212725"/>
            <a:ext cx="10105293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Arial Narrow" panose="020B0606020202030204" pitchFamily="34" charset="0"/>
              </a:rPr>
              <a:t>Кратка</a:t>
            </a:r>
            <a:r>
              <a:rPr lang="ru-RU" b="1" dirty="0">
                <a:latin typeface="Arial Narrow" panose="020B0606020202030204" pitchFamily="34" charset="0"/>
              </a:rPr>
              <a:t>я</a:t>
            </a:r>
            <a:r>
              <a:rPr lang="ru-RU" b="1" dirty="0" smtClean="0">
                <a:latin typeface="Arial Narrow" panose="020B0606020202030204" pitchFamily="34" charset="0"/>
              </a:rPr>
              <a:t> информация о садоводческих некоммерческих товариществах</a:t>
            </a:r>
            <a:endParaRPr lang="ru-RU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97505029"/>
              </p:ext>
            </p:extLst>
          </p:nvPr>
        </p:nvGraphicFramePr>
        <p:xfrm>
          <a:off x="140677" y="1872517"/>
          <a:ext cx="5650523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6554">
                  <a:extLst>
                    <a:ext uri="{9D8B030D-6E8A-4147-A177-3AD203B41FA5}">
                      <a16:colId xmlns:a16="http://schemas.microsoft.com/office/drawing/2014/main" xmlns="" val="1421343359"/>
                    </a:ext>
                  </a:extLst>
                </a:gridCol>
                <a:gridCol w="1863969">
                  <a:extLst>
                    <a:ext uri="{9D8B030D-6E8A-4147-A177-3AD203B41FA5}">
                      <a16:colId xmlns:a16="http://schemas.microsoft.com/office/drawing/2014/main" xmlns="" val="102774537"/>
                    </a:ext>
                  </a:extLst>
                </a:gridCol>
              </a:tblGrid>
              <a:tr h="409109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Наименование 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3942" marR="5394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Количество земельных участков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3942" marR="53942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38623787"/>
                  </a:ext>
                </a:extLst>
              </a:tr>
              <a:tr h="508133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СНТ Орбита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3942" marR="5394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163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3942" marR="53942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99318458"/>
                  </a:ext>
                </a:extLst>
              </a:tr>
              <a:tr h="508133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СНТ Зелёный уголок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3942" marR="5394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18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3942" marR="53942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60330003"/>
                  </a:ext>
                </a:extLst>
              </a:tr>
              <a:tr h="508133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СНТ </a:t>
                      </a:r>
                      <a:r>
                        <a:rPr lang="ru-RU" sz="32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Идель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3942" marR="5394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112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3942" marR="53942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51572623"/>
                  </a:ext>
                </a:extLst>
              </a:tr>
              <a:tr h="508133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СНТ Авиатор 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3942" marR="5394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129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3942" marR="53942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6296870"/>
                  </a:ext>
                </a:extLst>
              </a:tr>
              <a:tr h="508133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ДНТ </a:t>
                      </a:r>
                      <a:r>
                        <a:rPr lang="ru-RU" sz="32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Гребени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3942" marR="5394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44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3942" marR="53942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88587900"/>
                  </a:ext>
                </a:extLst>
              </a:tr>
            </a:tbl>
          </a:graphicData>
        </a:graphic>
      </p:graphicFrame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86302993"/>
              </p:ext>
            </p:extLst>
          </p:nvPr>
        </p:nvGraphicFramePr>
        <p:xfrm>
          <a:off x="6301154" y="1872517"/>
          <a:ext cx="5632938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9677"/>
                <a:gridCol w="2063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Наименование 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3942" marR="5394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Количество земельных участков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3942" marR="53942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СНТ Прогресс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3942" marR="5394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169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3942" marR="53942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СНТ Взлёт -7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3942" marR="5394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324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3942" marR="53942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СНТ Алгоритм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3942" marR="5394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146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3942" marR="53942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СНТ Хуторок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3942" marR="5394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27</a:t>
                      </a:r>
                    </a:p>
                  </a:txBody>
                  <a:tcPr marL="53942" marR="53942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357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7077" y="293076"/>
            <a:ext cx="10374923" cy="1301261"/>
          </a:xfrm>
        </p:spPr>
        <p:txBody>
          <a:bodyPr>
            <a:normAutofit/>
          </a:bodyPr>
          <a:lstStyle/>
          <a:p>
            <a:pPr algn="ctr"/>
            <a:r>
              <a:rPr lang="ru-RU" sz="3400" b="1" dirty="0" smtClean="0">
                <a:latin typeface="Arial Narrow" panose="020B0606020202030204" pitchFamily="34" charset="0"/>
              </a:rPr>
              <a:t>Поступление собственных доходов в бюджет поселения</a:t>
            </a:r>
            <a:br>
              <a:rPr lang="ru-RU" sz="3400" b="1" dirty="0" smtClean="0">
                <a:latin typeface="Arial Narrow" panose="020B0606020202030204" pitchFamily="34" charset="0"/>
              </a:rPr>
            </a:br>
            <a:r>
              <a:rPr lang="ru-RU" sz="3400" b="1" dirty="0" smtClean="0">
                <a:latin typeface="Arial Narrow" panose="020B0606020202030204" pitchFamily="34" charset="0"/>
              </a:rPr>
              <a:t/>
            </a:r>
            <a:br>
              <a:rPr lang="ru-RU" sz="3400" b="1" dirty="0" smtClean="0">
                <a:latin typeface="Arial Narrow" panose="020B0606020202030204" pitchFamily="34" charset="0"/>
              </a:rPr>
            </a:br>
            <a:r>
              <a:rPr lang="ru-RU" sz="2000" b="1" dirty="0" smtClean="0">
                <a:latin typeface="Arial Narrow" panose="020B0606020202030204" pitchFamily="34" charset="0"/>
              </a:rPr>
              <a:t>(данные приведены в тысячах рублей) 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9997762"/>
              </p:ext>
            </p:extLst>
          </p:nvPr>
        </p:nvGraphicFramePr>
        <p:xfrm>
          <a:off x="128953" y="1723294"/>
          <a:ext cx="11957539" cy="5022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6370"/>
                <a:gridCol w="2165320"/>
                <a:gridCol w="2106233"/>
                <a:gridCol w="1859616"/>
              </a:tblGrid>
              <a:tr h="859226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Наименование вида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налога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Утвержденный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план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Фактическое поступление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Процент исполнения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643590">
                <a:tc>
                  <a:txBody>
                    <a:bodyPr/>
                    <a:lstStyle/>
                    <a:p>
                      <a:pPr algn="l"/>
                      <a:r>
                        <a:rPr lang="ru-RU" sz="28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Налог на доходы физических лиц </a:t>
                      </a:r>
                      <a:endParaRPr lang="ru-RU" sz="2800" b="1" baseline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259,3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3249,5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1253,2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643590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Налог</a:t>
                      </a:r>
                      <a:r>
                        <a:rPr lang="ru-RU" sz="28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на имущество 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122,5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83,0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67,8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643590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Земельный налог 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1200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1841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153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916852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Доходы от компенсации затрат государства 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100,0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73,6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73,6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643590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Средства самообложения 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181,9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182,4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100,1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643590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Единый сельскохозяйственный налог 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0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0,5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567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5692" y="365125"/>
            <a:ext cx="10081846" cy="1325563"/>
          </a:xfrm>
        </p:spPr>
        <p:txBody>
          <a:bodyPr>
            <a:normAutofit/>
          </a:bodyPr>
          <a:lstStyle/>
          <a:p>
            <a:pPr algn="ctr"/>
            <a:r>
              <a:rPr lang="ru-RU" sz="3400" b="1" dirty="0" smtClean="0">
                <a:latin typeface="Arial Narrow" panose="020B0606020202030204" pitchFamily="34" charset="0"/>
              </a:rPr>
              <a:t>Структура доходной части бюджета за 2021 год</a:t>
            </a:r>
            <a:endParaRPr lang="ru-RU" sz="34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1757937"/>
              </p:ext>
            </p:extLst>
          </p:nvPr>
        </p:nvGraphicFramePr>
        <p:xfrm>
          <a:off x="128955" y="1825625"/>
          <a:ext cx="11875476" cy="4915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4998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7077" y="199292"/>
            <a:ext cx="10374923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400" b="1" dirty="0" smtClean="0">
                <a:latin typeface="Arial Narrow" panose="020B0606020202030204" pitchFamily="34" charset="0"/>
              </a:rPr>
              <a:t/>
            </a:r>
            <a:br>
              <a:rPr lang="ru-RU" sz="3400" b="1" dirty="0" smtClean="0">
                <a:latin typeface="Arial Narrow" panose="020B0606020202030204" pitchFamily="34" charset="0"/>
              </a:rPr>
            </a:br>
            <a:r>
              <a:rPr lang="ru-RU" sz="3400" b="1" dirty="0" smtClean="0">
                <a:latin typeface="Arial Narrow" panose="020B0606020202030204" pitchFamily="34" charset="0"/>
              </a:rPr>
              <a:t/>
            </a:r>
            <a:br>
              <a:rPr lang="ru-RU" sz="3400" b="1" dirty="0" smtClean="0">
                <a:latin typeface="Arial Narrow" panose="020B0606020202030204" pitchFamily="34" charset="0"/>
              </a:rPr>
            </a:br>
            <a:r>
              <a:rPr lang="ru-RU" sz="3400" b="1" dirty="0" smtClean="0">
                <a:latin typeface="Arial Narrow" panose="020B0606020202030204" pitchFamily="34" charset="0"/>
              </a:rPr>
              <a:t>Процент исполнения собственных доходов </a:t>
            </a:r>
            <a:br>
              <a:rPr lang="ru-RU" sz="3400" b="1" dirty="0" smtClean="0">
                <a:latin typeface="Arial Narrow" panose="020B0606020202030204" pitchFamily="34" charset="0"/>
              </a:rPr>
            </a:br>
            <a:r>
              <a:rPr lang="ru-RU" sz="3400" b="1" dirty="0" smtClean="0">
                <a:latin typeface="Arial Narrow" panose="020B0606020202030204" pitchFamily="34" charset="0"/>
              </a:rPr>
              <a:t>за 2019-2021 </a:t>
            </a:r>
            <a:r>
              <a:rPr lang="ru-RU" sz="3400" b="1" dirty="0" err="1" smtClean="0">
                <a:latin typeface="Arial Narrow" panose="020B0606020202030204" pitchFamily="34" charset="0"/>
              </a:rPr>
              <a:t>г.г</a:t>
            </a:r>
            <a:r>
              <a:rPr lang="ru-RU" sz="3400" b="1" dirty="0" smtClean="0">
                <a:latin typeface="Arial Narrow" panose="020B0606020202030204" pitchFamily="34" charset="0"/>
              </a:rPr>
              <a:t>. </a:t>
            </a:r>
            <a:br>
              <a:rPr lang="ru-RU" sz="3400" b="1" dirty="0" smtClean="0">
                <a:latin typeface="Arial Narrow" panose="020B0606020202030204" pitchFamily="34" charset="0"/>
              </a:rPr>
            </a:br>
            <a:r>
              <a:rPr lang="ru-RU" sz="3400" b="1" dirty="0" smtClean="0">
                <a:latin typeface="Arial Narrow" panose="020B0606020202030204" pitchFamily="34" charset="0"/>
              </a:rPr>
              <a:t>                                       </a:t>
            </a:r>
            <a:r>
              <a:rPr lang="ru-RU" sz="2200" b="1" dirty="0" smtClean="0">
                <a:latin typeface="Arial Narrow" panose="020B0606020202030204" pitchFamily="34" charset="0"/>
              </a:rPr>
              <a:t>(данные приведены в процентах)</a:t>
            </a:r>
            <a:endParaRPr lang="ru-RU" sz="22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4022590"/>
              </p:ext>
            </p:extLst>
          </p:nvPr>
        </p:nvGraphicFramePr>
        <p:xfrm>
          <a:off x="128953" y="1852248"/>
          <a:ext cx="11957539" cy="4771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95293"/>
                <a:gridCol w="1957754"/>
                <a:gridCol w="1844876"/>
                <a:gridCol w="1859616"/>
              </a:tblGrid>
              <a:tr h="93631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Наименование вида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налога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2019 год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2020 год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2021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год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701331">
                <a:tc>
                  <a:txBody>
                    <a:bodyPr/>
                    <a:lstStyle/>
                    <a:p>
                      <a:pPr algn="l"/>
                      <a:r>
                        <a:rPr lang="ru-RU" sz="28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Налог на доходы физических лиц </a:t>
                      </a:r>
                      <a:endParaRPr lang="ru-RU" sz="2800" b="1" baseline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153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258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1253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701331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Налог</a:t>
                      </a:r>
                      <a:r>
                        <a:rPr lang="ru-RU" sz="28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на имущество 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131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156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67,5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701331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Земельный налог 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139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138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153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1029653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Доходы от компенсации затрат государства 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112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107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76,3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701331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Средства самообложения 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102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100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100,7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157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7077" y="304800"/>
            <a:ext cx="10374923" cy="126609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Arial Narrow" panose="020B0606020202030204" pitchFamily="34" charset="0"/>
              </a:rPr>
              <a:t>Сравнительный анализ утвержденного плана сбора по основным видам налогов 2021/2022  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3860022"/>
              </p:ext>
            </p:extLst>
          </p:nvPr>
        </p:nvGraphicFramePr>
        <p:xfrm>
          <a:off x="105509" y="1825624"/>
          <a:ext cx="11969259" cy="48682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35260"/>
                <a:gridCol w="1817077"/>
                <a:gridCol w="1652954"/>
                <a:gridCol w="1863968"/>
              </a:tblGrid>
              <a:tr h="1209843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Наименование вида налога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План </a:t>
                      </a:r>
                    </a:p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 2021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План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 2022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Разница сумм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1219470">
                <a:tc>
                  <a:txBody>
                    <a:bodyPr/>
                    <a:lstStyle/>
                    <a:p>
                      <a:pPr algn="ctr"/>
                      <a:r>
                        <a:rPr lang="ru-RU" sz="36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Налог на доходы физических лиц </a:t>
                      </a:r>
                      <a:endParaRPr lang="ru-RU" sz="3600" b="1" baseline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67,4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109,3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+41,9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1219470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Налог</a:t>
                      </a:r>
                      <a:r>
                        <a:rPr lang="ru-RU" sz="36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на имущество 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83,6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122,5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+38,9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1219470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Земельный налог 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1077,0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1100,0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+23,0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976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631" y="93786"/>
            <a:ext cx="10304584" cy="10668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Arial Narrow" panose="020B0606020202030204" pitchFamily="34" charset="0"/>
              </a:rPr>
              <a:t>Утвержденный бюджет на 2022 год 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8849247"/>
              </p:ext>
            </p:extLst>
          </p:nvPr>
        </p:nvGraphicFramePr>
        <p:xfrm>
          <a:off x="164123" y="1825625"/>
          <a:ext cx="11875477" cy="4840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2497"/>
                <a:gridCol w="4732980"/>
              </a:tblGrid>
              <a:tr h="5937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СОБСТВЕННЫЕ ДОХОДЫ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1431,8</a:t>
                      </a:r>
                    </a:p>
                  </a:txBody>
                  <a:tcPr>
                    <a:noFill/>
                  </a:tcPr>
                </a:tc>
              </a:tr>
              <a:tr h="617475">
                <a:tc>
                  <a:txBody>
                    <a:bodyPr/>
                    <a:lstStyle/>
                    <a:p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- налог на доходы физических лиц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109,3</a:t>
                      </a:r>
                    </a:p>
                  </a:txBody>
                  <a:tcPr marL="19050" marR="19050" marT="0" marB="0">
                    <a:noFill/>
                  </a:tcPr>
                </a:tc>
              </a:tr>
              <a:tr h="617475">
                <a:tc>
                  <a:txBody>
                    <a:bodyPr/>
                    <a:lstStyle/>
                    <a:p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- налог на имущество физических лиц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122,5</a:t>
                      </a:r>
                    </a:p>
                  </a:txBody>
                  <a:tcPr marL="19050" marR="19050" marT="0" marB="0">
                    <a:noFill/>
                  </a:tcPr>
                </a:tc>
              </a:tr>
              <a:tr h="612899">
                <a:tc>
                  <a:txBody>
                    <a:bodyPr/>
                    <a:lstStyle/>
                    <a:p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24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з</a:t>
                      </a: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емельный налог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1100,0</a:t>
                      </a:r>
                    </a:p>
                  </a:txBody>
                  <a:tcPr marL="19050" marR="19050" marT="0" marB="0">
                    <a:noFill/>
                  </a:tcPr>
                </a:tc>
              </a:tr>
              <a:tr h="593726">
                <a:tc>
                  <a:txBody>
                    <a:bodyPr/>
                    <a:lstStyle/>
                    <a:p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- доходы от компенсации затрат государства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100,00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617475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БЕЗВОЗМЕЗДНЫЕ</a:t>
                      </a:r>
                      <a:r>
                        <a:rPr lang="ru-RU" sz="2400" b="1" baseline="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 ПОСТУПЛЕНИЯ 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1295,25</a:t>
                      </a:r>
                    </a:p>
                  </a:txBody>
                  <a:tcPr marL="19050" marR="19050" marT="0" marB="0">
                    <a:noFill/>
                  </a:tcPr>
                </a:tc>
              </a:tr>
              <a:tr h="593726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ДОХОДЫ</a:t>
                      </a:r>
                      <a:r>
                        <a:rPr lang="ru-RU" sz="2400" b="1" baseline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 (ВСЕГО)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2727,05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9050" marR="19050" marT="0" marB="0">
                    <a:noFill/>
                  </a:tcPr>
                </a:tc>
              </a:tr>
              <a:tr h="593726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РАСХОДЫ (ВСЕГО)</a:t>
                      </a:r>
                      <a:endParaRPr lang="ru-RU" sz="2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2727,05</a:t>
                      </a:r>
                      <a:endParaRPr lang="ru-RU" sz="2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717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631" y="93785"/>
            <a:ext cx="10304584" cy="112541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Arial Narrow" panose="020B0606020202030204" pitchFamily="34" charset="0"/>
              </a:rPr>
              <a:t>Структура плана поступлений доходов </a:t>
            </a:r>
            <a:br>
              <a:rPr lang="ru-RU" sz="3600" b="1" dirty="0" smtClean="0">
                <a:latin typeface="Arial Narrow" panose="020B0606020202030204" pitchFamily="34" charset="0"/>
              </a:rPr>
            </a:br>
            <a:r>
              <a:rPr lang="ru-RU" sz="3600" b="1" dirty="0" smtClean="0">
                <a:latin typeface="Arial Narrow" panose="020B0606020202030204" pitchFamily="34" charset="0"/>
              </a:rPr>
              <a:t>в бюджет поселения в 2022 году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3959947"/>
              </p:ext>
            </p:extLst>
          </p:nvPr>
        </p:nvGraphicFramePr>
        <p:xfrm>
          <a:off x="117231" y="1825624"/>
          <a:ext cx="11945815" cy="4915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2379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631" y="93785"/>
            <a:ext cx="10304584" cy="112541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Arial Narrow" panose="020B0606020202030204" pitchFamily="34" charset="0"/>
              </a:rPr>
              <a:t>Сравнительный анализ утвержденного плана доходной части бюджета за 2019-2021 </a:t>
            </a:r>
            <a:r>
              <a:rPr lang="ru-RU" sz="3600" b="1" dirty="0" err="1" smtClean="0">
                <a:latin typeface="Arial Narrow" panose="020B0606020202030204" pitchFamily="34" charset="0"/>
              </a:rPr>
              <a:t>г.г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5551111"/>
              </p:ext>
            </p:extLst>
          </p:nvPr>
        </p:nvGraphicFramePr>
        <p:xfrm>
          <a:off x="117231" y="1825624"/>
          <a:ext cx="11945815" cy="4915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677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631" y="93785"/>
            <a:ext cx="10304584" cy="120747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Arial Narrow" panose="020B0606020202030204" pitchFamily="34" charset="0"/>
              </a:rPr>
              <a:t>Основные виды расходов 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0040258"/>
              </p:ext>
            </p:extLst>
          </p:nvPr>
        </p:nvGraphicFramePr>
        <p:xfrm>
          <a:off x="128953" y="1825622"/>
          <a:ext cx="11875477" cy="4514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00471"/>
                <a:gridCol w="2575006"/>
              </a:tblGrid>
              <a:tr h="413486"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вида расхода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Сумма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351692">
                <a:tc vMerge="1">
                  <a:txBody>
                    <a:bodyPr/>
                    <a:lstStyle/>
                    <a:p>
                      <a:endParaRPr lang="ru-RU" sz="1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(в тысячах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рублей)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422469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Заработная плата с учетом обязательных налоговых платежей 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1460,58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398585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Оплата электроэнергии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698,4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386861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- Водонапорные башни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411,0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389206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- Уличное освещение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262,2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332935"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Учреждения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Содержание</a:t>
                      </a:r>
                      <a:r>
                        <a:rPr lang="ru-RU" sz="2400" b="1" baseline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 учреждений культуры</a:t>
                      </a:r>
                      <a:endParaRPr lang="ru-RU" sz="2400" b="1" dirty="0" smtClean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25,2</a:t>
                      </a: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673,2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325901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Содержание дорог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398,0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325901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Ликвидация несанкционированных свалок</a:t>
                      </a:r>
                    </a:p>
                    <a:p>
                      <a:endParaRPr lang="ru-RU" sz="24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47,3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503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875" y="96715"/>
            <a:ext cx="8932987" cy="66997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2873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631" y="117231"/>
            <a:ext cx="10281138" cy="135987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Arial Narrow" panose="020B0606020202030204" pitchFamily="34" charset="0"/>
              </a:rPr>
              <a:t> Соотношение</a:t>
            </a:r>
            <a:br>
              <a:rPr lang="ru-RU" sz="3600" b="1" dirty="0" smtClean="0">
                <a:latin typeface="Arial Narrow" panose="020B0606020202030204" pitchFamily="34" charset="0"/>
              </a:rPr>
            </a:br>
            <a:r>
              <a:rPr lang="ru-RU" sz="3600" b="1" dirty="0" smtClean="0">
                <a:latin typeface="Arial Narrow" panose="020B0606020202030204" pitchFamily="34" charset="0"/>
              </a:rPr>
              <a:t> средств граждан и поддержки государства </a:t>
            </a:r>
            <a:br>
              <a:rPr lang="ru-RU" sz="3600" b="1" dirty="0" smtClean="0">
                <a:latin typeface="Arial Narrow" panose="020B0606020202030204" pitchFamily="34" charset="0"/>
              </a:rPr>
            </a:br>
            <a:r>
              <a:rPr lang="ru-RU" sz="3600" b="1" dirty="0" smtClean="0">
                <a:latin typeface="Arial Narrow" panose="020B0606020202030204" pitchFamily="34" charset="0"/>
              </a:rPr>
              <a:t>по программе самообложения за период </a:t>
            </a:r>
            <a:r>
              <a:rPr lang="ru-RU" sz="3600" b="1" dirty="0" smtClean="0">
                <a:latin typeface="Arial Narrow" panose="020B0606020202030204" pitchFamily="34" charset="0"/>
              </a:rPr>
              <a:t>2017-2021 </a:t>
            </a:r>
            <a:r>
              <a:rPr lang="ru-RU" sz="3600" b="1" dirty="0" err="1" smtClean="0">
                <a:latin typeface="Arial Narrow" panose="020B0606020202030204" pitchFamily="34" charset="0"/>
              </a:rPr>
              <a:t>г.г</a:t>
            </a:r>
            <a:r>
              <a:rPr lang="ru-RU" sz="3600" b="1" dirty="0" smtClean="0">
                <a:latin typeface="Arial Narrow" panose="020B0606020202030204" pitchFamily="34" charset="0"/>
              </a:rPr>
              <a:t>  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4256007"/>
              </p:ext>
            </p:extLst>
          </p:nvPr>
        </p:nvGraphicFramePr>
        <p:xfrm>
          <a:off x="93784" y="1711571"/>
          <a:ext cx="12004430" cy="4994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6533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516" y="1159071"/>
            <a:ext cx="7411451" cy="4880782"/>
          </a:xfrm>
        </p:spPr>
      </p:pic>
    </p:spTree>
    <p:extLst>
      <p:ext uri="{BB962C8B-B14F-4D97-AF65-F5344CB8AC3E}">
        <p14:creationId xmlns:p14="http://schemas.microsoft.com/office/powerpoint/2010/main" val="168851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5692" y="0"/>
            <a:ext cx="10316308" cy="169068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Arial Narrow" panose="020B0606020202030204" pitchFamily="34" charset="0"/>
              </a:rPr>
              <a:t>УЧАСТИЕ В ПРОГРАММЕ САМООБЛОЖЕНИЯ</a:t>
            </a:r>
            <a:br>
              <a:rPr lang="ru-RU" sz="3600" b="1" dirty="0" smtClean="0">
                <a:latin typeface="Arial Narrow" panose="020B0606020202030204" pitchFamily="34" charset="0"/>
              </a:rPr>
            </a:br>
            <a:r>
              <a:rPr lang="ru-RU" sz="3000" dirty="0" smtClean="0">
                <a:latin typeface="Arial Narrow" panose="020B0606020202030204" pitchFamily="34" charset="0"/>
              </a:rPr>
              <a:t>Строительство памятника в п</a:t>
            </a:r>
            <a:r>
              <a:rPr lang="ru-RU" sz="3000" dirty="0" smtClean="0">
                <a:latin typeface="Arial Narrow" panose="020B0606020202030204" pitchFamily="34" charset="0"/>
              </a:rPr>
              <a:t>. </a:t>
            </a:r>
            <a:r>
              <a:rPr lang="ru-RU" sz="3000" dirty="0" err="1" smtClean="0">
                <a:latin typeface="Arial Narrow" panose="020B0606020202030204" pitchFamily="34" charset="0"/>
              </a:rPr>
              <a:t>Бакча</a:t>
            </a:r>
            <a:r>
              <a:rPr lang="ru-RU" sz="3000" dirty="0" smtClean="0">
                <a:latin typeface="Arial Narrow" panose="020B0606020202030204" pitchFamily="34" charset="0"/>
              </a:rPr>
              <a:t>-Сарай (</a:t>
            </a:r>
            <a:r>
              <a:rPr lang="ru-RU" sz="3000" dirty="0" smtClean="0">
                <a:latin typeface="Arial Narrow" panose="020B0606020202030204" pitchFamily="34" charset="0"/>
              </a:rPr>
              <a:t>2019 </a:t>
            </a:r>
            <a:r>
              <a:rPr lang="ru-RU" sz="3000" dirty="0" smtClean="0">
                <a:latin typeface="Arial Narrow" panose="020B0606020202030204" pitchFamily="34" charset="0"/>
              </a:rPr>
              <a:t>год)</a:t>
            </a:r>
            <a:endParaRPr lang="ru-RU" sz="3000" dirty="0">
              <a:latin typeface="Arial Narrow" panose="020B060602020203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185" y="1413057"/>
            <a:ext cx="7950187" cy="53042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1830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5015" y="0"/>
            <a:ext cx="10456985" cy="169068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Arial Narrow" panose="020B0606020202030204" pitchFamily="34" charset="0"/>
              </a:rPr>
              <a:t>УЧАСТИЕ В ПРОГРАММЕ САМООБЛОЖЕНИЯ</a:t>
            </a:r>
            <a:br>
              <a:rPr lang="ru-RU" sz="3600" b="1" dirty="0" smtClean="0">
                <a:latin typeface="Arial Narrow" panose="020B0606020202030204" pitchFamily="34" charset="0"/>
              </a:rPr>
            </a:br>
            <a:r>
              <a:rPr lang="ru-RU" sz="3000" dirty="0" smtClean="0">
                <a:latin typeface="Arial Narrow" panose="020B0606020202030204" pitchFamily="34" charset="0"/>
              </a:rPr>
              <a:t>Благоустройство родника в д. имени </a:t>
            </a:r>
            <a:r>
              <a:rPr lang="ru-RU" sz="3000" dirty="0" err="1" smtClean="0">
                <a:latin typeface="Arial Narrow" panose="020B0606020202030204" pitchFamily="34" charset="0"/>
              </a:rPr>
              <a:t>Мулланура</a:t>
            </a:r>
            <a:r>
              <a:rPr lang="ru-RU" sz="3000" dirty="0" smtClean="0">
                <a:latin typeface="Arial Narrow" panose="020B0606020202030204" pitchFamily="34" charset="0"/>
              </a:rPr>
              <a:t> Вахитова  (2019 год)</a:t>
            </a:r>
            <a:endParaRPr lang="ru-RU" sz="3000" dirty="0">
              <a:latin typeface="Arial Narrow" panose="020B0606020202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558" y="1406769"/>
            <a:ext cx="8179980" cy="53380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8577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5015" y="0"/>
            <a:ext cx="10456985" cy="1690689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Arial Narrow" panose="020B0606020202030204" pitchFamily="34" charset="0"/>
              </a:rPr>
              <a:t>УЧАСТИЕ В ПРОГРАММЕ САМООБЛОЖЕНИЯ</a:t>
            </a:r>
            <a:br>
              <a:rPr lang="ru-RU" sz="2800" dirty="0" smtClean="0">
                <a:latin typeface="Arial Narrow" panose="020B0606020202030204" pitchFamily="34" charset="0"/>
              </a:rPr>
            </a:br>
            <a:r>
              <a:rPr lang="ru-RU" sz="3600" dirty="0" smtClean="0">
                <a:latin typeface="Arial Narrow" panose="020B0606020202030204" pitchFamily="34" charset="0"/>
              </a:rPr>
              <a:t>Выполненные работы за период участия </a:t>
            </a:r>
            <a:r>
              <a:rPr lang="ru-RU" sz="3600" dirty="0" smtClean="0">
                <a:latin typeface="Arial Narrow" panose="020B0606020202030204" pitchFamily="34" charset="0"/>
              </a:rPr>
              <a:t>2017-2021 </a:t>
            </a:r>
            <a:r>
              <a:rPr lang="ru-RU" sz="3600" dirty="0" err="1" smtClean="0">
                <a:latin typeface="Arial Narrow" panose="020B0606020202030204" pitchFamily="34" charset="0"/>
              </a:rPr>
              <a:t>г.г</a:t>
            </a:r>
            <a:r>
              <a:rPr lang="ru-RU" sz="3600" dirty="0" smtClean="0">
                <a:latin typeface="Arial Narrow" panose="020B0606020202030204" pitchFamily="34" charset="0"/>
              </a:rPr>
              <a:t>.</a:t>
            </a:r>
            <a:endParaRPr lang="ru-RU" sz="3600" dirty="0">
              <a:latin typeface="Arial Narrow" panose="020B060602020203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3214846"/>
              </p:ext>
            </p:extLst>
          </p:nvPr>
        </p:nvGraphicFramePr>
        <p:xfrm>
          <a:off x="82060" y="1679490"/>
          <a:ext cx="12027879" cy="591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0032"/>
                <a:gridCol w="1760905"/>
                <a:gridCol w="2924893"/>
                <a:gridCol w="1770853"/>
                <a:gridCol w="1820598"/>
                <a:gridCol w="1820598"/>
              </a:tblGrid>
              <a:tr h="627124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Наименование населенного пункта 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2017 год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2018 год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2019 год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2020 год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2021 год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1224384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д. Имени </a:t>
                      </a:r>
                    </a:p>
                    <a:p>
                      <a:pPr algn="ctr"/>
                      <a:r>
                        <a:rPr lang="ru-RU" sz="1800" b="1" dirty="0" err="1" smtClean="0">
                          <a:solidFill>
                            <a:schemeClr val="tx1"/>
                          </a:solidFill>
                        </a:rPr>
                        <a:t>Мулланура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 Вахитова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Благоустройство кладбища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Ремонт дорог                                         </a:t>
                      </a:r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            </a:t>
                      </a:r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(ул. Молодежная,                              часть ул.</a:t>
                      </a:r>
                      <a:r>
                        <a:rPr lang="ru-RU" sz="19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900" b="1" baseline="0" dirty="0" smtClean="0">
                          <a:solidFill>
                            <a:schemeClr val="tx1"/>
                          </a:solidFill>
                        </a:rPr>
                        <a:t>Центральная)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Благоустройство</a:t>
                      </a:r>
                      <a:r>
                        <a:rPr lang="ru-RU" sz="1900" b="1" baseline="0" dirty="0" smtClean="0">
                          <a:solidFill>
                            <a:schemeClr val="tx1"/>
                          </a:solidFill>
                        </a:rPr>
                        <a:t> родника 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Ремонт водонапорной башни 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Обустройство СОЗ водонапорной башни</a:t>
                      </a:r>
                    </a:p>
                    <a:p>
                      <a:pPr algn="ctr"/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94068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п. </a:t>
                      </a:r>
                      <a:r>
                        <a:rPr lang="ru-RU" sz="1800" b="1" dirty="0" err="1" smtClean="0">
                          <a:solidFill>
                            <a:schemeClr val="tx1"/>
                          </a:solidFill>
                        </a:rPr>
                        <a:t>Бакча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-Сарай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Строительство контейнерных площадок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Строительство памятника участникам ВОВ 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Благоустройство</a:t>
                      </a:r>
                      <a:r>
                        <a:rPr lang="ru-RU" sz="1900" b="1" baseline="0" dirty="0" smtClean="0">
                          <a:solidFill>
                            <a:schemeClr val="tx1"/>
                          </a:solidFill>
                        </a:rPr>
                        <a:t> родника </a:t>
                      </a:r>
                      <a:endParaRPr lang="ru-RU" sz="19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Благоустройство</a:t>
                      </a:r>
                      <a:r>
                        <a:rPr lang="ru-RU" sz="1900" b="1" baseline="0" dirty="0" smtClean="0">
                          <a:solidFill>
                            <a:schemeClr val="tx1"/>
                          </a:solidFill>
                        </a:rPr>
                        <a:t> родника </a:t>
                      </a:r>
                      <a:endParaRPr lang="ru-RU" sz="19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Ремонт дороги</a:t>
                      </a:r>
                    </a:p>
                    <a:p>
                      <a:pPr algn="ctr"/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94068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с. Ташевка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Строительство контейнерных площадок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Ремонт системы уличного освещения 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Благоустройство кладбища 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Приобретение глубинного</a:t>
                      </a:r>
                      <a:r>
                        <a:rPr lang="ru-RU" sz="1900" b="1" baseline="0" dirty="0" smtClean="0">
                          <a:solidFill>
                            <a:schemeClr val="tx1"/>
                          </a:solidFill>
                        </a:rPr>
                        <a:t> насоса 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Благоустройство родника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1224384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д. Ватан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Строительство контейнерных площадок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Установка трубы для отвода талых вод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Ремонт системы уличного освещения </a:t>
                      </a:r>
                    </a:p>
                    <a:p>
                      <a:pPr algn="ctr"/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Ограждение территории водозабора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Благоустройство родника</a:t>
                      </a: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222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5015" y="0"/>
            <a:ext cx="10456985" cy="169068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Arial Narrow" panose="020B0606020202030204" pitchFamily="34" charset="0"/>
              </a:rPr>
              <a:t>Сведения о сборе средств самообложения в 2021 г.</a:t>
            </a:r>
            <a:endParaRPr lang="ru-RU" sz="3000" dirty="0">
              <a:latin typeface="Arial Narrow" panose="020B060602020203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962162"/>
              </p:ext>
            </p:extLst>
          </p:nvPr>
        </p:nvGraphicFramePr>
        <p:xfrm>
          <a:off x="82062" y="1922584"/>
          <a:ext cx="12004430" cy="4856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3507"/>
                <a:gridCol w="1957754"/>
                <a:gridCol w="2133600"/>
                <a:gridCol w="1617785"/>
                <a:gridCol w="3141784"/>
              </a:tblGrid>
              <a:tr h="84297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Населенный пункт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Поступило средств от граждан</a:t>
                      </a:r>
                    </a:p>
                    <a:p>
                      <a:pPr algn="r"/>
                      <a:endParaRPr lang="ru-RU" sz="1800" b="1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(тыс. руб.)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Поступило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000" b="1" baseline="0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софинасирование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из бюджета Республики </a:t>
                      </a:r>
                    </a:p>
                    <a:p>
                      <a:pPr algn="r"/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(тыс. руб.)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Сумма 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освоенных 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средств </a:t>
                      </a:r>
                    </a:p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(тыс. руб.)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Наименование выполненных работ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81795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д. Им. </a:t>
                      </a:r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Мулланура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Вахитова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72,75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291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363,5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Обустройство СОЗ водонапорной башни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81795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п. </a:t>
                      </a:r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Бакча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-Сарай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74,1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296,4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370,5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Ремонт дороги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81795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д. Ватан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9,5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38,0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47,5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Благоустройство родника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81795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с. Ташевка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24,5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98,0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122,5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Благоустройство родника</a:t>
                      </a: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25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3969" y="117231"/>
            <a:ext cx="10328031" cy="118403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САМООБЛОЖЕНИЕ </a:t>
            </a:r>
            <a:r>
              <a:rPr lang="ru-RU" sz="3200" b="1" dirty="0" smtClean="0">
                <a:latin typeface="Arial Narrow" panose="020B0606020202030204" pitchFamily="34" charset="0"/>
              </a:rPr>
              <a:t>ГРАЖДАН 2021</a:t>
            </a:r>
            <a:r>
              <a:rPr lang="ru-RU" sz="3200" b="1" dirty="0" smtClean="0">
                <a:latin typeface="Arial Narrow" panose="020B0606020202030204" pitchFamily="34" charset="0"/>
              </a:rPr>
              <a:t/>
            </a:r>
            <a:br>
              <a:rPr lang="ru-RU" sz="3200" b="1" dirty="0" smtClean="0">
                <a:latin typeface="Arial Narrow" panose="020B0606020202030204" pitchFamily="34" charset="0"/>
              </a:rPr>
            </a:br>
            <a:r>
              <a:rPr lang="ru-RU" sz="3200" b="1" dirty="0" smtClean="0">
                <a:latin typeface="Arial Narrow" panose="020B0606020202030204" pitchFamily="34" charset="0"/>
              </a:rPr>
              <a:t>Обустройство охранной зоны башни </a:t>
            </a:r>
            <a:r>
              <a:rPr lang="ru-RU" sz="3200" b="1" dirty="0" smtClean="0">
                <a:latin typeface="Arial Narrow" panose="020B0606020202030204" pitchFamily="34" charset="0"/>
              </a:rPr>
              <a:t>д. Им. </a:t>
            </a:r>
            <a:r>
              <a:rPr lang="ru-RU" sz="3200" b="1" dirty="0" err="1" smtClean="0">
                <a:latin typeface="Arial Narrow" panose="020B0606020202030204" pitchFamily="34" charset="0"/>
              </a:rPr>
              <a:t>Мулланура</a:t>
            </a:r>
            <a:r>
              <a:rPr lang="ru-RU" sz="3200" b="1" dirty="0" smtClean="0">
                <a:latin typeface="Arial Narrow" panose="020B0606020202030204" pitchFamily="34" charset="0"/>
              </a:rPr>
              <a:t> Вахитова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708" y="1184031"/>
            <a:ext cx="4161692" cy="55489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930" y="1698171"/>
            <a:ext cx="5237018" cy="43344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6083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3969" y="117231"/>
            <a:ext cx="10328031" cy="118403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САМООБЛОЖЕНИЕ </a:t>
            </a:r>
            <a:r>
              <a:rPr lang="ru-RU" sz="3200" b="1" dirty="0" smtClean="0">
                <a:latin typeface="Arial Narrow" panose="020B0606020202030204" pitchFamily="34" charset="0"/>
              </a:rPr>
              <a:t>ГРАЖДАН 2021 </a:t>
            </a:r>
            <a:r>
              <a:rPr lang="ru-RU" sz="3200" b="1" dirty="0" smtClean="0">
                <a:latin typeface="Arial Narrow" panose="020B0606020202030204" pitchFamily="34" charset="0"/>
              </a:rPr>
              <a:t/>
            </a:r>
            <a:br>
              <a:rPr lang="ru-RU" sz="3200" b="1" dirty="0" smtClean="0">
                <a:latin typeface="Arial Narrow" panose="020B0606020202030204" pitchFamily="34" charset="0"/>
              </a:rPr>
            </a:br>
            <a:r>
              <a:rPr lang="ru-RU" sz="3200" b="1" dirty="0" smtClean="0">
                <a:latin typeface="Arial Narrow" panose="020B0606020202030204" pitchFamily="34" charset="0"/>
              </a:rPr>
              <a:t>обустройство родника с. Ташевка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371" y="1192580"/>
            <a:ext cx="4143557" cy="55247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616" y="1204303"/>
            <a:ext cx="4158074" cy="55440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6687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3969" y="117231"/>
            <a:ext cx="10328031" cy="118403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САМООБЛОЖЕНИЕ </a:t>
            </a:r>
            <a:r>
              <a:rPr lang="ru-RU" sz="3200" b="1" dirty="0" smtClean="0">
                <a:latin typeface="Arial Narrow" panose="020B0606020202030204" pitchFamily="34" charset="0"/>
              </a:rPr>
              <a:t>ГРАЖДАН 2021</a:t>
            </a:r>
            <a:r>
              <a:rPr lang="ru-RU" sz="3200" b="1" dirty="0" smtClean="0">
                <a:latin typeface="Arial Narrow" panose="020B0606020202030204" pitchFamily="34" charset="0"/>
              </a:rPr>
              <a:t/>
            </a:r>
            <a:br>
              <a:rPr lang="ru-RU" sz="3200" b="1" dirty="0" smtClean="0">
                <a:latin typeface="Arial Narrow" panose="020B0606020202030204" pitchFamily="34" charset="0"/>
              </a:rPr>
            </a:br>
            <a:r>
              <a:rPr lang="ru-RU" sz="3200" b="1" dirty="0" smtClean="0">
                <a:latin typeface="Arial Narrow" panose="020B0606020202030204" pitchFamily="34" charset="0"/>
              </a:rPr>
              <a:t>ремонт дорожной сети в </a:t>
            </a:r>
            <a:r>
              <a:rPr lang="ru-RU" sz="3200" b="1" dirty="0" smtClean="0">
                <a:latin typeface="Arial Narrow" panose="020B0606020202030204" pitchFamily="34" charset="0"/>
              </a:rPr>
              <a:t>п. </a:t>
            </a:r>
            <a:r>
              <a:rPr lang="ru-RU" sz="3200" b="1" dirty="0" err="1" smtClean="0">
                <a:latin typeface="Arial Narrow" panose="020B0606020202030204" pitchFamily="34" charset="0"/>
              </a:rPr>
              <a:t>Бакча</a:t>
            </a:r>
            <a:r>
              <a:rPr lang="ru-RU" sz="3200" b="1" dirty="0" smtClean="0">
                <a:latin typeface="Arial Narrow" panose="020B0606020202030204" pitchFamily="34" charset="0"/>
              </a:rPr>
              <a:t>-Сарай 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309" y="1251193"/>
            <a:ext cx="4117181" cy="54895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808" y="1258092"/>
            <a:ext cx="4129592" cy="55061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4759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3969" y="117231"/>
            <a:ext cx="10328031" cy="118403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САМООБЛОЖЕНИЕ ГРАЖДАН</a:t>
            </a:r>
            <a:br>
              <a:rPr lang="ru-RU" sz="3200" b="1" dirty="0" smtClean="0">
                <a:latin typeface="Arial Narrow" panose="020B0606020202030204" pitchFamily="34" charset="0"/>
              </a:rPr>
            </a:br>
            <a:r>
              <a:rPr lang="ru-RU" sz="3200" b="1" dirty="0" smtClean="0">
                <a:latin typeface="Arial Narrow" panose="020B0606020202030204" pitchFamily="34" charset="0"/>
              </a:rPr>
              <a:t>ремонт дорожной сети п</a:t>
            </a:r>
            <a:r>
              <a:rPr lang="ru-RU" sz="3200" b="1" dirty="0" smtClean="0">
                <a:latin typeface="Arial Narrow" panose="020B0606020202030204" pitchFamily="34" charset="0"/>
              </a:rPr>
              <a:t>. </a:t>
            </a:r>
            <a:r>
              <a:rPr lang="ru-RU" sz="3200" b="1" dirty="0" err="1" smtClean="0">
                <a:latin typeface="Arial Narrow" panose="020B0606020202030204" pitchFamily="34" charset="0"/>
              </a:rPr>
              <a:t>Бакча</a:t>
            </a:r>
            <a:r>
              <a:rPr lang="ru-RU" sz="3200" b="1" dirty="0" smtClean="0">
                <a:latin typeface="Arial Narrow" panose="020B0606020202030204" pitchFamily="34" charset="0"/>
              </a:rPr>
              <a:t>-Сарай 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033" y="1227748"/>
            <a:ext cx="4125973" cy="55012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85547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3969" y="117231"/>
            <a:ext cx="10328031" cy="118403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САМООБЛОЖЕНИЕ </a:t>
            </a:r>
            <a:r>
              <a:rPr lang="ru-RU" sz="3200" b="1" dirty="0" smtClean="0">
                <a:latin typeface="Arial Narrow" panose="020B0606020202030204" pitchFamily="34" charset="0"/>
              </a:rPr>
              <a:t>ГРАЖДАН 2021 </a:t>
            </a:r>
            <a:r>
              <a:rPr lang="ru-RU" sz="3200" b="1" dirty="0" smtClean="0">
                <a:latin typeface="Arial Narrow" panose="020B0606020202030204" pitchFamily="34" charset="0"/>
              </a:rPr>
              <a:t/>
            </a:r>
            <a:br>
              <a:rPr lang="ru-RU" sz="3200" b="1" dirty="0" smtClean="0">
                <a:latin typeface="Arial Narrow" panose="020B0606020202030204" pitchFamily="34" charset="0"/>
              </a:rPr>
            </a:br>
            <a:r>
              <a:rPr lang="ru-RU" sz="3200" b="1" dirty="0" smtClean="0">
                <a:latin typeface="Arial Narrow" panose="020B0606020202030204" pitchFamily="34" charset="0"/>
              </a:rPr>
              <a:t>обустройство родника в </a:t>
            </a:r>
            <a:r>
              <a:rPr lang="ru-RU" sz="3200" b="1" dirty="0" smtClean="0">
                <a:latin typeface="Arial Narrow" panose="020B0606020202030204" pitchFamily="34" charset="0"/>
              </a:rPr>
              <a:t>д. Ватан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310" y="1286363"/>
            <a:ext cx="4134627" cy="55128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739" y="1251195"/>
            <a:ext cx="4158074" cy="55440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22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2246" y="1"/>
            <a:ext cx="10339754" cy="130126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Поэтапные сходы граждан </a:t>
            </a:r>
            <a:br>
              <a:rPr lang="ru-RU" sz="3200" b="1" dirty="0" smtClean="0">
                <a:latin typeface="Arial Narrow" panose="020B0606020202030204" pitchFamily="34" charset="0"/>
              </a:rPr>
            </a:br>
            <a:r>
              <a:rPr lang="ru-RU" sz="3200" b="1" dirty="0" smtClean="0">
                <a:latin typeface="Arial Narrow" panose="020B0606020202030204" pitchFamily="34" charset="0"/>
              </a:rPr>
              <a:t>по вопросу введения самообложения граждан в 2021 году 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299" y="1170926"/>
            <a:ext cx="7410825" cy="55581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6614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44566" y="1"/>
            <a:ext cx="10347434" cy="113713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Arial Narrow" panose="020B0606020202030204" pitchFamily="34" charset="0"/>
              </a:rPr>
              <a:t>Голосование избирателей </a:t>
            </a:r>
            <a:br>
              <a:rPr lang="ru-RU" sz="3600" b="1" dirty="0" smtClean="0">
                <a:latin typeface="Arial Narrow" panose="020B0606020202030204" pitchFamily="34" charset="0"/>
              </a:rPr>
            </a:br>
            <a:r>
              <a:rPr lang="ru-RU" sz="3600" b="1" dirty="0" smtClean="0">
                <a:latin typeface="Arial Narrow" panose="020B0606020202030204" pitchFamily="34" charset="0"/>
              </a:rPr>
              <a:t>на избирательных участках 19 сентября 2021 года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926" y="1254186"/>
            <a:ext cx="4158074" cy="5544099"/>
          </a:xfrm>
          <a:prstGeom prst="roundRect">
            <a:avLst>
              <a:gd name="adj" fmla="val 4167"/>
            </a:avLst>
          </a:prstGeom>
          <a:solidFill>
            <a:schemeClr val="accent2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570" y="1230740"/>
            <a:ext cx="4158074" cy="55440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0314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2246" y="1"/>
            <a:ext cx="10339754" cy="130126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Информация о плане </a:t>
            </a:r>
            <a:br>
              <a:rPr lang="ru-RU" sz="3200" b="1" dirty="0" smtClean="0">
                <a:latin typeface="Arial Narrow" panose="020B0606020202030204" pitchFamily="34" charset="0"/>
              </a:rPr>
            </a:br>
            <a:r>
              <a:rPr lang="ru-RU" sz="3200" b="1" dirty="0" smtClean="0">
                <a:latin typeface="Arial Narrow" panose="020B0606020202030204" pitchFamily="34" charset="0"/>
              </a:rPr>
              <a:t>сбора и использовании  средств самообложения в </a:t>
            </a:r>
            <a:r>
              <a:rPr lang="ru-RU" sz="3200" b="1" dirty="0" smtClean="0">
                <a:latin typeface="Arial Narrow" panose="020B0606020202030204" pitchFamily="34" charset="0"/>
              </a:rPr>
              <a:t>2022 </a:t>
            </a:r>
            <a:r>
              <a:rPr lang="ru-RU" sz="3200" b="1" dirty="0" smtClean="0">
                <a:latin typeface="Arial Narrow" panose="020B0606020202030204" pitchFamily="34" charset="0"/>
              </a:rPr>
              <a:t>году 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5663210"/>
              </p:ext>
            </p:extLst>
          </p:nvPr>
        </p:nvGraphicFramePr>
        <p:xfrm>
          <a:off x="105508" y="1825626"/>
          <a:ext cx="11922368" cy="5160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0592"/>
                <a:gridCol w="1556238"/>
                <a:gridCol w="1594339"/>
                <a:gridCol w="5791199"/>
              </a:tblGrid>
              <a:tr h="1260787"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Населенный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пункт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План поступления от граждан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План поступления из бюджета РТ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Планируемые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работы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791657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д. Им. </a:t>
                      </a:r>
                      <a:r>
                        <a:rPr lang="ru-RU" sz="24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Мулланура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Вахитова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84,5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338,0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обустройство зоны санитарной охраны водозабора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791657"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623226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д. Ватан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8,25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33,0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благоустройство родника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623226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д. Ташевка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15,25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61,0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приобретение и  установка водоразборных колонок и пожарных гидрантов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78942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ВСЕГО</a:t>
                      </a:r>
                      <a:r>
                        <a:rPr lang="ru-RU" sz="2400" b="1" baseline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108,0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432,0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255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261" y="365125"/>
            <a:ext cx="9964615" cy="85407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Способы оплаты средств самообложения 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0" y="1681163"/>
            <a:ext cx="7772400" cy="640006"/>
          </a:xfrm>
        </p:spPr>
        <p:txBody>
          <a:bodyPr/>
          <a:lstStyle/>
          <a:p>
            <a:r>
              <a:rPr lang="ru-RU" dirty="0" smtClean="0"/>
              <a:t>На портале государственных услуг Республики Татарстан 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03" y="2474710"/>
            <a:ext cx="7459060" cy="41957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8393722" y="3094891"/>
            <a:ext cx="3716215" cy="641107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В любом отделении банка </a:t>
            </a:r>
          </a:p>
          <a:p>
            <a:r>
              <a:rPr lang="ru-RU" sz="1800" dirty="0" smtClean="0"/>
              <a:t>(при наличии реквизитов) </a:t>
            </a:r>
            <a:endParaRPr lang="ru-RU" sz="1800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291" y="3866859"/>
            <a:ext cx="3950020" cy="27449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6636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3968" y="128955"/>
            <a:ext cx="10117017" cy="110196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Благоустройство села жителями населенных пунктов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2" y="1805354"/>
            <a:ext cx="6596184" cy="49471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308" y="1001284"/>
            <a:ext cx="4392536" cy="58567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7965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3968" y="128955"/>
            <a:ext cx="10117017" cy="110196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Благоустройство села жителями населенных пунктов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756" y="993285"/>
            <a:ext cx="4322198" cy="57629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984738"/>
            <a:ext cx="4349809" cy="57997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5879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3968" y="128955"/>
            <a:ext cx="10117017" cy="75027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Благоустройство села жителями населенных пунктов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756" y="922947"/>
            <a:ext cx="4319405" cy="57592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662" y="969840"/>
            <a:ext cx="4310612" cy="57474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9614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3968" y="128955"/>
            <a:ext cx="10117017" cy="75027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Наведение порядка вдоль придорожных полос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370" y="821348"/>
            <a:ext cx="4427705" cy="59036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Объект 1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615" y="825254"/>
            <a:ext cx="4443047" cy="59240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283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sz="3200" b="1" dirty="0">
              <a:latin typeface="Arial Narrow" panose="020B060602020203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955" y="1942856"/>
            <a:ext cx="3263503" cy="43513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Текст 6"/>
          <p:cNvSpPr>
            <a:spLocks noGrp="1"/>
          </p:cNvSpPr>
          <p:nvPr>
            <p:ph type="body" sz="quarter" idx="4294967295"/>
          </p:nvPr>
        </p:nvSpPr>
        <p:spPr>
          <a:xfrm>
            <a:off x="4712678" y="3165231"/>
            <a:ext cx="4982308" cy="1699846"/>
          </a:xfrm>
        </p:spPr>
        <p:txBody>
          <a:bodyPr>
            <a:normAutofit/>
          </a:bodyPr>
          <a:lstStyle/>
          <a:p>
            <a:r>
              <a:rPr lang="ru-RU" dirty="0"/>
              <a:t>Жители поселения приняли участие в ежегодной природоохранной акции «Чистый берег»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68" y="294218"/>
            <a:ext cx="8894617" cy="1365655"/>
          </a:xfrm>
        </p:spPr>
      </p:pic>
    </p:spTree>
    <p:extLst>
      <p:ext uri="{BB962C8B-B14F-4D97-AF65-F5344CB8AC3E}">
        <p14:creationId xmlns:p14="http://schemas.microsoft.com/office/powerpoint/2010/main" val="263987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Объект 1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820" y="2473404"/>
            <a:ext cx="4209212" cy="31569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2448170"/>
            <a:ext cx="4173414" cy="31300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7754" y="365126"/>
            <a:ext cx="10034954" cy="71339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Arial Narrow" panose="020B0606020202030204" pitchFamily="34" charset="0"/>
              </a:rPr>
              <a:t/>
            </a:r>
            <a:br>
              <a:rPr lang="ru-RU" sz="4000" b="1" dirty="0" smtClean="0">
                <a:latin typeface="Arial Narrow" panose="020B0606020202030204" pitchFamily="34" charset="0"/>
              </a:rPr>
            </a:br>
            <a:r>
              <a:rPr lang="ru-RU" sz="4000" b="1" dirty="0" smtClean="0">
                <a:latin typeface="Arial Narrow" panose="020B0606020202030204" pitchFamily="34" charset="0"/>
              </a:rPr>
              <a:t>Благоустройство территории</a:t>
            </a:r>
            <a:r>
              <a:rPr lang="ru-RU" sz="4000" b="1" dirty="0" smtClean="0">
                <a:latin typeface="Arial Narrow" panose="020B0606020202030204" pitchFamily="34" charset="0"/>
              </a:rPr>
              <a:t/>
            </a:r>
            <a:br>
              <a:rPr lang="ru-RU" sz="4000" b="1" dirty="0" smtClean="0">
                <a:latin typeface="Arial Narrow" panose="020B0606020202030204" pitchFamily="34" charset="0"/>
              </a:rPr>
            </a:br>
            <a:endParaRPr lang="ru-RU" sz="4000" b="1" dirty="0">
              <a:latin typeface="Arial Narrow" panose="020B0606020202030204" pitchFamily="34" charset="0"/>
            </a:endParaRPr>
          </a:p>
        </p:txBody>
      </p:sp>
      <p:sp>
        <p:nvSpPr>
          <p:cNvPr id="17" name="Текст 16"/>
          <p:cNvSpPr>
            <a:spLocks noGrp="1"/>
          </p:cNvSpPr>
          <p:nvPr>
            <p:ph type="body" idx="1"/>
          </p:nvPr>
        </p:nvSpPr>
        <p:spPr>
          <a:xfrm>
            <a:off x="933572" y="1294301"/>
            <a:ext cx="5157787" cy="823912"/>
          </a:xfrm>
        </p:spPr>
        <p:txBody>
          <a:bodyPr>
            <a:normAutofit/>
          </a:bodyPr>
          <a:lstStyle/>
          <a:p>
            <a:pPr algn="ctr"/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3"/>
          </p:nvPr>
        </p:nvSpPr>
        <p:spPr>
          <a:xfrm>
            <a:off x="6600092" y="1306024"/>
            <a:ext cx="5392616" cy="722067"/>
          </a:xfrm>
        </p:spPr>
        <p:txBody>
          <a:bodyPr>
            <a:normAutofit/>
          </a:bodyPr>
          <a:lstStyle/>
          <a:p>
            <a:pPr algn="ctr"/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26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7415" y="82063"/>
            <a:ext cx="10199077" cy="750275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Arial Narrow" panose="020B0606020202030204" pitchFamily="34" charset="0"/>
              </a:rPr>
              <a:t/>
            </a:r>
            <a:br>
              <a:rPr lang="ru-RU" sz="4000" b="1" dirty="0" smtClean="0">
                <a:latin typeface="Arial Narrow" panose="020B0606020202030204" pitchFamily="34" charset="0"/>
              </a:rPr>
            </a:br>
            <a:r>
              <a:rPr lang="ru-RU" sz="4000" b="1" dirty="0" smtClean="0">
                <a:latin typeface="Arial Narrow" panose="020B0606020202030204" pitchFamily="34" charset="0"/>
              </a:rPr>
              <a:t>Ликвидация несанкционированных свалок</a:t>
            </a:r>
            <a:br>
              <a:rPr lang="ru-RU" sz="4000" b="1" dirty="0" smtClean="0">
                <a:latin typeface="Arial Narrow" panose="020B0606020202030204" pitchFamily="34" charset="0"/>
              </a:rPr>
            </a:br>
            <a:endParaRPr lang="ru-RU" sz="4000" b="1" dirty="0">
              <a:latin typeface="Arial Narrow" panose="020B060602020203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925" y="782271"/>
            <a:ext cx="4404260" cy="58723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724" y="829164"/>
            <a:ext cx="4345781" cy="57943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2919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84" y="-1"/>
            <a:ext cx="5111261" cy="68150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7414" y="82063"/>
            <a:ext cx="4818185" cy="160606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Arial Narrow" panose="020B0606020202030204" pitchFamily="34" charset="0"/>
              </a:rPr>
              <a:t/>
            </a:r>
            <a:br>
              <a:rPr lang="ru-RU" sz="4000" b="1" dirty="0" smtClean="0">
                <a:latin typeface="Arial Narrow" panose="020B0606020202030204" pitchFamily="34" charset="0"/>
              </a:rPr>
            </a:br>
            <a:r>
              <a:rPr lang="ru-RU" sz="3600" b="1" dirty="0" smtClean="0">
                <a:latin typeface="Arial Narrow" panose="020B0606020202030204" pitchFamily="34" charset="0"/>
              </a:rPr>
              <a:t>Ликвидация несанкционированных свалок</a:t>
            </a:r>
            <a:br>
              <a:rPr lang="ru-RU" sz="3600" b="1" dirty="0" smtClean="0">
                <a:latin typeface="Arial Narrow" panose="020B0606020202030204" pitchFamily="34" charset="0"/>
              </a:rPr>
            </a:br>
            <a:endParaRPr lang="ru-RU" sz="3600" b="1" dirty="0">
              <a:latin typeface="Arial Narrow" panose="020B0606020202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9" y="2063260"/>
            <a:ext cx="4763184" cy="4642339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8846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52246" y="1"/>
            <a:ext cx="10234246" cy="169068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Arial Narrow" panose="020B0606020202030204" pitchFamily="34" charset="0"/>
              </a:rPr>
              <a:t>Голосование избирателей </a:t>
            </a:r>
            <a:br>
              <a:rPr lang="ru-RU" sz="3600" b="1" dirty="0" smtClean="0">
                <a:latin typeface="Arial Narrow" panose="020B0606020202030204" pitchFamily="34" charset="0"/>
              </a:rPr>
            </a:br>
            <a:r>
              <a:rPr lang="ru-RU" sz="3600" b="1" dirty="0" smtClean="0">
                <a:latin typeface="Arial Narrow" panose="020B0606020202030204" pitchFamily="34" charset="0"/>
              </a:rPr>
              <a:t>на избирательных участках 19 сентября 2021 года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62" y="1825625"/>
            <a:ext cx="9830288" cy="49151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4564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7414" y="82063"/>
            <a:ext cx="10093571" cy="69166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Arial Narrow" panose="020B0606020202030204" pitchFamily="34" charset="0"/>
              </a:rPr>
              <a:t>Сбор и вывоз ТКО в населенных пунктах поселения 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833" y="890954"/>
            <a:ext cx="7832075" cy="58740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1" y="1770000"/>
            <a:ext cx="3700876" cy="49345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1026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0522" y="1"/>
            <a:ext cx="10222524" cy="101990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Arial Narrow" panose="020B0606020202030204" pitchFamily="34" charset="0"/>
              </a:rPr>
              <a:t>Содержание дорог в зимний период </a:t>
            </a:r>
            <a:br>
              <a:rPr lang="ru-RU" sz="3600" b="1" dirty="0" smtClean="0">
                <a:latin typeface="Arial Narrow" panose="020B0606020202030204" pitchFamily="34" charset="0"/>
              </a:rPr>
            </a:br>
            <a:endParaRPr lang="ru-RU" sz="1800" b="1" dirty="0">
              <a:latin typeface="Arial Narrow" panose="020B060602020203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017" y="2102828"/>
            <a:ext cx="4396153" cy="32971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032" y="809807"/>
            <a:ext cx="4404260" cy="58723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2826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0522" y="1"/>
            <a:ext cx="10222524" cy="101990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Arial Narrow" panose="020B0606020202030204" pitchFamily="34" charset="0"/>
              </a:rPr>
              <a:t>Содержание дорог в летний период </a:t>
            </a:r>
            <a:br>
              <a:rPr lang="ru-RU" sz="3600" b="1" dirty="0" smtClean="0">
                <a:latin typeface="Arial Narrow" panose="020B0606020202030204" pitchFamily="34" charset="0"/>
              </a:rPr>
            </a:br>
            <a:endParaRPr lang="ru-RU" sz="1800" b="1" dirty="0">
              <a:latin typeface="Arial Narrow" panose="020B0606020202030204" pitchFamily="34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693" y="757907"/>
            <a:ext cx="4536969" cy="60492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965" y="715840"/>
            <a:ext cx="4606620" cy="61421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9379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2584" y="128954"/>
            <a:ext cx="10152185" cy="152656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Сравнительный анализ затрат денежных средств </a:t>
            </a:r>
            <a:br>
              <a:rPr lang="ru-RU" sz="3200" b="1" dirty="0" smtClean="0">
                <a:latin typeface="Arial Narrow" panose="020B0606020202030204" pitchFamily="34" charset="0"/>
              </a:rPr>
            </a:br>
            <a:r>
              <a:rPr lang="ru-RU" sz="3200" b="1" dirty="0" smtClean="0">
                <a:latin typeface="Arial Narrow" panose="020B0606020202030204" pitchFamily="34" charset="0"/>
              </a:rPr>
              <a:t>на содержание дорог за 2019-2021г.г.</a:t>
            </a:r>
            <a:br>
              <a:rPr lang="ru-RU" sz="3200" b="1" dirty="0" smtClean="0">
                <a:latin typeface="Arial Narrow" panose="020B0606020202030204" pitchFamily="34" charset="0"/>
              </a:rPr>
            </a:br>
            <a:endParaRPr lang="ru-RU" sz="32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0831041"/>
              </p:ext>
            </p:extLst>
          </p:nvPr>
        </p:nvGraphicFramePr>
        <p:xfrm>
          <a:off x="187569" y="1825625"/>
          <a:ext cx="11863754" cy="489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8973"/>
                <a:gridCol w="2036810"/>
                <a:gridCol w="2089714"/>
                <a:gridCol w="1858257"/>
              </a:tblGrid>
              <a:tr h="1222925">
                <a:tc>
                  <a:txBody>
                    <a:bodyPr/>
                    <a:lstStyle/>
                    <a:p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2019 год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2020год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2021 год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1222925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Затраты на содержание дорог </a:t>
                      </a:r>
                    </a:p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(тыс. руб.)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292,8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310,8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398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1222925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Протяженность дорог</a:t>
                      </a:r>
                    </a:p>
                    <a:p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(км)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13,46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13,46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13,46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1222925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Сумма затрат на 1 км</a:t>
                      </a:r>
                      <a:r>
                        <a:rPr lang="ru-RU" sz="3200" b="1" baseline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 дороги </a:t>
                      </a:r>
                    </a:p>
                    <a:p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(тыс. руб.)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21,7</a:t>
                      </a:r>
                      <a:endParaRPr lang="ru-RU" sz="44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23,1</a:t>
                      </a:r>
                      <a:endParaRPr lang="ru-RU" sz="44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29,56</a:t>
                      </a:r>
                      <a:endParaRPr lang="ru-RU" sz="44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617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6030" y="175847"/>
            <a:ext cx="10058399" cy="109024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Сведения о количестве установленных ламп уличного освещения в разрезе населенных пунктов 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3665763"/>
              </p:ext>
            </p:extLst>
          </p:nvPr>
        </p:nvGraphicFramePr>
        <p:xfrm>
          <a:off x="140676" y="1825625"/>
          <a:ext cx="11875479" cy="4930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6801"/>
                <a:gridCol w="3040185"/>
                <a:gridCol w="3958493"/>
              </a:tblGrid>
              <a:tr h="815283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Наименование населённого пункта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Количество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ламп уличного освещения (</a:t>
                      </a:r>
                      <a:r>
                        <a:rPr lang="ru-RU" sz="2000" b="1" baseline="0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шт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)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Протяженность улично-дорожной сети в населенном пункте  (км)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815283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д. Имени </a:t>
                      </a:r>
                      <a:r>
                        <a:rPr lang="ru-RU" sz="28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Мулланура</a:t>
                      </a:r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Вахитова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64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3,47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815283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п. </a:t>
                      </a:r>
                      <a:r>
                        <a:rPr lang="ru-RU" sz="28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Бакча</a:t>
                      </a:r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-Сарай 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41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3,42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815283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с. Ташевка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26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3,02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815283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д. Ватан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15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1,27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815283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д. </a:t>
                      </a:r>
                      <a:r>
                        <a:rPr lang="ru-RU" sz="28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Гребени</a:t>
                      </a:r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12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1,86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19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0862" y="1"/>
            <a:ext cx="10128738" cy="984737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Ремонт уличных светильников 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094" y="747100"/>
            <a:ext cx="4544937" cy="60599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938" y="793994"/>
            <a:ext cx="4474597" cy="59661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4851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0523" y="128955"/>
            <a:ext cx="10234245" cy="156173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Arial Narrow" panose="020B0606020202030204" pitchFamily="34" charset="0"/>
              </a:rPr>
              <a:t>Анализ затрат денежных средств </a:t>
            </a:r>
            <a:r>
              <a:rPr lang="ru-RU" sz="3200" b="1" dirty="0" smtClean="0">
                <a:latin typeface="Arial Narrow" panose="020B0606020202030204" pitchFamily="34" charset="0"/>
              </a:rPr>
              <a:t/>
            </a:r>
            <a:br>
              <a:rPr lang="ru-RU" sz="3200" b="1" dirty="0" smtClean="0">
                <a:latin typeface="Arial Narrow" panose="020B0606020202030204" pitchFamily="34" charset="0"/>
              </a:rPr>
            </a:br>
            <a:r>
              <a:rPr lang="ru-RU" sz="3200" b="1" dirty="0" smtClean="0">
                <a:latin typeface="Arial Narrow" panose="020B0606020202030204" pitchFamily="34" charset="0"/>
              </a:rPr>
              <a:t>на содержание уличных светильников за </a:t>
            </a:r>
            <a:r>
              <a:rPr lang="ru-RU" sz="3200" b="1" dirty="0" smtClean="0">
                <a:latin typeface="Arial Narrow" panose="020B0606020202030204" pitchFamily="34" charset="0"/>
              </a:rPr>
              <a:t>2019-2021 </a:t>
            </a:r>
            <a:r>
              <a:rPr lang="ru-RU" sz="3200" b="1" dirty="0" err="1">
                <a:latin typeface="Arial Narrow" panose="020B0606020202030204" pitchFamily="34" charset="0"/>
              </a:rPr>
              <a:t>г.г</a:t>
            </a:r>
            <a:r>
              <a:rPr lang="ru-RU" sz="3200" b="1" dirty="0">
                <a:latin typeface="Arial Narrow" panose="020B0606020202030204" pitchFamily="34" charset="0"/>
              </a:rPr>
              <a:t>.</a:t>
            </a:r>
            <a:br>
              <a:rPr lang="ru-RU" sz="3200" b="1" dirty="0">
                <a:latin typeface="Arial Narrow" panose="020B0606020202030204" pitchFamily="34" charset="0"/>
              </a:rPr>
            </a:br>
            <a:endParaRPr lang="ru-RU" sz="32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1049696"/>
              </p:ext>
            </p:extLst>
          </p:nvPr>
        </p:nvGraphicFramePr>
        <p:xfrm>
          <a:off x="187569" y="1825626"/>
          <a:ext cx="11828586" cy="4575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/>
                <a:gridCol w="2250831"/>
                <a:gridCol w="2227385"/>
                <a:gridCol w="1863970"/>
              </a:tblGrid>
              <a:tr h="1334790">
                <a:tc>
                  <a:txBody>
                    <a:bodyPr/>
                    <a:lstStyle/>
                    <a:p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2019 год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2020 год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2021 год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1080128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Затраты на электроэнергию</a:t>
                      </a:r>
                      <a:r>
                        <a:rPr lang="ru-RU" sz="32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endParaRPr lang="ru-RU" sz="3200" b="1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(тыс. руб.)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370,4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347,6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262,2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1080128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Количество ламп </a:t>
                      </a:r>
                    </a:p>
                    <a:p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(км)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156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158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158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1080128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Сумма затрат на 1 светильник</a:t>
                      </a:r>
                      <a:r>
                        <a:rPr lang="ru-RU" sz="3200" b="1" baseline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</a:p>
                    <a:p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(тыс. руб.)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2,4</a:t>
                      </a:r>
                      <a:endParaRPr lang="ru-RU" sz="48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2,2</a:t>
                      </a:r>
                      <a:endParaRPr lang="ru-RU" sz="48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1,6</a:t>
                      </a:r>
                      <a:endParaRPr lang="ru-RU" sz="48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275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0523" y="128955"/>
            <a:ext cx="10234245" cy="156173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Сведения о количестве потребителей услуг водоснабжения  в разрезе населенных пунктов .</a:t>
            </a:r>
            <a:r>
              <a:rPr lang="ru-RU" sz="3200" b="1" dirty="0">
                <a:latin typeface="Arial Narrow" panose="020B0606020202030204" pitchFamily="34" charset="0"/>
              </a:rPr>
              <a:t/>
            </a:r>
            <a:br>
              <a:rPr lang="ru-RU" sz="3200" b="1" dirty="0">
                <a:latin typeface="Arial Narrow" panose="020B0606020202030204" pitchFamily="34" charset="0"/>
              </a:rPr>
            </a:br>
            <a:endParaRPr lang="ru-RU" sz="32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521925"/>
              </p:ext>
            </p:extLst>
          </p:nvPr>
        </p:nvGraphicFramePr>
        <p:xfrm>
          <a:off x="187569" y="1825626"/>
          <a:ext cx="11828586" cy="4863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88523"/>
                <a:gridCol w="4478216"/>
                <a:gridCol w="2461847"/>
              </a:tblGrid>
              <a:tr h="1135192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Наименование населённого пункта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Количество домохозяйств подключенных к сети водоснабжения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918611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д. Имени </a:t>
                      </a:r>
                      <a:r>
                        <a:rPr lang="ru-RU" sz="28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Мулланура</a:t>
                      </a:r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Вахитова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82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918611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п. </a:t>
                      </a:r>
                      <a:r>
                        <a:rPr lang="ru-RU" sz="28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Бакча</a:t>
                      </a:r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-Сарай 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102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918611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с. Ташевка 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70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918611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д. Ватан 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23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419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0523" y="128955"/>
            <a:ext cx="10234245" cy="156173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Оплата электроэнергии объектов водоснабжения 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1931457"/>
              </p:ext>
            </p:extLst>
          </p:nvPr>
        </p:nvGraphicFramePr>
        <p:xfrm>
          <a:off x="175845" y="1696670"/>
          <a:ext cx="11687908" cy="5044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4764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Ремонтные работы </a:t>
            </a:r>
            <a:r>
              <a:rPr lang="ru-RU" dirty="0" err="1" smtClean="0"/>
              <a:t>водосети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879814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52246" y="304801"/>
            <a:ext cx="10234246" cy="120747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</a:rPr>
              <a:t>Состав Совета Вахитовского сельского поселения </a:t>
            </a:r>
            <a:b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3600" b="1" dirty="0">
                <a:solidFill>
                  <a:srgbClr val="002060"/>
                </a:solidFill>
                <a:latin typeface="Arial Narrow" panose="020B0606020202030204" pitchFamily="34" charset="0"/>
              </a:rPr>
              <a:t>IV </a:t>
            </a:r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</a:rPr>
              <a:t>созыва</a:t>
            </a: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4521322"/>
              </p:ext>
            </p:extLst>
          </p:nvPr>
        </p:nvGraphicFramePr>
        <p:xfrm>
          <a:off x="105508" y="1746737"/>
          <a:ext cx="11898923" cy="51526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20000"/>
                <a:gridCol w="4278923"/>
              </a:tblGrid>
              <a:tr h="710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Депутат </a:t>
                      </a:r>
                      <a:r>
                        <a:rPr lang="ru-RU" sz="21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Совета Вахитовского </a:t>
                      </a:r>
                      <a:r>
                        <a:rPr lang="ru-RU" sz="21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сельского поселения </a:t>
                      </a:r>
                      <a:endParaRPr lang="ru-RU" sz="2100" b="1" dirty="0" smtClean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smtClean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по </a:t>
                      </a:r>
                      <a:r>
                        <a:rPr lang="ru-RU" sz="2100" b="1" dirty="0" err="1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Вахитовскому</a:t>
                      </a:r>
                      <a:r>
                        <a:rPr lang="ru-RU" sz="2100" b="1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 избирательному округу № 1</a:t>
                      </a:r>
                      <a:endParaRPr lang="ru-RU" sz="2100" b="1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err="1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Мухутдинов</a:t>
                      </a:r>
                      <a:r>
                        <a:rPr lang="ru-RU" sz="21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100" b="1" dirty="0" err="1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Мунавир</a:t>
                      </a:r>
                      <a:r>
                        <a:rPr lang="ru-RU" sz="21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100" b="1" dirty="0" err="1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Мунирович</a:t>
                      </a:r>
                      <a:endParaRPr lang="ru-RU" sz="2100" b="1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710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Депутат Совета Вахитовского сельского поселения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smtClean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по </a:t>
                      </a:r>
                      <a:r>
                        <a:rPr lang="ru-RU" sz="2100" b="1" dirty="0" err="1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Вахитовскому</a:t>
                      </a:r>
                      <a:r>
                        <a:rPr lang="ru-RU" sz="2100" b="1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 избирательному округу № 2</a:t>
                      </a:r>
                      <a:endParaRPr lang="ru-RU" sz="2100" b="1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err="1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Абдулхаков</a:t>
                      </a:r>
                      <a:r>
                        <a:rPr lang="ru-RU" sz="21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100" b="1" dirty="0" err="1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Иршат</a:t>
                      </a:r>
                      <a:r>
                        <a:rPr lang="ru-RU" sz="21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100" b="1" dirty="0" err="1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Рауфович</a:t>
                      </a:r>
                      <a:endParaRPr lang="ru-RU" sz="2100" b="1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710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Депутат Совета Вахитовского сельского поселения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smtClean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по </a:t>
                      </a:r>
                      <a:r>
                        <a:rPr lang="ru-RU" sz="2100" b="1" dirty="0" err="1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Вахитовскому</a:t>
                      </a:r>
                      <a:r>
                        <a:rPr lang="ru-RU" sz="2100" b="1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 избирательному округу № 3</a:t>
                      </a:r>
                      <a:endParaRPr lang="ru-RU" sz="2100" b="1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Спиридонов </a:t>
                      </a:r>
                      <a:r>
                        <a:rPr lang="ru-RU" sz="21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Владимир </a:t>
                      </a:r>
                      <a:r>
                        <a:rPr lang="ru-RU" sz="21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Викторович</a:t>
                      </a:r>
                      <a:endParaRPr lang="ru-RU" sz="2100" b="1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710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Депутат Совета Вахитовского сельского поселения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smtClean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по </a:t>
                      </a:r>
                      <a:r>
                        <a:rPr lang="ru-RU" sz="2100" b="1" dirty="0" err="1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Ташевскому</a:t>
                      </a:r>
                      <a:r>
                        <a:rPr lang="ru-RU" sz="2100" b="1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 избирательному округу № 4</a:t>
                      </a:r>
                      <a:endParaRPr lang="ru-RU" sz="2100" b="1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Байрамова </a:t>
                      </a:r>
                      <a:r>
                        <a:rPr lang="ru-RU" sz="2100" b="1" dirty="0" err="1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Рузалия</a:t>
                      </a:r>
                      <a:r>
                        <a:rPr lang="ru-RU" sz="21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100" b="1" dirty="0" err="1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Гайнелзяновна</a:t>
                      </a:r>
                      <a:endParaRPr lang="ru-RU" sz="2100" b="1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710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Депутат Совета Вахитовского сельского поселения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smtClean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по </a:t>
                      </a:r>
                      <a:r>
                        <a:rPr lang="ru-RU" sz="2100" b="1" dirty="0" err="1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Бакча-Сарайскому</a:t>
                      </a:r>
                      <a:r>
                        <a:rPr lang="ru-RU" sz="2100" b="1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 избирательному округу № 5</a:t>
                      </a:r>
                      <a:endParaRPr lang="ru-RU" sz="2100" b="1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err="1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Файзрахманов</a:t>
                      </a:r>
                      <a:r>
                        <a:rPr lang="ru-RU" sz="21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 </a:t>
                      </a:r>
                      <a:r>
                        <a:rPr lang="ru-RU" sz="21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Алмаз </a:t>
                      </a:r>
                      <a:r>
                        <a:rPr lang="ru-RU" sz="2100" b="1" dirty="0" err="1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Рамилевич</a:t>
                      </a:r>
                      <a:endParaRPr lang="ru-RU" sz="2100" b="1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710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Депутат Совета Вахитовского сельского поселения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smtClean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по </a:t>
                      </a:r>
                      <a:r>
                        <a:rPr lang="ru-RU" sz="2100" b="1" dirty="0" err="1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Бакча-Сарайскому</a:t>
                      </a:r>
                      <a:r>
                        <a:rPr lang="ru-RU" sz="2100" b="1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 избирательному округу № 6</a:t>
                      </a:r>
                      <a:endParaRPr lang="ru-RU" sz="2100" b="1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err="1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Файзулова</a:t>
                      </a:r>
                      <a:r>
                        <a:rPr lang="ru-RU" sz="21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 </a:t>
                      </a:r>
                      <a:r>
                        <a:rPr lang="ru-RU" sz="2100" b="1" dirty="0" err="1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Асия</a:t>
                      </a:r>
                      <a:r>
                        <a:rPr lang="ru-RU" sz="21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100" b="1" dirty="0" err="1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Лутфулловна</a:t>
                      </a:r>
                      <a:endParaRPr lang="ru-RU" sz="2100" b="1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710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Депутат Совета Вахитовского сельского поселения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smtClean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по </a:t>
                      </a:r>
                      <a:r>
                        <a:rPr lang="ru-RU" sz="2100" b="1" dirty="0" err="1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Бакча-Сарайскому</a:t>
                      </a:r>
                      <a:r>
                        <a:rPr lang="ru-RU" sz="2100" b="1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 избирательному округу № 7</a:t>
                      </a:r>
                      <a:endParaRPr lang="ru-RU" sz="2100" b="1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Каримов </a:t>
                      </a:r>
                      <a:r>
                        <a:rPr lang="ru-RU" sz="21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Фарит </a:t>
                      </a:r>
                      <a:r>
                        <a:rPr lang="ru-RU" sz="21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Рафаилович</a:t>
                      </a:r>
                      <a:endParaRPr lang="ru-RU" sz="2100" b="1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185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0185" y="128955"/>
            <a:ext cx="10421815" cy="91439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Arial Narrow" panose="020B0606020202030204" pitchFamily="34" charset="0"/>
              </a:rPr>
              <a:t>Субботник по благоустройству территории мечети </a:t>
            </a:r>
            <a:br>
              <a:rPr lang="ru-RU" sz="2800" b="1" dirty="0" smtClean="0">
                <a:latin typeface="Arial Narrow" panose="020B0606020202030204" pitchFamily="34" charset="0"/>
              </a:rPr>
            </a:br>
            <a:r>
              <a:rPr lang="ru-RU" sz="2800" b="1" dirty="0" smtClean="0">
                <a:latin typeface="Arial Narrow" panose="020B0606020202030204" pitchFamily="34" charset="0"/>
              </a:rPr>
              <a:t> д. Имени </a:t>
            </a:r>
            <a:r>
              <a:rPr lang="ru-RU" sz="2800" b="1" dirty="0" err="1" smtClean="0">
                <a:latin typeface="Arial Narrow" panose="020B0606020202030204" pitchFamily="34" charset="0"/>
              </a:rPr>
              <a:t>Мулланура</a:t>
            </a:r>
            <a:r>
              <a:rPr lang="ru-RU" sz="2800" b="1" dirty="0" smtClean="0">
                <a:latin typeface="Arial Narrow" panose="020B0606020202030204" pitchFamily="34" charset="0"/>
              </a:rPr>
              <a:t> Вахитова 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985" y="1887416"/>
            <a:ext cx="5087815" cy="39741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63" y="1863970"/>
            <a:ext cx="5251938" cy="39741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1447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       Субботник по уборке территории        родника в д. им. М. Вахитова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401515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           Обустройство пожарного водоема в д. им. М. Вахитова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96289911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Выездной прием военкома </a:t>
            </a:r>
            <a:br>
              <a:rPr lang="ru-RU" dirty="0" smtClean="0"/>
            </a:br>
            <a:r>
              <a:rPr lang="ru-RU" dirty="0" smtClean="0"/>
              <a:t>заключение договоров с МУП «Волжанка»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413944728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6368" y="83772"/>
            <a:ext cx="9249509" cy="94786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Arial Narrow" panose="020B0606020202030204" pitchFamily="34" charset="0"/>
              </a:rPr>
              <a:t>Медицинское обслуживание населения 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634" y="996461"/>
            <a:ext cx="7627815" cy="57208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056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2246" y="117231"/>
            <a:ext cx="6447692" cy="84406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Arial Narrow" panose="020B0606020202030204" pitchFamily="34" charset="0"/>
              </a:rPr>
              <a:t>Почтовое обслуживание населения 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30" y="1765117"/>
            <a:ext cx="6629401" cy="49720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324" y="852609"/>
            <a:ext cx="4392536" cy="58567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9358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2245" y="117231"/>
            <a:ext cx="10199077" cy="84406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Arial Narrow" panose="020B0606020202030204" pitchFamily="34" charset="0"/>
              </a:rPr>
              <a:t>Обновление списков на памятниках 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540" y="805716"/>
            <a:ext cx="4477665" cy="59702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840" y="840885"/>
            <a:ext cx="4424912" cy="58998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6619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2245" y="117231"/>
            <a:ext cx="10199077" cy="84406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Arial Narrow" panose="020B0606020202030204" pitchFamily="34" charset="0"/>
              </a:rPr>
              <a:t>Чествование юбиляров 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17" y="1863785"/>
            <a:ext cx="3278845" cy="43717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402" y="1127540"/>
            <a:ext cx="7202953" cy="54022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5989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2922" y="83772"/>
            <a:ext cx="9917724" cy="77201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Arial Narrow" panose="020B0606020202030204" pitchFamily="34" charset="0"/>
              </a:rPr>
              <a:t>9 мая 2021 г. - возложение цветов к памятникам участников ВОВ 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72" y="1969477"/>
            <a:ext cx="6235212" cy="46764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817" y="2245717"/>
            <a:ext cx="4427537" cy="33206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1681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Подготовка к празднику Сабан Туй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38" y="1946031"/>
            <a:ext cx="4571999" cy="4243632"/>
          </a:xfrm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892" y="1981200"/>
            <a:ext cx="4829907" cy="4208463"/>
          </a:xfrm>
        </p:spPr>
      </p:pic>
    </p:spTree>
    <p:extLst>
      <p:ext uri="{BB962C8B-B14F-4D97-AF65-F5344CB8AC3E}">
        <p14:creationId xmlns:p14="http://schemas.microsoft.com/office/powerpoint/2010/main" val="3082165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40523" y="164123"/>
            <a:ext cx="10187353" cy="152656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>
                <a:latin typeface="Arial Narrow" panose="020B0606020202030204" pitchFamily="34" charset="0"/>
              </a:rPr>
              <a:t>Председатель Совета, </a:t>
            </a:r>
            <a:r>
              <a:rPr lang="ru-RU" sz="3200" b="1" dirty="0" smtClean="0">
                <a:latin typeface="Arial Narrow" panose="020B0606020202030204" pitchFamily="34" charset="0"/>
              </a:rPr>
              <a:t>                                                                                   Глава </a:t>
            </a:r>
            <a:r>
              <a:rPr lang="ru-RU" sz="3200" b="1" dirty="0">
                <a:latin typeface="Arial Narrow" panose="020B0606020202030204" pitchFamily="34" charset="0"/>
              </a:rPr>
              <a:t>Вахитовского сельского поселения </a:t>
            </a:r>
            <a:br>
              <a:rPr lang="ru-RU" sz="3200" b="1" dirty="0">
                <a:latin typeface="Arial Narrow" panose="020B0606020202030204" pitchFamily="34" charset="0"/>
              </a:rPr>
            </a:br>
            <a:r>
              <a:rPr lang="ru-RU" sz="3200" b="1" dirty="0">
                <a:solidFill>
                  <a:srgbClr val="002060"/>
                </a:solidFill>
                <a:latin typeface="Arial Narrow" panose="020B0606020202030204" pitchFamily="34" charset="0"/>
              </a:rPr>
              <a:t>Каримов Фарит Рафаилович 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184" y="1685986"/>
            <a:ext cx="6488153" cy="48661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0587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Сбор даров для Сабан Туя</a:t>
            </a:r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91" y="1899139"/>
            <a:ext cx="2914650" cy="41507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816" y="1851357"/>
            <a:ext cx="6901276" cy="4186028"/>
          </a:xfrm>
        </p:spPr>
      </p:pic>
    </p:spTree>
    <p:extLst>
      <p:ext uri="{BB962C8B-B14F-4D97-AF65-F5344CB8AC3E}">
        <p14:creationId xmlns:p14="http://schemas.microsoft.com/office/powerpoint/2010/main" val="173452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Веселый</a:t>
            </a:r>
            <a:r>
              <a:rPr lang="ru-RU" dirty="0"/>
              <a:t>, мудрый Сабантуй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43968"/>
            <a:ext cx="5181600" cy="342307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969" y="1825625"/>
            <a:ext cx="3516923" cy="4351338"/>
          </a:xfrm>
        </p:spPr>
      </p:pic>
    </p:spTree>
    <p:extLst>
      <p:ext uri="{BB962C8B-B14F-4D97-AF65-F5344CB8AC3E}">
        <p14:creationId xmlns:p14="http://schemas.microsoft.com/office/powerpoint/2010/main" val="167732065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     Сабан Туй!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71304"/>
            <a:ext cx="5181600" cy="3954483"/>
          </a:xfrm>
        </p:spPr>
      </p:pic>
    </p:spTree>
    <p:extLst>
      <p:ext uri="{BB962C8B-B14F-4D97-AF65-F5344CB8AC3E}">
        <p14:creationId xmlns:p14="http://schemas.microsoft.com/office/powerpoint/2010/main" val="202696722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416062" y="855785"/>
            <a:ext cx="6342184" cy="83490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Arial Narrow" panose="020B0606020202030204" pitchFamily="34" charset="0"/>
              </a:rPr>
              <a:t>Указ Президента Республики Татарстан №УП-653 от 05 октября 2020 года 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8" y="1857802"/>
            <a:ext cx="11915299" cy="44609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3718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08" y="105056"/>
            <a:ext cx="5287107" cy="65994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910862" y="211015"/>
            <a:ext cx="4677506" cy="6541477"/>
          </a:xfrm>
        </p:spPr>
        <p:txBody>
          <a:bodyPr>
            <a:normAutofit/>
          </a:bodyPr>
          <a:lstStyle/>
          <a:p>
            <a:pPr algn="ctr"/>
            <a:r>
              <a:rPr lang="ru-RU" sz="3600" b="1" u="sng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20 октября 1931 </a:t>
            </a:r>
            <a:r>
              <a:rPr lang="ru-RU" sz="3600" b="1" u="sng" dirty="0">
                <a:solidFill>
                  <a:srgbClr val="002060"/>
                </a:solidFill>
                <a:latin typeface="Arial Narrow" panose="020B0606020202030204" pitchFamily="34" charset="0"/>
              </a:rPr>
              <a:t>года </a:t>
            </a:r>
            <a:endParaRPr lang="ru-RU" sz="3600" b="1" u="sng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Совнарком </a:t>
            </a:r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Татарской АССР </a:t>
            </a:r>
            <a:r>
              <a:rPr lang="ru-RU" sz="28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                       принял постановление                                        об </a:t>
            </a:r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упразднении </a:t>
            </a:r>
            <a:r>
              <a:rPr lang="ru-RU" sz="28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Свияжского</a:t>
            </a:r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 района </a:t>
            </a:r>
            <a:r>
              <a:rPr lang="ru-RU" sz="28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и </a:t>
            </a:r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образовании на его территории </a:t>
            </a:r>
            <a:r>
              <a:rPr lang="ru-RU" sz="28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      Верхнеуслонского                       и </a:t>
            </a:r>
            <a:r>
              <a:rPr lang="ru-RU" sz="28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Теньковского</a:t>
            </a:r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 районов. </a:t>
            </a:r>
            <a:endParaRPr lang="ru-RU" sz="2800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endParaRPr lang="ru-RU" sz="1500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 </a:t>
            </a:r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этого </a:t>
            </a:r>
            <a:r>
              <a:rPr lang="ru-RU" sz="28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дня </a:t>
            </a:r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 </a:t>
            </a:r>
            <a:endParaRPr lang="ru-RU" sz="2800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Верхнеуслонский </a:t>
            </a:r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район становится самостоятельным, </a:t>
            </a:r>
            <a:r>
              <a:rPr lang="ru-RU" sz="28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                            а </a:t>
            </a:r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село Верхний Услон </a:t>
            </a:r>
            <a:r>
              <a:rPr lang="ru-RU" sz="28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– </a:t>
            </a:r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его центром</a:t>
            </a:r>
            <a:endParaRPr lang="ru-RU" sz="2800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532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8303015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   2022 </a:t>
            </a:r>
            <a:r>
              <a:rPr lang="ru-RU" dirty="0"/>
              <a:t>год объявляется в республике Годом </a:t>
            </a:r>
            <a:r>
              <a:rPr lang="ru-RU" dirty="0" smtClean="0"/>
              <a:t>    	</a:t>
            </a:r>
            <a:r>
              <a:rPr lang="ru-RU" dirty="0" err="1" smtClean="0"/>
              <a:t>цифровизации</a:t>
            </a:r>
            <a:r>
              <a:rPr lang="ru-RU" dirty="0" smtClean="0"/>
              <a:t>. Цифровой трансформации.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70" y="2220686"/>
            <a:ext cx="8787740" cy="4393870"/>
          </a:xfrm>
        </p:spPr>
      </p:pic>
    </p:spTree>
    <p:extLst>
      <p:ext uri="{BB962C8B-B14F-4D97-AF65-F5344CB8AC3E}">
        <p14:creationId xmlns:p14="http://schemas.microsoft.com/office/powerpoint/2010/main" val="24615794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34308" y="128955"/>
            <a:ext cx="10105292" cy="112541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Arial Narrow" panose="020B0606020202030204" pitchFamily="34" charset="0"/>
              </a:rPr>
              <a:t>План основных мероприятий на 2022 год 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17231" y="1711570"/>
            <a:ext cx="11887200" cy="5040922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Стопроцентный сбор и выполнение намеченных работ за счёт средств самообложения</a:t>
            </a:r>
          </a:p>
          <a:p>
            <a:r>
              <a:rPr lang="ru-RU" dirty="0" smtClean="0">
                <a:latin typeface="Arial Narrow" panose="020B0606020202030204" pitchFamily="34" charset="0"/>
              </a:rPr>
              <a:t>Наведение порядка в вопросах водоснабжения (контроль за нелегальными подключениями к центральной сети, увеличение базы для начислений за услуги водоснабжения)</a:t>
            </a:r>
          </a:p>
          <a:p>
            <a:r>
              <a:rPr lang="ru-RU" dirty="0" smtClean="0">
                <a:latin typeface="Arial Narrow" panose="020B0606020202030204" pitchFamily="34" charset="0"/>
              </a:rPr>
              <a:t> Создание защитных лесных насаждений вблизи деревни Имени </a:t>
            </a:r>
            <a:r>
              <a:rPr lang="ru-RU" dirty="0" err="1" smtClean="0">
                <a:latin typeface="Arial Narrow" panose="020B0606020202030204" pitchFamily="34" charset="0"/>
              </a:rPr>
              <a:t>Мулланура</a:t>
            </a:r>
            <a:r>
              <a:rPr lang="ru-RU" dirty="0" smtClean="0">
                <a:latin typeface="Arial Narrow" panose="020B0606020202030204" pitchFamily="34" charset="0"/>
              </a:rPr>
              <a:t> Вахитова и вдоль подъездной дороги к деревне Ватан </a:t>
            </a:r>
          </a:p>
          <a:p>
            <a:r>
              <a:rPr lang="ru-RU" dirty="0" smtClean="0">
                <a:latin typeface="Arial Narrow" panose="020B0606020202030204" pitchFamily="34" charset="0"/>
              </a:rPr>
              <a:t>Формирование парка на территории памятника в селе </a:t>
            </a:r>
            <a:r>
              <a:rPr lang="ru-RU" dirty="0" err="1" smtClean="0">
                <a:latin typeface="Arial Narrow" panose="020B0606020202030204" pitchFamily="34" charset="0"/>
              </a:rPr>
              <a:t>Ташевка</a:t>
            </a:r>
            <a:endParaRPr lang="ru-RU" dirty="0" smtClean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Начать </a:t>
            </a:r>
            <a:r>
              <a:rPr lang="ru-RU" dirty="0">
                <a:latin typeface="Arial Narrow" panose="020B0606020202030204" pitchFamily="34" charset="0"/>
              </a:rPr>
              <a:t>формирование парка на территории </a:t>
            </a:r>
            <a:r>
              <a:rPr lang="ru-RU" dirty="0" err="1">
                <a:latin typeface="Arial Narrow" panose="020B0606020202030204" pitchFamily="34" charset="0"/>
              </a:rPr>
              <a:t>д.им</a:t>
            </a:r>
            <a:r>
              <a:rPr lang="ru-RU" dirty="0">
                <a:latin typeface="Arial Narrow" panose="020B0606020202030204" pitchFamily="34" charset="0"/>
              </a:rPr>
              <a:t>. М. </a:t>
            </a:r>
            <a:r>
              <a:rPr lang="ru-RU" dirty="0" err="1" smtClean="0">
                <a:latin typeface="Arial Narrow" panose="020B0606020202030204" pitchFamily="34" charset="0"/>
              </a:rPr>
              <a:t>Вахитова</a:t>
            </a:r>
            <a:endParaRPr lang="ru-RU" dirty="0" smtClean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Формирование </a:t>
            </a:r>
            <a:r>
              <a:rPr lang="ru-RU" dirty="0">
                <a:latin typeface="Arial Narrow" panose="020B0606020202030204" pitchFamily="34" charset="0"/>
              </a:rPr>
              <a:t>нового участка под кладбище с. </a:t>
            </a:r>
            <a:r>
              <a:rPr lang="ru-RU" dirty="0" err="1" smtClean="0">
                <a:latin typeface="Arial Narrow" panose="020B0606020202030204" pitchFamily="34" charset="0"/>
              </a:rPr>
              <a:t>Ташевка</a:t>
            </a:r>
            <a:endParaRPr lang="ru-RU" dirty="0" smtClean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Установка </a:t>
            </a:r>
            <a:r>
              <a:rPr lang="ru-RU" dirty="0">
                <a:latin typeface="Arial Narrow" panose="020B0606020202030204" pitchFamily="34" charset="0"/>
              </a:rPr>
              <a:t>новой водонапорной башни в п. </a:t>
            </a:r>
            <a:r>
              <a:rPr lang="ru-RU" dirty="0" err="1">
                <a:latin typeface="Arial Narrow" panose="020B0606020202030204" pitchFamily="34" charset="0"/>
              </a:rPr>
              <a:t>Бакча</a:t>
            </a:r>
            <a:r>
              <a:rPr lang="ru-RU" dirty="0">
                <a:latin typeface="Arial Narrow" panose="020B0606020202030204" pitchFamily="34" charset="0"/>
              </a:rPr>
              <a:t> Сарай </a:t>
            </a:r>
            <a:endParaRPr lang="ru-RU" dirty="0" smtClean="0">
              <a:latin typeface="Arial Narrow" panose="020B0606020202030204" pitchFamily="34" charset="0"/>
            </a:endParaRPr>
          </a:p>
          <a:p>
            <a:endParaRPr lang="ru-RU" dirty="0" smtClean="0">
              <a:latin typeface="Arial Narrow" panose="020B0606020202030204" pitchFamily="34" charset="0"/>
            </a:endParaRPr>
          </a:p>
          <a:p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81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</a:t>
            </a:r>
            <a:r>
              <a:rPr lang="ru-RU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План основных мероприятий на 2022 год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Замена </a:t>
            </a:r>
            <a:r>
              <a:rPr lang="ru-RU" dirty="0"/>
              <a:t>ограждения на территории </a:t>
            </a:r>
            <a:r>
              <a:rPr lang="ru-RU" dirty="0" err="1"/>
              <a:t>Вахитовского</a:t>
            </a:r>
            <a:r>
              <a:rPr lang="ru-RU" dirty="0"/>
              <a:t> СДК и </a:t>
            </a:r>
            <a:r>
              <a:rPr lang="ru-RU" dirty="0" smtClean="0"/>
              <a:t>ИК</a:t>
            </a:r>
          </a:p>
          <a:p>
            <a:r>
              <a:rPr lang="ru-RU" dirty="0" smtClean="0"/>
              <a:t>Провести </a:t>
            </a:r>
            <a:r>
              <a:rPr lang="ru-RU" dirty="0"/>
              <a:t>в деревне имени </a:t>
            </a:r>
            <a:r>
              <a:rPr lang="ru-RU" dirty="0" err="1"/>
              <a:t>Мулланура</a:t>
            </a:r>
            <a:r>
              <a:rPr lang="ru-RU" dirty="0"/>
              <a:t> </a:t>
            </a:r>
            <a:r>
              <a:rPr lang="ru-RU" dirty="0" err="1"/>
              <a:t>Вахитова</a:t>
            </a:r>
            <a:r>
              <a:rPr lang="ru-RU" dirty="0"/>
              <a:t> очередной деревенский </a:t>
            </a:r>
            <a:r>
              <a:rPr lang="ru-RU" dirty="0" smtClean="0"/>
              <a:t>Сабан Туй</a:t>
            </a:r>
          </a:p>
          <a:p>
            <a:r>
              <a:rPr lang="ru-RU" dirty="0" smtClean="0"/>
              <a:t>Модернизация </a:t>
            </a:r>
            <a:r>
              <a:rPr lang="ru-RU" dirty="0"/>
              <a:t>уличного освещения</a:t>
            </a:r>
          </a:p>
        </p:txBody>
      </p:sp>
    </p:spTree>
    <p:extLst>
      <p:ext uri="{BB962C8B-B14F-4D97-AF65-F5344CB8AC3E}">
        <p14:creationId xmlns:p14="http://schemas.microsoft.com/office/powerpoint/2010/main" val="30796516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020" y="173294"/>
            <a:ext cx="8775290" cy="65814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1985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1"/>
            <a:ext cx="10363200" cy="1690688"/>
          </a:xfrm>
        </p:spPr>
        <p:txBody>
          <a:bodyPr>
            <a:normAutofit/>
          </a:bodyPr>
          <a:lstStyle/>
          <a:p>
            <a:pPr algn="ctr"/>
            <a:r>
              <a:rPr lang="ru-RU" sz="3800" b="1" dirty="0" smtClean="0">
                <a:latin typeface="Arial Narrow" panose="020B0606020202030204" pitchFamily="34" charset="0"/>
              </a:rPr>
              <a:t>Состав Совета Вахитовского сельского поселения </a:t>
            </a:r>
            <a:r>
              <a:rPr lang="en-US" sz="3800" b="1" dirty="0" smtClean="0">
                <a:latin typeface="Arial Narrow" panose="020B0606020202030204" pitchFamily="34" charset="0"/>
              </a:rPr>
              <a:t>IV </a:t>
            </a:r>
            <a:r>
              <a:rPr lang="ru-RU" sz="3800" b="1" dirty="0" smtClean="0">
                <a:latin typeface="Arial Narrow" panose="020B0606020202030204" pitchFamily="34" charset="0"/>
              </a:rPr>
              <a:t>созыва</a:t>
            </a:r>
            <a:endParaRPr lang="ru-RU" sz="3800" b="1" dirty="0">
              <a:latin typeface="Arial Narrow" panose="020B060602020203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0" y="1690688"/>
            <a:ext cx="5997575" cy="454636"/>
          </a:xfrm>
        </p:spPr>
        <p:txBody>
          <a:bodyPr/>
          <a:lstStyle/>
          <a:p>
            <a:pPr algn="ctr"/>
            <a:r>
              <a:rPr lang="ru-RU" dirty="0" err="1" smtClean="0">
                <a:latin typeface="Arial Narrow" panose="020B0606020202030204" pitchFamily="34" charset="0"/>
              </a:rPr>
              <a:t>Мухутдинов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r>
              <a:rPr lang="ru-RU" dirty="0" err="1" smtClean="0">
                <a:latin typeface="Arial Narrow" panose="020B0606020202030204" pitchFamily="34" charset="0"/>
              </a:rPr>
              <a:t>Мунавир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r>
              <a:rPr lang="ru-RU" dirty="0" err="1" smtClean="0">
                <a:latin typeface="Arial Narrow" panose="020B0606020202030204" pitchFamily="34" charset="0"/>
              </a:rPr>
              <a:t>Мунирович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6172200" y="1606063"/>
            <a:ext cx="6019800" cy="492368"/>
          </a:xfrm>
        </p:spPr>
        <p:txBody>
          <a:bodyPr/>
          <a:lstStyle/>
          <a:p>
            <a:pPr algn="ctr"/>
            <a:r>
              <a:rPr lang="ru-RU" dirty="0" err="1" smtClean="0">
                <a:latin typeface="Arial Narrow" panose="020B0606020202030204" pitchFamily="34" charset="0"/>
              </a:rPr>
              <a:t>Абдулхаков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r>
              <a:rPr lang="ru-RU" dirty="0" err="1" smtClean="0">
                <a:latin typeface="Arial Narrow" panose="020B0606020202030204" pitchFamily="34" charset="0"/>
              </a:rPr>
              <a:t>Иршат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r>
              <a:rPr lang="ru-RU" dirty="0" err="1" smtClean="0">
                <a:latin typeface="Arial Narrow" panose="020B0606020202030204" pitchFamily="34" charset="0"/>
              </a:rPr>
              <a:t>Рауфович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930" y="2129694"/>
            <a:ext cx="3449423" cy="45992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06726"/>
            <a:ext cx="3609181" cy="45570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8016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Красный и оранжевый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1475</TotalTime>
  <Words>1855</Words>
  <Application>Microsoft Office PowerPoint</Application>
  <PresentationFormat>Произвольный</PresentationFormat>
  <Paragraphs>604</Paragraphs>
  <Slides>89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89</vt:i4>
      </vt:variant>
    </vt:vector>
  </HeadingPairs>
  <TitlesOfParts>
    <vt:vector size="90" baseType="lpstr">
      <vt:lpstr>Тема Office</vt:lpstr>
      <vt:lpstr> Отчет об итогах деятельности             Совета и Исполнительного комитета Вахитовского сельского поселения        за 2021 год </vt:lpstr>
      <vt:lpstr>Населенные пункты, входящие в состав муниципального образования </vt:lpstr>
      <vt:lpstr>Краткая информация о садоводческих некоммерческих товариществах</vt:lpstr>
      <vt:lpstr>Презентация PowerPoint</vt:lpstr>
      <vt:lpstr>Голосование избирателей  на избирательных участках 19 сентября 2021 года</vt:lpstr>
      <vt:lpstr>Голосование избирателей  на избирательных участках 19 сентября 2021 года</vt:lpstr>
      <vt:lpstr>Состав Совета Вахитовского сельского поселения  IV созыва</vt:lpstr>
      <vt:lpstr>Председатель Совета,                                                                                    Глава Вахитовского сельского поселения  Каримов Фарит Рафаилович </vt:lpstr>
      <vt:lpstr>Состав Совета Вахитовского сельского поселения IV созыва</vt:lpstr>
      <vt:lpstr>Состав Совета Вахитовского сельского поселения IV созыва</vt:lpstr>
      <vt:lpstr>Состав Совета Вахитовского сельского поселения IV созыва</vt:lpstr>
      <vt:lpstr>Деятельность Совета за 2021 год</vt:lpstr>
      <vt:lpstr>Деятельность Совета за 2021 год</vt:lpstr>
      <vt:lpstr>Возрастная структура населения</vt:lpstr>
      <vt:lpstr>Возрастная структура населения</vt:lpstr>
      <vt:lpstr>Сведения о поголовье скота  в личных подсобных хозяйствах  </vt:lpstr>
      <vt:lpstr>Сведения о поголовье скота  в личных подсобных хозяйствах за 2019-2021 г.г.</vt:lpstr>
      <vt:lpstr>Меры государственной поддержки, оказываемые личным подсобным и крестьянско-фермерским хозяйствам</vt:lpstr>
      <vt:lpstr>Меры государственной поддержки, оказываемые личным подсобным и крестьянско-фермерским хозяйствам</vt:lpstr>
      <vt:lpstr>План ветеринарных мероприятий на 2022</vt:lpstr>
      <vt:lpstr> Участие в сельскохозяйственной ярмарке</vt:lpstr>
      <vt:lpstr> Участие в сельскохозяйственной ярмарке</vt:lpstr>
      <vt:lpstr>Личный прием граждан </vt:lpstr>
      <vt:lpstr>Обзор обращений граждан  </vt:lpstr>
      <vt:lpstr>Прием граждан по личным вопросам</vt:lpstr>
      <vt:lpstr>Вручение подарочных наборов  в Международный день пожилого человека</vt:lpstr>
      <vt:lpstr>Поздравление с днем пожилого           человека от ООО ПМК »Казсиб»    </vt:lpstr>
      <vt:lpstr>                           КВН“Әйдә, ШаяРТ!” </vt:lpstr>
      <vt:lpstr>                               Лыжня России</vt:lpstr>
      <vt:lpstr>Поступление собственных доходов в бюджет поселения  (данные приведены в тысячах рублей) </vt:lpstr>
      <vt:lpstr>Структура доходной части бюджета за 2021 год</vt:lpstr>
      <vt:lpstr>  Процент исполнения собственных доходов  за 2019-2021 г.г.                                         (данные приведены в процентах)</vt:lpstr>
      <vt:lpstr>Сравнительный анализ утвержденного плана сбора по основным видам налогов 2021/2022  </vt:lpstr>
      <vt:lpstr>Утвержденный бюджет на 2022 год </vt:lpstr>
      <vt:lpstr>Структура плана поступлений доходов  в бюджет поселения в 2022 году</vt:lpstr>
      <vt:lpstr>Сравнительный анализ утвержденного плана доходной части бюджета за 2019-2021 г.г</vt:lpstr>
      <vt:lpstr>Основные виды расходов </vt:lpstr>
      <vt:lpstr>Презентация PowerPoint</vt:lpstr>
      <vt:lpstr> Соотношение  средств граждан и поддержки государства  по программе самообложения за период 2017-2021 г.г  </vt:lpstr>
      <vt:lpstr>УЧАСТИЕ В ПРОГРАММЕ САМООБЛОЖЕНИЯ Строительство памятника в п. Бакча-Сарай (2019 год)</vt:lpstr>
      <vt:lpstr>УЧАСТИЕ В ПРОГРАММЕ САМООБЛОЖЕНИЯ Благоустройство родника в д. имени Мулланура Вахитова  (2019 год)</vt:lpstr>
      <vt:lpstr>УЧАСТИЕ В ПРОГРАММЕ САМООБЛОЖЕНИЯ Выполненные работы за период участия 2017-2021 г.г.</vt:lpstr>
      <vt:lpstr>Сведения о сборе средств самообложения в 2021 г.</vt:lpstr>
      <vt:lpstr>САМООБЛОЖЕНИЕ ГРАЖДАН 2021 Обустройство охранной зоны башни д. Им. Мулланура Вахитова</vt:lpstr>
      <vt:lpstr>САМООБЛОЖЕНИЕ ГРАЖДАН 2021  обустройство родника с. Ташевка</vt:lpstr>
      <vt:lpstr>САМООБЛОЖЕНИЕ ГРАЖДАН 2021 ремонт дорожной сети в п. Бакча-Сарай </vt:lpstr>
      <vt:lpstr>САМООБЛОЖЕНИЕ ГРАЖДАН ремонт дорожной сети п. Бакча-Сарай </vt:lpstr>
      <vt:lpstr>САМООБЛОЖЕНИЕ ГРАЖДАН 2021  обустройство родника в д. Ватан</vt:lpstr>
      <vt:lpstr>Поэтапные сходы граждан  по вопросу введения самообложения граждан в 2021 году </vt:lpstr>
      <vt:lpstr>Информация о плане  сбора и использовании  средств самообложения в 2022 году </vt:lpstr>
      <vt:lpstr>Способы оплаты средств самообложения </vt:lpstr>
      <vt:lpstr>Благоустройство села жителями населенных пунктов</vt:lpstr>
      <vt:lpstr>Благоустройство села жителями населенных пунктов</vt:lpstr>
      <vt:lpstr>Благоустройство села жителями населенных пунктов</vt:lpstr>
      <vt:lpstr>Наведение порядка вдоль придорожных полос</vt:lpstr>
      <vt:lpstr>Презентация PowerPoint</vt:lpstr>
      <vt:lpstr> Благоустройство территории </vt:lpstr>
      <vt:lpstr> Ликвидация несанкционированных свалок </vt:lpstr>
      <vt:lpstr> Ликвидация несанкционированных свалок </vt:lpstr>
      <vt:lpstr>Сбор и вывоз ТКО в населенных пунктах поселения </vt:lpstr>
      <vt:lpstr>Содержание дорог в зимний период  </vt:lpstr>
      <vt:lpstr>Содержание дорог в летний период  </vt:lpstr>
      <vt:lpstr>Сравнительный анализ затрат денежных средств  на содержание дорог за 2019-2021г.г. </vt:lpstr>
      <vt:lpstr>Сведения о количестве установленных ламп уличного освещения в разрезе населенных пунктов </vt:lpstr>
      <vt:lpstr>Ремонт уличных светильников </vt:lpstr>
      <vt:lpstr>Анализ затрат денежных средств  на содержание уличных светильников за 2019-2021 г.г. </vt:lpstr>
      <vt:lpstr>Сведения о количестве потребителей услуг водоснабжения  в разрезе населенных пунктов . </vt:lpstr>
      <vt:lpstr>Оплата электроэнергии объектов водоснабжения </vt:lpstr>
      <vt:lpstr>                  Ремонтные работы водосети</vt:lpstr>
      <vt:lpstr>Субботник по благоустройству территории мечети   д. Имени Мулланура Вахитова </vt:lpstr>
      <vt:lpstr>       Субботник по уборке территории        родника в д. им. М. Вахитова</vt:lpstr>
      <vt:lpstr>           Обустройство пожарного водоема в д. им. М. Вахитова</vt:lpstr>
      <vt:lpstr>Выездной прием военкома  заключение договоров с МУП «Волжанка»</vt:lpstr>
      <vt:lpstr>Медицинское обслуживание населения </vt:lpstr>
      <vt:lpstr>Почтовое обслуживание населения </vt:lpstr>
      <vt:lpstr>Обновление списков на памятниках </vt:lpstr>
      <vt:lpstr>Чествование юбиляров </vt:lpstr>
      <vt:lpstr>9 мая 2021 г. - возложение цветов к памятникам участников ВОВ </vt:lpstr>
      <vt:lpstr>           Подготовка к празднику Сабан Туй</vt:lpstr>
      <vt:lpstr>                Сбор даров для Сабан Туя</vt:lpstr>
      <vt:lpstr>                Веселый, мудрый Сабантуй</vt:lpstr>
      <vt:lpstr>                             Сабан Туй!</vt:lpstr>
      <vt:lpstr>Указ Президента Республики Татарстан №УП-653 от 05 октября 2020 года </vt:lpstr>
      <vt:lpstr>Презентация PowerPoint</vt:lpstr>
      <vt:lpstr>Презентация PowerPoint</vt:lpstr>
      <vt:lpstr>     2022 год объявляется в республике Годом      цифровизации. Цифровой трансформации.</vt:lpstr>
      <vt:lpstr>План основных мероприятий на 2022 год </vt:lpstr>
      <vt:lpstr>       План основных мероприятий на 2022 год 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Отчет об итогах деятельности             Совета и Исполнительного комитета Вахитовского сельского поселения        за 2020 год </dc:title>
  <dc:creator>Пользователь Windows</dc:creator>
  <cp:lastModifiedBy>Vahitovo</cp:lastModifiedBy>
  <cp:revision>162</cp:revision>
  <dcterms:created xsi:type="dcterms:W3CDTF">2021-01-25T16:05:56Z</dcterms:created>
  <dcterms:modified xsi:type="dcterms:W3CDTF">2022-01-21T09:29:21Z</dcterms:modified>
</cp:coreProperties>
</file>