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4" r:id="rId1"/>
    <p:sldMasterId id="2147484006" r:id="rId2"/>
    <p:sldMasterId id="2147484210" r:id="rId3"/>
    <p:sldMasterId id="2147484240" r:id="rId4"/>
  </p:sldMasterIdLst>
  <p:sldIdLst>
    <p:sldId id="256" r:id="rId5"/>
    <p:sldId id="306" r:id="rId6"/>
    <p:sldId id="263" r:id="rId7"/>
    <p:sldId id="379" r:id="rId8"/>
    <p:sldId id="380" r:id="rId9"/>
    <p:sldId id="361" r:id="rId10"/>
    <p:sldId id="326" r:id="rId11"/>
    <p:sldId id="381" r:id="rId12"/>
    <p:sldId id="392" r:id="rId13"/>
    <p:sldId id="393" r:id="rId14"/>
    <p:sldId id="386" r:id="rId15"/>
    <p:sldId id="389" r:id="rId16"/>
    <p:sldId id="382" r:id="rId17"/>
    <p:sldId id="384" r:id="rId18"/>
    <p:sldId id="385" r:id="rId19"/>
    <p:sldId id="387" r:id="rId20"/>
    <p:sldId id="388" r:id="rId21"/>
    <p:sldId id="391" r:id="rId22"/>
    <p:sldId id="390" r:id="rId23"/>
    <p:sldId id="394" r:id="rId24"/>
    <p:sldId id="395" r:id="rId25"/>
    <p:sldId id="396" r:id="rId26"/>
    <p:sldId id="413" r:id="rId27"/>
    <p:sldId id="397" r:id="rId28"/>
    <p:sldId id="398" r:id="rId29"/>
    <p:sldId id="399" r:id="rId30"/>
    <p:sldId id="400" r:id="rId31"/>
    <p:sldId id="401" r:id="rId32"/>
    <p:sldId id="403" r:id="rId33"/>
    <p:sldId id="402" r:id="rId34"/>
    <p:sldId id="404" r:id="rId35"/>
    <p:sldId id="405" r:id="rId36"/>
    <p:sldId id="406" r:id="rId37"/>
    <p:sldId id="407" r:id="rId38"/>
    <p:sldId id="409" r:id="rId39"/>
    <p:sldId id="410" r:id="rId40"/>
    <p:sldId id="408" r:id="rId41"/>
    <p:sldId id="411" r:id="rId42"/>
    <p:sldId id="412" r:id="rId43"/>
    <p:sldId id="348" r:id="rId44"/>
    <p:sldId id="354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2FA230-A697-4C63-9493-956AD747F8B5}" type="VALUE">
                      <a:rPr lang="en-US" sz="3600">
                        <a:solidFill>
                          <a:schemeClr val="tx1"/>
                        </a:solidFill>
                        <a:latin typeface="Algerian" panose="04020705040A02060702" pitchFamily="82" charset="0"/>
                      </a:rPr>
                      <a:pPr>
                        <a:defRPr sz="36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7EB-465B-9B06-B277DD63FF24}"/>
                </c:ext>
              </c:extLst>
            </c:dLbl>
            <c:dLbl>
              <c:idx val="1"/>
              <c:layout>
                <c:manualLayout>
                  <c:x val="-0.13790606545275591"/>
                  <c:y val="4.68749971164486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Algerian" panose="04020705040A02060702" pitchFamily="82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09374999999998"/>
                      <c:h val="8.11171825100158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7EB-465B-9B06-B277DD63FF24}"/>
                </c:ext>
              </c:extLst>
            </c:dLbl>
            <c:dLbl>
              <c:idx val="2"/>
              <c:layout>
                <c:manualLayout>
                  <c:x val="-0.12592708333333341"/>
                  <c:y val="9.259226079211424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717F11-8530-48F5-A57F-D613EB899FC1}" type="VALUE">
                      <a:rPr lang="en-US" sz="3600">
                        <a:solidFill>
                          <a:schemeClr val="tx1"/>
                        </a:solidFill>
                        <a:latin typeface="Algerian" panose="04020705040A02060702" pitchFamily="82" charset="0"/>
                      </a:rPr>
                      <a:pPr>
                        <a:defRPr sz="36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76041666666666"/>
                      <c:h val="6.93983668708078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7EB-465B-9B06-B277DD63FF24}"/>
                </c:ext>
              </c:extLst>
            </c:dLbl>
            <c:dLbl>
              <c:idx val="3"/>
              <c:layout>
                <c:manualLayout>
                  <c:x val="-0.13061458333333334"/>
                  <c:y val="9.25933216681248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374283-5DC5-47FC-816F-5428EE98D16A}" type="VALUE">
                      <a:rPr lang="en-US" sz="3600" b="0">
                        <a:solidFill>
                          <a:schemeClr val="tx1"/>
                        </a:solidFill>
                        <a:latin typeface="Algerian" panose="04020705040A02060702" pitchFamily="82" charset="0"/>
                      </a:rPr>
                      <a:pPr>
                        <a:defRPr sz="36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28125E-2"/>
                      <c:h val="9.28359317891282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7EB-465B-9B06-B277DD63FF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1502</c:v>
                </c:pt>
                <c:pt idx="1">
                  <c:v>1482</c:v>
                </c:pt>
                <c:pt idx="2">
                  <c:v>1453</c:v>
                </c:pt>
                <c:pt idx="3">
                  <c:v>1434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EB-465B-9B06-B277DD63FF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6711800"/>
        <c:axId val="206711408"/>
      </c:barChart>
      <c:valAx>
        <c:axId val="206711408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6711800"/>
        <c:crosses val="autoZero"/>
        <c:crossBetween val="between"/>
      </c:valAx>
      <c:catAx>
        <c:axId val="206711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206711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ЧИСЛЕННОСТИ НАСЕЛЕНИЯ</a:t>
            </a:r>
          </a:p>
        </c:rich>
      </c:tx>
      <c:layout>
        <c:manualLayout>
          <c:xMode val="edge"/>
          <c:yMode val="edge"/>
          <c:x val="0.24318959783397381"/>
          <c:y val="2.9629629629629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986511045121071E-2"/>
          <c:y val="0.10505555555555555"/>
          <c:w val="0.94495831205826231"/>
          <c:h val="0.798332020997375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0-4BE4-A499-5A527FD6B3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</c:v>
                </c:pt>
                <c:pt idx="1">
                  <c:v>18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0-4BE4-A499-5A527FD6B33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прописалось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</c:v>
                </c:pt>
                <c:pt idx="1">
                  <c:v>14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0-4BE4-A499-5A527FD6B33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выписалось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18</c:v>
                </c:pt>
                <c:pt idx="1">
                  <c:v>29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0-4BE4-A499-5A527FD6B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5102736"/>
        <c:axId val="155103912"/>
      </c:barChart>
      <c:catAx>
        <c:axId val="155102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5103912"/>
        <c:crosses val="autoZero"/>
        <c:auto val="1"/>
        <c:lblAlgn val="ctr"/>
        <c:lblOffset val="100"/>
        <c:noMultiLvlLbl val="0"/>
      </c:catAx>
      <c:valAx>
        <c:axId val="155103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10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7278617710583157E-3"/>
          <c:w val="1"/>
          <c:h val="0.9382440949894951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2133,2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план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2920-488D-AA4C-0BE7E6AC6FE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2399,1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факт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2920-488D-AA4C-0BE7E6AC6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2098,1</c:v>
                </c:pt>
                <c:pt idx="1">
                  <c:v>ФАКТ 2458,9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2098.1</c:v>
                </c:pt>
                <c:pt idx="1">
                  <c:v>2458.9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D8-4A17-B0E6-B437C3E34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9202752"/>
        <c:axId val="418354360"/>
        <c:axId val="0"/>
      </c:bar3DChart>
      <c:catAx>
        <c:axId val="419202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8354360"/>
        <c:crosses val="autoZero"/>
        <c:auto val="1"/>
        <c:lblAlgn val="ctr"/>
        <c:lblOffset val="100"/>
        <c:noMultiLvlLbl val="0"/>
      </c:catAx>
      <c:valAx>
        <c:axId val="418354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920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</a:t>
            </a:r>
            <a:r>
              <a:rPr lang="ru-RU" sz="3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собственных доходов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472,1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30A-447B-B057-F59429A2C2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135,1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30A-447B-B057-F59429A2C2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329,0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30A-447B-B057-F59429A2C2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12,0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30A-447B-B057-F59429A2C2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785,0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30A-447B-B057-F59429A2C2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налог по доходу физических лиц </c:v>
                </c:pt>
                <c:pt idx="1">
                  <c:v>налог на имущество физических лиц </c:v>
                </c:pt>
                <c:pt idx="2">
                  <c:v>земельный налог </c:v>
                </c:pt>
                <c:pt idx="3">
                  <c:v>сельскохозяйственный налог </c:v>
                </c:pt>
                <c:pt idx="4">
                  <c:v>земельный налог юр.лиц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430.3</c:v>
                </c:pt>
                <c:pt idx="1">
                  <c:v>121.4</c:v>
                </c:pt>
                <c:pt idx="2">
                  <c:v>343</c:v>
                </c:pt>
                <c:pt idx="3">
                  <c:v>8.1999999999999993</c:v>
                </c:pt>
                <c:pt idx="4">
                  <c:v>795.2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4-4778-A0BD-5BB6794BF8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489,8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30A-447B-B057-F59429A2C2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142,3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30A-447B-B057-F59429A2C2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332,8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30A-447B-B057-F59429A2C2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30A-447B-B057-F59429A2C2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1060,5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30A-447B-B057-F59429A2C2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налог по доходу физических лиц </c:v>
                </c:pt>
                <c:pt idx="1">
                  <c:v>налог на имущество физических лиц </c:v>
                </c:pt>
                <c:pt idx="2">
                  <c:v>земельный налог </c:v>
                </c:pt>
                <c:pt idx="3">
                  <c:v>сельскохозяйственный налог </c:v>
                </c:pt>
                <c:pt idx="4">
                  <c:v>земельный налог юр.лиц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434.4</c:v>
                </c:pt>
                <c:pt idx="1">
                  <c:v>147.69999999999999</c:v>
                </c:pt>
                <c:pt idx="2">
                  <c:v>347</c:v>
                </c:pt>
                <c:pt idx="3">
                  <c:v>12.1</c:v>
                </c:pt>
                <c:pt idx="4">
                  <c:v>925.5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4-4778-A0BD-5BB6794BF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18353968"/>
        <c:axId val="418352792"/>
      </c:barChart>
      <c:catAx>
        <c:axId val="41835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8352792"/>
        <c:crosses val="autoZero"/>
        <c:auto val="1"/>
        <c:lblAlgn val="ctr"/>
        <c:lblOffset val="100"/>
        <c:noMultiLvlLbl val="0"/>
      </c:catAx>
      <c:valAx>
        <c:axId val="4183527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41835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10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65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6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5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24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744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5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80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2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7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6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0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47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999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48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58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3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83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97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6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29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91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17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90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21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31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40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7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06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18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2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54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66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4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46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36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29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1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70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2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5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8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3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7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0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613B0-8F2E-4735-AF8E-B8E12EDFECF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49AB-6323-4C41-B7D3-1429DA3AFC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7579" y="1597152"/>
            <a:ext cx="6878213" cy="3535680"/>
          </a:xfrm>
        </p:spPr>
        <p:txBody>
          <a:bodyPr>
            <a:normAutofit fontScale="90000"/>
          </a:bodyPr>
          <a:lstStyle/>
          <a:p>
            <a: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Отчёт Главы </a:t>
            </a:r>
            <a:b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300" i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Кураловского</a:t>
            </a:r>
            <a: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сельского поселения Верхнеуслонского муниципального</a:t>
            </a:r>
            <a:b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района Республики Татарстан</a:t>
            </a:r>
            <a:br>
              <a:rPr lang="ru-RU" sz="4300" i="1" u="sng" cap="all" dirty="0"/>
            </a:br>
            <a:endParaRPr lang="ru-RU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9919" y="4706112"/>
            <a:ext cx="7163121" cy="1425320"/>
          </a:xfrm>
        </p:spPr>
        <p:txBody>
          <a:bodyPr/>
          <a:lstStyle/>
          <a:p>
            <a:pPr lvl="0" algn="l">
              <a:lnSpc>
                <a:spcPct val="120000"/>
              </a:lnSpc>
              <a:buSzPct val="125000"/>
            </a:pPr>
            <a:r>
              <a:rPr lang="en-US" sz="2000" cap="all" dirty="0">
                <a:solidFill>
                  <a:srgbClr val="82FFFF"/>
                </a:solidFill>
                <a:latin typeface="Tw Cen MT" panose="020B0602020104020603"/>
              </a:rPr>
              <a:t> </a:t>
            </a:r>
            <a:r>
              <a:rPr lang="ru-RU" sz="4800" b="1" i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2022 год</a:t>
            </a:r>
            <a:r>
              <a:rPr lang="en-US" sz="4800" b="1" i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i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6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-443345"/>
          <a:ext cx="12192000" cy="768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8611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6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ТКО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" y="938784"/>
            <a:ext cx="4124325" cy="54991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42" y="938784"/>
            <a:ext cx="3925062" cy="549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864" y="938784"/>
            <a:ext cx="3644646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2514" y="-72571"/>
            <a:ext cx="8461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Дорожная деятельность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20"/>
            <a:ext cx="3547872" cy="5535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2" y="1036320"/>
            <a:ext cx="4594860" cy="5535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943092"/>
            <a:ext cx="4022598" cy="5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5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719328"/>
            <a:ext cx="4145280" cy="548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96" y="719328"/>
            <a:ext cx="3194304" cy="548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719328"/>
            <a:ext cx="40721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3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ДОРОЖНЫЕ ЗНАКИ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6" y="1194816"/>
            <a:ext cx="3789736" cy="525475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1194816"/>
            <a:ext cx="3797272" cy="5254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72" y="1194816"/>
            <a:ext cx="3901440" cy="52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" y="195072"/>
            <a:ext cx="5143500" cy="6260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58" y="292608"/>
            <a:ext cx="5143500" cy="62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2" y="97536"/>
            <a:ext cx="5143500" cy="6626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8" y="97536"/>
            <a:ext cx="5631942" cy="6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0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6" y="304800"/>
            <a:ext cx="5143500" cy="6242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6" y="304800"/>
            <a:ext cx="5143500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5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97408"/>
            <a:ext cx="4075176" cy="5815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597408"/>
            <a:ext cx="3086862" cy="5815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66" y="597408"/>
            <a:ext cx="4109466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4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Содержание мест захоронения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" y="987552"/>
            <a:ext cx="4915358" cy="5189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98" y="987552"/>
            <a:ext cx="5143500" cy="51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0"/>
            <a:ext cx="12191999" cy="68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70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ОСВЕЩЕНИЕ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4" y="1084580"/>
            <a:ext cx="3956447" cy="5275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1084579"/>
            <a:ext cx="3973830" cy="5275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32" y="1084579"/>
            <a:ext cx="3425952" cy="52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436567"/>
              </p:ext>
            </p:extLst>
          </p:nvPr>
        </p:nvGraphicFramePr>
        <p:xfrm>
          <a:off x="390144" y="451104"/>
          <a:ext cx="11472672" cy="609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3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6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0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фонарей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79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87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109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4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Сумма оплаты электроэнергии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520 000 руб.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456 900 руб.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443 900 руб.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309 077руб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74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Расход на 1 фонарь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6582 руб.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tx1"/>
                          </a:solidFill>
                          <a:effectLst/>
                        </a:rPr>
                        <a:t>5251 руб.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4529 руб.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2835 руб.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053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3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Водоснабжение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7" y="1048512"/>
            <a:ext cx="3397067" cy="5402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03" y="1048512"/>
            <a:ext cx="4057650" cy="540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1048512"/>
            <a:ext cx="3694176" cy="54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32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оплата электроэнергии за водоснабжение – 251 382 руб. (20,8 %)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штраф Госкомитета 25 000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заработная плата оператора + взносы с ФОТ (30,2) -100 269,48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Химанализ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воды -25 510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Зарезервировано на анализ воды 2022 г.- 26 000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Услуги банка 350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Содержание аварийной бригады: 299 974,32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Налог УСН 21 715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Спецоценка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условий труда 1300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 экскаватора 61 200 руб.</a:t>
            </a:r>
            <a:endParaRPr lang="ru-RU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Расходные материалы для скважин 25651.54 руб.</a:t>
            </a:r>
            <a:endParaRPr lang="ru-RU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28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4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КУЛЬТУРА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56" y="1255776"/>
            <a:ext cx="3681984" cy="5193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20" y="1255776"/>
            <a:ext cx="3781044" cy="5193792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255776"/>
            <a:ext cx="3810000" cy="5193792"/>
          </a:xfrm>
        </p:spPr>
      </p:pic>
    </p:spTree>
    <p:extLst>
      <p:ext uri="{BB962C8B-B14F-4D97-AF65-F5344CB8AC3E}">
        <p14:creationId xmlns:p14="http://schemas.microsoft.com/office/powerpoint/2010/main" val="2535340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475488"/>
            <a:ext cx="4245864" cy="6205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75488"/>
            <a:ext cx="3810000" cy="6205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08" y="475488"/>
            <a:ext cx="3810000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36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524256"/>
            <a:ext cx="3281934" cy="587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12" y="524256"/>
            <a:ext cx="3810000" cy="587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66" y="524256"/>
            <a:ext cx="3810000" cy="58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75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02" y="1255776"/>
            <a:ext cx="3331210" cy="5193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1255776"/>
            <a:ext cx="3514344" cy="5193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34" y="1255776"/>
            <a:ext cx="2857500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08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883"/>
          </a:xfrm>
        </p:spPr>
        <p:txBody>
          <a:bodyPr/>
          <a:lstStyle/>
          <a:p>
            <a:pPr algn="ctr"/>
            <a:r>
              <a:rPr lang="ru-RU" b="1" dirty="0"/>
              <a:t>Массовые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7008"/>
            <a:ext cx="10515600" cy="52547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МАСЛЕННИЦА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682496"/>
            <a:ext cx="3888486" cy="5004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1682496"/>
            <a:ext cx="3560064" cy="5004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52" y="1682496"/>
            <a:ext cx="3961638" cy="50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05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3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ДЕНЬ ПОБЕДЫ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94" y="1182624"/>
            <a:ext cx="3810000" cy="51937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64" y="1182624"/>
            <a:ext cx="3810000" cy="5193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182624"/>
            <a:ext cx="3810000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9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3" y="0"/>
            <a:ext cx="1224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4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6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ДЕНЬ ПОБЕДЫ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999744"/>
            <a:ext cx="5132459" cy="55102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99743"/>
            <a:ext cx="5143500" cy="5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97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r>
              <a:rPr lang="ru-RU" b="1" dirty="0"/>
              <a:t>Русское </a:t>
            </a:r>
            <a:r>
              <a:rPr lang="ru-RU" b="1" dirty="0" err="1"/>
              <a:t>Бурнашево</a:t>
            </a:r>
            <a:r>
              <a:rPr lang="ru-RU" b="1" dirty="0"/>
              <a:t> открытие памятника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170432"/>
            <a:ext cx="2857500" cy="5389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62" y="1170432"/>
            <a:ext cx="3644988" cy="538956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" y="1170432"/>
            <a:ext cx="3994062" cy="5389562"/>
          </a:xfrm>
        </p:spPr>
      </p:pic>
    </p:spTree>
    <p:extLst>
      <p:ext uri="{BB962C8B-B14F-4D97-AF65-F5344CB8AC3E}">
        <p14:creationId xmlns:p14="http://schemas.microsoft.com/office/powerpoint/2010/main" val="2017190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" y="316992"/>
            <a:ext cx="4818126" cy="6132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14" y="316992"/>
            <a:ext cx="4757166" cy="61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84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0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День пожилых людей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" y="1475232"/>
            <a:ext cx="3810000" cy="49987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32" y="1475232"/>
            <a:ext cx="3810000" cy="4998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84" y="1475232"/>
            <a:ext cx="3608832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51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579"/>
          </a:xfrm>
        </p:spPr>
        <p:txBody>
          <a:bodyPr/>
          <a:lstStyle/>
          <a:p>
            <a:pPr algn="ctr"/>
            <a:r>
              <a:rPr lang="ru-RU" b="1" dirty="0"/>
              <a:t>Рождественская Ёлка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8" y="1524000"/>
            <a:ext cx="4622260" cy="4913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70" y="1524000"/>
            <a:ext cx="2857500" cy="4913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1524000"/>
            <a:ext cx="3986784" cy="49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37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verhniy-uslon.tatarstan.ru/file/verhniy-uslon/Image/IMG_20190904_140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2" y="2436392"/>
            <a:ext cx="3622675" cy="420503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1116" y="36357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tt-RU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ОТДЕЛЕНИЕ СВЯЗИ КУРАЛОВО</a:t>
            </a:r>
            <a:endParaRPr lang="ru-RU" sz="44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2436394"/>
            <a:ext cx="4532811" cy="420503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4" y="2436392"/>
            <a:ext cx="5199018" cy="420503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78961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2172" y="281839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t-RU" sz="4400" b="1" kern="0" dirty="0">
                <a:solidFill>
                  <a:prstClr val="black"/>
                </a:solidFill>
                <a:latin typeface="Times New Roman" panose="02020603050405020304" pitchFamily="18" charset="0"/>
              </a:rPr>
              <a:t>МОБИЛЬНЫЙ СБЕРБАНК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11" y="1728389"/>
            <a:ext cx="9144000" cy="45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Здравоохранение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8656"/>
            <a:ext cx="92171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75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171"/>
            <a:ext cx="10515600" cy="91440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ВОИНСКИЙ УЧЕТ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6" y="1430134"/>
            <a:ext cx="6521911" cy="48724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1430134"/>
            <a:ext cx="5059275" cy="4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22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771"/>
          </a:xfrm>
        </p:spPr>
        <p:txBody>
          <a:bodyPr/>
          <a:lstStyle/>
          <a:p>
            <a:pPr algn="ctr"/>
            <a:r>
              <a:rPr lang="ru-RU" b="1" dirty="0"/>
              <a:t>Пожарная безопасность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5232"/>
            <a:ext cx="4770120" cy="46817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75232"/>
            <a:ext cx="5143500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8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37056956"/>
              </p:ext>
            </p:extLst>
          </p:nvPr>
        </p:nvGraphicFramePr>
        <p:xfrm>
          <a:off x="-1121664" y="0"/>
          <a:ext cx="1436217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4676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913" y="263582"/>
            <a:ext cx="11088915" cy="7384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b="1" dirty="0"/>
              <a:t>На 2022 год мы продолжаем ставить перед собой приоритетные задачи:</a:t>
            </a:r>
          </a:p>
          <a:p>
            <a:r>
              <a:rPr lang="ru-RU" sz="2800" b="1" dirty="0"/>
              <a:t>- максимальное вхождение в федеральные и районные программы;</a:t>
            </a:r>
          </a:p>
          <a:p>
            <a:r>
              <a:rPr lang="ru-RU" sz="2800" b="1" dirty="0"/>
              <a:t>- благоустройство территории поселения (дворовых и общественных территорий);</a:t>
            </a:r>
          </a:p>
          <a:p>
            <a:r>
              <a:rPr lang="ru-RU" sz="2800" b="1" dirty="0"/>
              <a:t>- Замена существующих уличных светильников на светодиодные;</a:t>
            </a:r>
          </a:p>
          <a:p>
            <a:r>
              <a:rPr lang="ru-RU" sz="2800" b="1" dirty="0"/>
              <a:t>- Продолжить разъяснительную работу среди жителей поселения, и в первую очередь среди молодёжи, по профилактике алкоголизма и наркомании;</a:t>
            </a:r>
          </a:p>
          <a:p>
            <a:r>
              <a:rPr lang="ru-RU" sz="2800" b="1" dirty="0"/>
              <a:t>- Установить пожарные гидранты;</a:t>
            </a:r>
          </a:p>
          <a:p>
            <a:r>
              <a:rPr lang="ru-RU" sz="2800" b="1" dirty="0"/>
              <a:t>- необходимо провести работу по максимальному привлечению доходов в бюджет поселения </a:t>
            </a:r>
          </a:p>
          <a:p>
            <a:r>
              <a:rPr lang="ru-RU" sz="2800" b="1" dirty="0"/>
              <a:t>- За счет средств самообложения планируем продолжить работы по </a:t>
            </a:r>
            <a:r>
              <a:rPr lang="ru-RU" sz="2800" b="1" dirty="0" err="1"/>
              <a:t>щебенению</a:t>
            </a:r>
            <a:r>
              <a:rPr lang="ru-RU" sz="2800" b="1" dirty="0"/>
              <a:t> улиц.</a:t>
            </a:r>
          </a:p>
          <a:p>
            <a:endParaRPr lang="ru-RU" sz="2800" b="1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69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5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08389223"/>
              </p:ext>
            </p:extLst>
          </p:nvPr>
        </p:nvGraphicFramePr>
        <p:xfrm>
          <a:off x="-499872" y="128016"/>
          <a:ext cx="1428902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523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5333" y="325701"/>
            <a:ext cx="646611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" y="1461498"/>
            <a:ext cx="4534662" cy="491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06" y="1461498"/>
            <a:ext cx="5143500" cy="491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09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8251" y="169818"/>
            <a:ext cx="743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Совета депутатов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158240"/>
            <a:ext cx="5143500" cy="5401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42" y="1158240"/>
            <a:ext cx="5422434" cy="53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Сходы граждан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8" y="1776857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68" y="1776855"/>
            <a:ext cx="3671769" cy="4351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55" y="1776855"/>
            <a:ext cx="439857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91886"/>
            <a:ext cx="10515600" cy="15469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доходной части бюджета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0" y="548640"/>
          <a:ext cx="11639006" cy="630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2511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323</Words>
  <Application>Microsoft Office PowerPoint</Application>
  <PresentationFormat>Широкоэкранный</PresentationFormat>
  <Paragraphs>88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52" baseType="lpstr">
      <vt:lpstr>Algerian</vt:lpstr>
      <vt:lpstr>Arial</vt:lpstr>
      <vt:lpstr>Arial Black</vt:lpstr>
      <vt:lpstr>Calibri</vt:lpstr>
      <vt:lpstr>Calibri Light</vt:lpstr>
      <vt:lpstr>Times New Roman</vt:lpstr>
      <vt:lpstr>Tw Cen MT</vt:lpstr>
      <vt:lpstr>1_Тема Office</vt:lpstr>
      <vt:lpstr>2_Тема Office</vt:lpstr>
      <vt:lpstr>19_Тема Office</vt:lpstr>
      <vt:lpstr>Тема Office</vt:lpstr>
      <vt:lpstr>Отчёт Главы  Кураловского сельского поселения Верхнеуслонского муниципального района Республики Татарстан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Сходы граждан</vt:lpstr>
      <vt:lpstr>Исполнение доходной части бюджета</vt:lpstr>
      <vt:lpstr>Презентация PowerPoint</vt:lpstr>
      <vt:lpstr>ТКО</vt:lpstr>
      <vt:lpstr>Презентация PowerPoint</vt:lpstr>
      <vt:lpstr>Презентация PowerPoint</vt:lpstr>
      <vt:lpstr>ДОРОЖНЫЕ ЗНАКИ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мест захоронения</vt:lpstr>
      <vt:lpstr>ОСВЕЩЕНИЕ</vt:lpstr>
      <vt:lpstr>Презентация PowerPoint</vt:lpstr>
      <vt:lpstr>Водоснабжение</vt:lpstr>
      <vt:lpstr>Презентация PowerPoint</vt:lpstr>
      <vt:lpstr>КУЛЬТУРА</vt:lpstr>
      <vt:lpstr>Презентация PowerPoint</vt:lpstr>
      <vt:lpstr>Презентация PowerPoint</vt:lpstr>
      <vt:lpstr>Презентация PowerPoint</vt:lpstr>
      <vt:lpstr>Массовые мероприятия</vt:lpstr>
      <vt:lpstr>ДЕНЬ ПОБЕДЫ</vt:lpstr>
      <vt:lpstr>ДЕНЬ ПОБЕДЫ</vt:lpstr>
      <vt:lpstr>Русское Бурнашево открытие памятника</vt:lpstr>
      <vt:lpstr>Презентация PowerPoint</vt:lpstr>
      <vt:lpstr>День пожилых людей</vt:lpstr>
      <vt:lpstr>Рождественская Ёлка</vt:lpstr>
      <vt:lpstr>Презентация PowerPoint</vt:lpstr>
      <vt:lpstr>Презентация PowerPoint</vt:lpstr>
      <vt:lpstr>Здравоохранение</vt:lpstr>
      <vt:lpstr>ВОИНСКИЙ УЧЕТ</vt:lpstr>
      <vt:lpstr>Пожарная безопасность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Светлана</cp:lastModifiedBy>
  <cp:revision>125</cp:revision>
  <dcterms:created xsi:type="dcterms:W3CDTF">2020-01-19T10:48:19Z</dcterms:created>
  <dcterms:modified xsi:type="dcterms:W3CDTF">2022-01-27T07:16:01Z</dcterms:modified>
</cp:coreProperties>
</file>