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46.jpg" ContentType="image/png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4" r:id="rId26"/>
    <p:sldId id="283" r:id="rId27"/>
    <p:sldId id="285" r:id="rId28"/>
    <p:sldId id="289" r:id="rId29"/>
    <p:sldId id="321" r:id="rId30"/>
    <p:sldId id="319" r:id="rId31"/>
    <p:sldId id="287" r:id="rId32"/>
    <p:sldId id="322" r:id="rId33"/>
    <p:sldId id="288" r:id="rId34"/>
    <p:sldId id="291" r:id="rId35"/>
    <p:sldId id="292" r:id="rId36"/>
    <p:sldId id="294" r:id="rId37"/>
    <p:sldId id="295" r:id="rId38"/>
    <p:sldId id="296" r:id="rId39"/>
    <p:sldId id="297" r:id="rId40"/>
    <p:sldId id="299" r:id="rId41"/>
    <p:sldId id="298" r:id="rId42"/>
    <p:sldId id="300" r:id="rId43"/>
    <p:sldId id="301" r:id="rId44"/>
    <p:sldId id="323" r:id="rId45"/>
    <p:sldId id="302" r:id="rId46"/>
    <p:sldId id="324" r:id="rId47"/>
    <p:sldId id="303" r:id="rId48"/>
    <p:sldId id="304" r:id="rId49"/>
    <p:sldId id="305" r:id="rId50"/>
    <p:sldId id="306" r:id="rId51"/>
    <p:sldId id="307" r:id="rId52"/>
    <p:sldId id="309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25" r:id="rId61"/>
    <p:sldId id="326" r:id="rId62"/>
    <p:sldId id="318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2-4F1F-A518-77CDD306F7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2-4F1F-A518-77CDD306F7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59933407"/>
        <c:axId val="259937983"/>
      </c:barChart>
      <c:catAx>
        <c:axId val="2599334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37983"/>
        <c:crosses val="autoZero"/>
        <c:auto val="1"/>
        <c:lblAlgn val="ctr"/>
        <c:lblOffset val="100"/>
        <c:noMultiLvlLbl val="0"/>
      </c:catAx>
      <c:valAx>
        <c:axId val="259937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3340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err="1" smtClean="0">
                <a:solidFill>
                  <a:schemeClr val="tx1"/>
                </a:solidFill>
              </a:rPr>
              <a:t>Бюджетообразующие</a:t>
            </a:r>
            <a:r>
              <a:rPr lang="ru-RU" sz="2800" baseline="0" dirty="0" smtClean="0">
                <a:solidFill>
                  <a:schemeClr val="tx1"/>
                </a:solidFill>
              </a:rPr>
              <a:t> налоги 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ru-RU" sz="2800" baseline="0" dirty="0" smtClean="0">
                <a:solidFill>
                  <a:schemeClr val="tx1"/>
                </a:solidFill>
              </a:rPr>
              <a:t>динамика за 4 года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ru-RU" sz="2400" baseline="0" dirty="0" smtClean="0">
                <a:solidFill>
                  <a:schemeClr val="tx1"/>
                </a:solidFill>
              </a:rPr>
              <a:t>Исполнение в процентах</a:t>
            </a:r>
            <a:endParaRPr lang="ru-RU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40480661509113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Лист1!$B$2:$B$4</c:f>
              <c:numCache>
                <c:formatCode>0.0;[Red]0.0</c:formatCode>
                <c:ptCount val="3"/>
                <c:pt idx="0">
                  <c:v>61.5</c:v>
                </c:pt>
                <c:pt idx="1">
                  <c:v>65.8</c:v>
                </c:pt>
                <c:pt idx="2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F-4B52-8490-062B4E2CE5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Лист1!$C$2:$C$4</c:f>
              <c:numCache>
                <c:formatCode>0.0;[Red]0.0</c:formatCode>
                <c:ptCount val="3"/>
                <c:pt idx="0">
                  <c:v>121.6</c:v>
                </c:pt>
                <c:pt idx="1">
                  <c:v>116.9</c:v>
                </c:pt>
                <c:pt idx="2">
                  <c:v>113.3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F-4B52-8490-062B4E2CE5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150</c:v>
                </c:pt>
                <c:pt idx="1">
                  <c:v>119</c:v>
                </c:pt>
                <c:pt idx="2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5F-4B52-8490-062B4E2CE58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141</c:v>
                </c:pt>
                <c:pt idx="1">
                  <c:v>174.9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5F-4B52-8490-062B4E2CE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59946303"/>
        <c:axId val="259927167"/>
      </c:barChart>
      <c:catAx>
        <c:axId val="25994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27167"/>
        <c:crosses val="autoZero"/>
        <c:auto val="1"/>
        <c:lblAlgn val="ctr"/>
        <c:lblOffset val="100"/>
        <c:noMultiLvlLbl val="0"/>
      </c:catAx>
      <c:valAx>
        <c:axId val="25992716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;[Red]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4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406990894476185E-3"/>
          <c:y val="0.10186034969629636"/>
          <c:w val="0.96875780286173607"/>
          <c:h val="0.816808820380812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Освоение средств самообложения граждан</c:v>
                </c:pt>
              </c:strCache>
            </c:strRef>
          </c:tx>
          <c:explosion val="4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F5D-4B01-AF93-17E9289002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F5D-4B01-AF93-17E9289002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F5D-4B01-AF93-17E9289002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F5D-4B01-AF93-17E92890027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F5D-4B01-AF93-17E92890027F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147755</c:v>
                </c:pt>
                <c:pt idx="1">
                  <c:v>332535</c:v>
                </c:pt>
                <c:pt idx="2">
                  <c:v>222843</c:v>
                </c:pt>
                <c:pt idx="3">
                  <c:v>1292152</c:v>
                </c:pt>
                <c:pt idx="4">
                  <c:v>258469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45-47B8-BD95-100BE4F1C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Затрачено средств самообложения за последние 5 лет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Работы по щебенению дорог</c:v>
                </c:pt>
                <c:pt idx="1">
                  <c:v>Работы по обустройству и ограждению кладбищ</c:v>
                </c:pt>
                <c:pt idx="2">
                  <c:v>Обустройство детской площадки</c:v>
                </c:pt>
                <c:pt idx="3">
                  <c:v>Ремонт, закупка и установка контейнеров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929650</c:v>
                </c:pt>
                <c:pt idx="1">
                  <c:v>1065450</c:v>
                </c:pt>
                <c:pt idx="2">
                  <c:v>110899</c:v>
                </c:pt>
                <c:pt idx="3">
                  <c:v>147755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2-4BD5-BEFC-EDF583300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267518463"/>
        <c:axId val="267538847"/>
        <c:axId val="0"/>
      </c:bar3DChart>
      <c:catAx>
        <c:axId val="26751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538847"/>
        <c:crosses val="autoZero"/>
        <c:auto val="1"/>
        <c:lblAlgn val="ctr"/>
        <c:lblOffset val="100"/>
        <c:noMultiLvlLbl val="0"/>
      </c:catAx>
      <c:valAx>
        <c:axId val="26753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518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Выставлены счета на сумму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254050</c:v>
                </c:pt>
                <c:pt idx="1">
                  <c:v>202518</c:v>
                </c:pt>
                <c:pt idx="2">
                  <c:v>461459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7D2E-49BB-A11E-7CDA1962C4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Оплачено населением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214177</c:v>
                </c:pt>
                <c:pt idx="1">
                  <c:v>302903</c:v>
                </c:pt>
                <c:pt idx="2">
                  <c:v>322961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7D2E-49BB-A11E-7CDA1962C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4237567"/>
        <c:axId val="1224239231"/>
        <c:axId val="0"/>
      </c:bar3DChart>
      <c:catAx>
        <c:axId val="1224237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4239231"/>
        <c:crosses val="autoZero"/>
        <c:auto val="1"/>
        <c:lblAlgn val="ctr"/>
        <c:lblOffset val="100"/>
        <c:noMultiLvlLbl val="0"/>
      </c:catAx>
      <c:valAx>
        <c:axId val="12242392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423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0.83146</cdr:x>
      <cdr:y>0.57611</cdr:y>
    </cdr:from>
    <cdr:to>
      <cdr:x>0.99101</cdr:x>
      <cdr:y>0.75334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435780" y="3658298"/>
          <a:ext cx="1426866" cy="11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2019 – ограждение кладбищ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0.12022</cdr:x>
      <cdr:y>0.44477</cdr:y>
    </cdr:from>
    <cdr:to>
      <cdr:x>0.33258</cdr:x>
      <cdr:y>0.73276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75174" y="2824285"/>
          <a:ext cx="1899138" cy="182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2020 – ограждение кладбищ, </a:t>
          </a:r>
          <a:r>
            <a:rPr lang="ru-RU" sz="1800" dirty="0" err="1" smtClean="0"/>
            <a:t>щебенение</a:t>
          </a:r>
          <a:r>
            <a:rPr lang="ru-RU" sz="1800" dirty="0" smtClean="0"/>
            <a:t> дорог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0.04719</cdr:x>
      <cdr:y>0.11879</cdr:y>
    </cdr:from>
    <cdr:to>
      <cdr:x>0.29663</cdr:x>
      <cdr:y>0.28511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22032" y="774534"/>
          <a:ext cx="2230734" cy="10844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2021 – детская площадка,</a:t>
          </a:r>
        </a:p>
        <a:p xmlns:a="http://schemas.openxmlformats.org/drawingml/2006/main">
          <a:r>
            <a:rPr lang="ru-RU" sz="1800" dirty="0" err="1" smtClean="0"/>
            <a:t>щебенение</a:t>
          </a:r>
          <a:r>
            <a:rPr lang="ru-RU" sz="1800" dirty="0" smtClean="0"/>
            <a:t> дорог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0.56854</cdr:x>
      <cdr:y>0.06781</cdr:y>
    </cdr:from>
    <cdr:to>
      <cdr:x>0.78315</cdr:x>
      <cdr:y>0.26507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84465" y="442128"/>
          <a:ext cx="1919236" cy="1286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2017 – ремонт, закупка и установка контейнеров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0.19326</cdr:x>
      <cdr:y>0.20035</cdr:y>
    </cdr:from>
    <cdr:to>
      <cdr:x>0.28539</cdr:x>
      <cdr:y>0.22946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>
          <a:off x="1728317" y="1306286"/>
          <a:ext cx="823964" cy="189801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0.25843</cdr:x>
      <cdr:y>0.55018</cdr:y>
    </cdr:from>
    <cdr:to>
      <cdr:x>0.34382</cdr:x>
      <cdr:y>0.60104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>
          <a:off x="2311121" y="3587262"/>
          <a:ext cx="763675" cy="33159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0.74607</cdr:x>
      <cdr:y>0.1988</cdr:y>
    </cdr:from>
    <cdr:to>
      <cdr:x>0.8161</cdr:x>
      <cdr:y>0.25583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 flipH="1">
          <a:off x="6672106" y="1296238"/>
          <a:ext cx="626346" cy="371789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0.7809</cdr:x>
      <cdr:y>0.5</cdr:y>
    </cdr:from>
    <cdr:to>
      <cdr:x>0.87416</cdr:x>
      <cdr:y>0.581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 flipH="1" flipV="1">
          <a:off x="6983604" y="3260086"/>
          <a:ext cx="834015" cy="52814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0.54045</cdr:x>
      <cdr:y>0.15548</cdr:y>
    </cdr:from>
    <cdr:to>
      <cdr:x>0.57303</cdr:x>
      <cdr:y>0.22946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 flipH="1">
          <a:off x="4833257" y="1013766"/>
          <a:ext cx="291402" cy="482321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7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9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2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1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40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3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8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5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5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6D43B-8D7D-41DD-BB16-61FC96B2C95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5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Введенско-Слободского сельского поселения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95861"/>
          </a:xfrm>
        </p:spPr>
        <p:txBody>
          <a:bodyPr>
            <a:normAutofit fontScale="85000" lnSpcReduction="10000"/>
          </a:bodyPr>
          <a:lstStyle/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итогах социально-экономического развития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 и задачах на 2022 год»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1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90" y="693336"/>
            <a:ext cx="6772588" cy="43619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40678" y="823965"/>
            <a:ext cx="2240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с.Введенская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1500" y="3074796"/>
            <a:ext cx="249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д.Медведково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55559" y="4703569"/>
            <a:ext cx="2733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п.Восточная</a:t>
            </a:r>
            <a:r>
              <a:rPr lang="ru-RU" sz="2800" b="1" dirty="0" smtClean="0"/>
              <a:t> Звезда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75595" y="960641"/>
            <a:ext cx="357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д.Елизаветино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82048" y="5075810"/>
            <a:ext cx="4009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п.Петропавловская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96175" y="2986901"/>
            <a:ext cx="221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д.Савино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093759" y="4703569"/>
            <a:ext cx="2823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п.Детский</a:t>
            </a:r>
            <a:r>
              <a:rPr lang="ru-RU" sz="2800" b="1" dirty="0" smtClean="0"/>
              <a:t> санаторий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43684" y="823965"/>
            <a:ext cx="6631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/>
              <a:t>7</a:t>
            </a:r>
            <a:r>
              <a:rPr lang="ru-RU" sz="3600" b="1" i="1" dirty="0" smtClean="0"/>
              <a:t> населенных пунктов</a:t>
            </a:r>
          </a:p>
          <a:p>
            <a:pPr algn="ctr"/>
            <a:r>
              <a:rPr lang="ru-RU" sz="3600" b="1" i="1" u="sng" dirty="0" smtClean="0"/>
              <a:t>551</a:t>
            </a:r>
            <a:r>
              <a:rPr lang="ru-RU" sz="3600" b="1" i="1" dirty="0" smtClean="0"/>
              <a:t> житель</a:t>
            </a:r>
          </a:p>
          <a:p>
            <a:pPr algn="ctr"/>
            <a:r>
              <a:rPr lang="ru-RU" sz="3600" b="1" i="1" dirty="0" err="1" smtClean="0"/>
              <a:t>домоволадений</a:t>
            </a:r>
            <a:r>
              <a:rPr lang="ru-RU" sz="3600" b="1" i="1" dirty="0" smtClean="0"/>
              <a:t> более </a:t>
            </a:r>
            <a:r>
              <a:rPr lang="ru-RU" sz="3600" b="1" i="1" u="sng" dirty="0" smtClean="0"/>
              <a:t>795</a:t>
            </a:r>
            <a:endParaRPr lang="ru-RU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90094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5256196"/>
              </p:ext>
            </p:extLst>
          </p:nvPr>
        </p:nvGraphicFramePr>
        <p:xfrm>
          <a:off x="2031999" y="361742"/>
          <a:ext cx="8900607" cy="577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832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589" y="180871"/>
            <a:ext cx="9817240" cy="5968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31" y="462225"/>
            <a:ext cx="2009671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2021 – 551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2020 </a:t>
            </a:r>
            <a:r>
              <a:rPr lang="ru-RU" sz="2800" b="1" dirty="0"/>
              <a:t>– 530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2019 </a:t>
            </a:r>
            <a:r>
              <a:rPr lang="ru-RU" sz="2800" b="1" dirty="0"/>
              <a:t>– 506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2018 </a:t>
            </a:r>
            <a:r>
              <a:rPr lang="ru-RU" sz="2800" b="1" dirty="0"/>
              <a:t>– 484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2017 </a:t>
            </a:r>
            <a:r>
              <a:rPr lang="ru-RU" sz="2800" b="1" dirty="0"/>
              <a:t>– 496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2016 </a:t>
            </a:r>
            <a:r>
              <a:rPr lang="ru-RU" sz="2800" b="1" dirty="0"/>
              <a:t>– 495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2015 </a:t>
            </a:r>
            <a:r>
              <a:rPr lang="ru-RU" sz="2800" b="1" dirty="0"/>
              <a:t>– </a:t>
            </a:r>
            <a:r>
              <a:rPr lang="ru-RU" sz="2800" b="1" dirty="0" smtClean="0"/>
              <a:t>480</a:t>
            </a:r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0802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63366935"/>
              </p:ext>
            </p:extLst>
          </p:nvPr>
        </p:nvGraphicFramePr>
        <p:xfrm>
          <a:off x="733529" y="160774"/>
          <a:ext cx="11133573" cy="597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5300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743833"/>
              </p:ext>
            </p:extLst>
          </p:nvPr>
        </p:nvGraphicFramePr>
        <p:xfrm>
          <a:off x="1446964" y="689518"/>
          <a:ext cx="9195358" cy="5286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445">
                  <a:extLst>
                    <a:ext uri="{9D8B030D-6E8A-4147-A177-3AD203B41FA5}">
                      <a16:colId xmlns:a16="http://schemas.microsoft.com/office/drawing/2014/main" val="3944160506"/>
                    </a:ext>
                  </a:extLst>
                </a:gridCol>
                <a:gridCol w="3075913">
                  <a:extLst>
                    <a:ext uri="{9D8B030D-6E8A-4147-A177-3AD203B41FA5}">
                      <a16:colId xmlns:a16="http://schemas.microsoft.com/office/drawing/2014/main" val="1898825760"/>
                    </a:ext>
                  </a:extLst>
                </a:gridCol>
              </a:tblGrid>
              <a:tr h="12936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Расходная часть бюджета – 7 295 100 рублей</a:t>
                      </a: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выполнение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</a:rPr>
                        <a:t> 92,5 %</a:t>
                      </a:r>
                    </a:p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98301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Управление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2 619 640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64203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Культура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791 500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68587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Благоустройство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2 607 560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924803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Самообложение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251</a:t>
                      </a:r>
                      <a:r>
                        <a:rPr lang="ru-RU" sz="2800" b="1" baseline="0" dirty="0" smtClean="0"/>
                        <a:t> 700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761236"/>
                  </a:ext>
                </a:extLst>
              </a:tr>
              <a:tr h="1493078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Мероприятия в области коммунального хозяйства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1 024 700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145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03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54066898"/>
              </p:ext>
            </p:extLst>
          </p:nvPr>
        </p:nvGraphicFramePr>
        <p:xfrm>
          <a:off x="3145134" y="70338"/>
          <a:ext cx="8943033" cy="652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3249" y="240461"/>
            <a:ext cx="35749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За последние </a:t>
            </a:r>
            <a:r>
              <a:rPr lang="ru-RU" sz="2800" b="1" dirty="0" smtClean="0"/>
              <a:t>5</a:t>
            </a:r>
            <a:r>
              <a:rPr lang="ru-RU" sz="2800" dirty="0" smtClean="0"/>
              <a:t> лет  привлечено </a:t>
            </a:r>
          </a:p>
          <a:p>
            <a:r>
              <a:rPr lang="ru-RU" sz="2800" b="1" dirty="0" smtClean="0"/>
              <a:t>2 253 754 </a:t>
            </a:r>
            <a:r>
              <a:rPr lang="ru-RU" sz="2800" dirty="0" smtClean="0"/>
              <a:t>рублей по программе самообложения</a:t>
            </a:r>
          </a:p>
          <a:p>
            <a:r>
              <a:rPr lang="ru-RU" sz="2800" dirty="0" smtClean="0"/>
              <a:t> - </a:t>
            </a:r>
            <a:r>
              <a:rPr lang="ru-RU" sz="2800" b="1" dirty="0" smtClean="0"/>
              <a:t>455 800  </a:t>
            </a:r>
            <a:r>
              <a:rPr lang="ru-RU" sz="2800" dirty="0" smtClean="0"/>
              <a:t>- средства жителей</a:t>
            </a:r>
          </a:p>
          <a:p>
            <a:r>
              <a:rPr lang="ru-RU" sz="2800" dirty="0" smtClean="0"/>
              <a:t>- </a:t>
            </a:r>
            <a:r>
              <a:rPr lang="ru-RU" sz="2800" b="1" dirty="0" smtClean="0"/>
              <a:t>1 797 954 </a:t>
            </a:r>
            <a:r>
              <a:rPr lang="ru-RU" sz="2800" dirty="0" smtClean="0"/>
              <a:t>– выделено из бюджета Республики Татарстан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443586" y="643095"/>
            <a:ext cx="1748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2018 год</a:t>
            </a:r>
          </a:p>
          <a:p>
            <a:r>
              <a:rPr lang="ru-RU" dirty="0" smtClean="0"/>
              <a:t>ограждение кладбищ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78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56051595"/>
              </p:ext>
            </p:extLst>
          </p:nvPr>
        </p:nvGraphicFramePr>
        <p:xfrm>
          <a:off x="502418" y="90435"/>
          <a:ext cx="11033089" cy="652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8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5"/>
            <a:ext cx="8447315" cy="633548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3" name="TextBox 2"/>
          <p:cNvSpPr txBox="1"/>
          <p:nvPr/>
        </p:nvSpPr>
        <p:spPr>
          <a:xfrm>
            <a:off x="7988440" y="1205802"/>
            <a:ext cx="39992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Жители </a:t>
            </a:r>
          </a:p>
          <a:p>
            <a:pPr algn="ctr"/>
            <a:r>
              <a:rPr lang="ru-RU" sz="2800" dirty="0" err="1" smtClean="0"/>
              <a:t>п.Восточная</a:t>
            </a:r>
            <a:r>
              <a:rPr lang="ru-RU" sz="2800" dirty="0" smtClean="0"/>
              <a:t> Звезда решили направить полученные средства на благоустройство детской площадки. Всего на строительство площадки с учетом средств республики израсходовано 110 899 рублей.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98958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90" y="542611"/>
            <a:ext cx="4089678" cy="53859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3" y="542611"/>
            <a:ext cx="4352734" cy="53155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561953" y="622998"/>
            <a:ext cx="32757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Жители </a:t>
            </a:r>
            <a:r>
              <a:rPr lang="ru-RU" sz="2800" dirty="0" err="1" smtClean="0"/>
              <a:t>д.Елизаветино</a:t>
            </a:r>
            <a:r>
              <a:rPr lang="ru-RU" sz="2800" dirty="0" smtClean="0"/>
              <a:t>, как и в предыдущие годы, направили средства от самообложения на ремонт дорог местного значения.  На сумму 147 570 рублей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6866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547" y="251209"/>
            <a:ext cx="66319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/>
          </a:p>
          <a:p>
            <a:r>
              <a:rPr lang="ru-RU" sz="3200" dirty="0" smtClean="0">
                <a:solidFill>
                  <a:srgbClr val="002060"/>
                </a:solidFill>
              </a:rPr>
              <a:t>В этом 2021 году сходы состоялись в </a:t>
            </a:r>
          </a:p>
          <a:p>
            <a:r>
              <a:rPr lang="ru-RU" sz="3200" dirty="0" err="1" smtClean="0">
                <a:solidFill>
                  <a:srgbClr val="002060"/>
                </a:solidFill>
              </a:rPr>
              <a:t>д.Елизаветино</a:t>
            </a:r>
            <a:r>
              <a:rPr lang="ru-RU" sz="3200" dirty="0" smtClean="0">
                <a:solidFill>
                  <a:srgbClr val="002060"/>
                </a:solidFill>
              </a:rPr>
              <a:t>, </a:t>
            </a:r>
          </a:p>
          <a:p>
            <a:r>
              <a:rPr lang="ru-RU" sz="3200" dirty="0" err="1" smtClean="0">
                <a:solidFill>
                  <a:srgbClr val="002060"/>
                </a:solidFill>
              </a:rPr>
              <a:t>д.Савино</a:t>
            </a:r>
            <a:r>
              <a:rPr lang="ru-RU" sz="3200" dirty="0" smtClean="0">
                <a:solidFill>
                  <a:srgbClr val="002060"/>
                </a:solidFill>
              </a:rPr>
              <a:t>, </a:t>
            </a:r>
          </a:p>
          <a:p>
            <a:r>
              <a:rPr lang="ru-RU" sz="3200" dirty="0" err="1" smtClean="0">
                <a:solidFill>
                  <a:srgbClr val="002060"/>
                </a:solidFill>
              </a:rPr>
              <a:t>п.Петропавловская</a:t>
            </a:r>
            <a:r>
              <a:rPr lang="ru-RU" sz="3200" dirty="0" smtClean="0">
                <a:solidFill>
                  <a:srgbClr val="002060"/>
                </a:solidFill>
              </a:rPr>
              <a:t> Слобода, </a:t>
            </a:r>
          </a:p>
          <a:p>
            <a:r>
              <a:rPr lang="ru-RU" sz="3200" dirty="0" err="1" smtClean="0">
                <a:solidFill>
                  <a:srgbClr val="002060"/>
                </a:solidFill>
              </a:rPr>
              <a:t>с.Введенская</a:t>
            </a:r>
            <a:r>
              <a:rPr lang="ru-RU" sz="3200" dirty="0" smtClean="0">
                <a:solidFill>
                  <a:srgbClr val="002060"/>
                </a:solidFill>
              </a:rPr>
              <a:t> Слобода по улицам Центральная и Лесная </a:t>
            </a:r>
          </a:p>
          <a:p>
            <a:endParaRPr lang="ru-RU" sz="3200" dirty="0">
              <a:solidFill>
                <a:srgbClr val="002060"/>
              </a:solidFill>
            </a:endParaRPr>
          </a:p>
          <a:p>
            <a:endParaRPr lang="ru-RU" sz="3200" dirty="0" smtClean="0">
              <a:solidFill>
                <a:srgbClr val="002060"/>
              </a:solidFill>
            </a:endParaRPr>
          </a:p>
          <a:p>
            <a:r>
              <a:rPr lang="ru-RU" sz="3200" dirty="0" err="1" smtClean="0">
                <a:solidFill>
                  <a:srgbClr val="002060"/>
                </a:solidFill>
              </a:rPr>
              <a:t>п.Восточная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Зведа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sz="3200" dirty="0"/>
          </a:p>
        </p:txBody>
      </p:sp>
      <p:sp>
        <p:nvSpPr>
          <p:cNvPr id="3" name="Выноска со стрелкой влево 2"/>
          <p:cNvSpPr/>
          <p:nvPr/>
        </p:nvSpPr>
        <p:spPr>
          <a:xfrm>
            <a:off x="7727182" y="844062"/>
            <a:ext cx="3647552" cy="14871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7628373" y="3940629"/>
            <a:ext cx="3647552" cy="14871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973178" y="844062"/>
            <a:ext cx="23027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/>
              <a:t>500 рублей </a:t>
            </a:r>
          </a:p>
          <a:p>
            <a:pPr algn="ctr"/>
            <a:r>
              <a:rPr lang="ru-RU" sz="2000" dirty="0" smtClean="0"/>
              <a:t>с</a:t>
            </a:r>
          </a:p>
          <a:p>
            <a:pPr algn="ctr"/>
            <a:r>
              <a:rPr lang="ru-RU" sz="2000" dirty="0" smtClean="0"/>
              <a:t> жителя достигшего 18 лет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045191" y="3869245"/>
            <a:ext cx="2230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1500 рублей </a:t>
            </a:r>
          </a:p>
          <a:p>
            <a:pPr algn="ctr"/>
            <a:r>
              <a:rPr lang="ru-RU" sz="2000" dirty="0" smtClean="0"/>
              <a:t>с</a:t>
            </a:r>
          </a:p>
          <a:p>
            <a:pPr algn="ctr"/>
            <a:r>
              <a:rPr lang="ru-RU" sz="2000" dirty="0" smtClean="0"/>
              <a:t> жителя достигшего 18 лет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7198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5" y="914401"/>
            <a:ext cx="5747657" cy="4843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3846" y="341644"/>
            <a:ext cx="472272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В октябре 1931 года ввиду удаленности районного центра, а тогда это был </a:t>
            </a:r>
            <a:r>
              <a:rPr lang="ru-RU" sz="3000" dirty="0" err="1" smtClean="0"/>
              <a:t>о.Свияжск</a:t>
            </a:r>
            <a:r>
              <a:rPr lang="ru-RU" sz="3000" dirty="0" smtClean="0"/>
              <a:t>, принято решение об упразднении </a:t>
            </a:r>
            <a:r>
              <a:rPr lang="ru-RU" sz="3000" dirty="0" err="1" smtClean="0"/>
              <a:t>Свияжского</a:t>
            </a:r>
            <a:r>
              <a:rPr lang="ru-RU" sz="3000" dirty="0" smtClean="0"/>
              <a:t> района и образовании на его территории Верхнеуслонского и </a:t>
            </a:r>
            <a:r>
              <a:rPr lang="ru-RU" sz="3000" dirty="0" err="1" smtClean="0"/>
              <a:t>Теньковского</a:t>
            </a:r>
            <a:r>
              <a:rPr lang="ru-RU" sz="3000" dirty="0" smtClean="0"/>
              <a:t> районов. С этого дня Верхнеуслонский район становится самостоятельным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7357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62" y="834013"/>
            <a:ext cx="4334632" cy="3480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582" y="834013"/>
            <a:ext cx="4584589" cy="3480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1788" y="4451420"/>
            <a:ext cx="10470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Уважаемые жители  до </a:t>
            </a:r>
            <a:r>
              <a:rPr lang="ru-RU" sz="2800" b="1" dirty="0" smtClean="0"/>
              <a:t>01.04.2022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dirty="0" smtClean="0"/>
              <a:t>вы должны оплатить средства самообложения </a:t>
            </a:r>
          </a:p>
          <a:p>
            <a:pPr algn="ctr"/>
            <a:r>
              <a:rPr lang="ru-RU" sz="2800" dirty="0" smtClean="0"/>
              <a:t>Оплатить можно через банк и </a:t>
            </a:r>
          </a:p>
          <a:p>
            <a:pPr algn="ctr"/>
            <a:r>
              <a:rPr lang="ru-RU" sz="2800" dirty="0" smtClean="0"/>
              <a:t>на сайте </a:t>
            </a:r>
            <a:r>
              <a:rPr lang="ru-RU" sz="2800" dirty="0" err="1" smtClean="0"/>
              <a:t>Госуслуг</a:t>
            </a:r>
            <a:r>
              <a:rPr lang="ru-RU" sz="2800" dirty="0" smtClean="0"/>
              <a:t> Республики Татарстан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54327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271305"/>
            <a:ext cx="4712676" cy="577819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8" y="422031"/>
            <a:ext cx="5841441" cy="43810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94879" y="4803112"/>
            <a:ext cx="11271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рамках нацпроекта «Здравоохранение» в селе Введенская Слобода построили современный, оснащенный Фельдшерско-акушерский пункт. Затратив </a:t>
            </a:r>
            <a:r>
              <a:rPr lang="ru-RU" sz="2400" b="1" dirty="0" smtClean="0"/>
              <a:t>4 338 980 </a:t>
            </a:r>
            <a:r>
              <a:rPr lang="ru-RU" sz="2400" dirty="0" smtClean="0"/>
              <a:t>рублей из которых </a:t>
            </a:r>
            <a:r>
              <a:rPr lang="ru-RU" sz="2400" b="1" dirty="0" smtClean="0"/>
              <a:t>3 993 980 </a:t>
            </a:r>
            <a:r>
              <a:rPr lang="ru-RU" sz="2400" dirty="0" smtClean="0"/>
              <a:t>рублей средства республики и </a:t>
            </a:r>
            <a:r>
              <a:rPr lang="ru-RU" sz="2400" b="1" dirty="0" smtClean="0"/>
              <a:t>345 000 </a:t>
            </a:r>
            <a:r>
              <a:rPr lang="ru-RU" sz="2400" dirty="0" smtClean="0"/>
              <a:t>рублей выделены из муниципального бюджета на благоустройство прилегающий территории и прокладку коммуникаций.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3631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85" y="357809"/>
            <a:ext cx="4968671" cy="570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8093" y="904351"/>
            <a:ext cx="61093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При поддержке депутата Государственной Думы Российской Федерации  </a:t>
            </a:r>
            <a:r>
              <a:rPr lang="ru-RU" sz="3200" dirty="0" err="1" smtClean="0"/>
              <a:t>Гильмутдинова</a:t>
            </a:r>
            <a:r>
              <a:rPr lang="ru-RU" sz="3200" dirty="0" smtClean="0"/>
              <a:t> Ильдара </a:t>
            </a:r>
            <a:r>
              <a:rPr lang="ru-RU" sz="3200" dirty="0" err="1" smtClean="0"/>
              <a:t>Ирековича</a:t>
            </a:r>
            <a:r>
              <a:rPr lang="ru-RU" sz="3200" dirty="0" smtClean="0"/>
              <a:t>  построена дорога до </a:t>
            </a:r>
            <a:r>
              <a:rPr lang="ru-RU" sz="3200" dirty="0" err="1" smtClean="0"/>
              <a:t>п.Детский</a:t>
            </a:r>
            <a:r>
              <a:rPr lang="ru-RU" sz="3200" dirty="0" smtClean="0"/>
              <a:t> санаторий протяженностью примерно</a:t>
            </a:r>
          </a:p>
          <a:p>
            <a:r>
              <a:rPr lang="ru-RU" sz="3200" dirty="0" smtClean="0"/>
              <a:t>3,5 км. в асфальте.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4674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22" y="0"/>
            <a:ext cx="3951723" cy="52689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1530" cy="5215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30" y="892347"/>
            <a:ext cx="4383805" cy="5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37" y="2009669"/>
            <a:ext cx="6611815" cy="4662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" y="231113"/>
            <a:ext cx="4915906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5771" y="150725"/>
            <a:ext cx="6430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Всего на содержание дорог без учета средств самообложения потрачено </a:t>
            </a:r>
            <a:r>
              <a:rPr lang="ru-RU" sz="2400" b="1" dirty="0"/>
              <a:t>1 230 700 </a:t>
            </a:r>
            <a:r>
              <a:rPr lang="ru-RU" sz="2400" dirty="0"/>
              <a:t>рублей. Это затраты на </a:t>
            </a:r>
            <a:r>
              <a:rPr lang="ru-RU" sz="2400" dirty="0" err="1"/>
              <a:t>грейдирование</a:t>
            </a:r>
            <a:r>
              <a:rPr lang="ru-RU" sz="2400" dirty="0"/>
              <a:t>, выравнивание дорог, средства на оплату </a:t>
            </a:r>
            <a:r>
              <a:rPr lang="ru-RU" sz="2400" dirty="0" err="1"/>
              <a:t>диз.топлива</a:t>
            </a:r>
            <a:r>
              <a:rPr lang="ru-RU" sz="2400" dirty="0"/>
              <a:t> и зарплата тракториста. </a:t>
            </a:r>
          </a:p>
        </p:txBody>
      </p:sp>
    </p:spTree>
    <p:extLst>
      <p:ext uri="{BB962C8B-B14F-4D97-AF65-F5344CB8AC3E}">
        <p14:creationId xmlns:p14="http://schemas.microsoft.com/office/powerpoint/2010/main" val="1648749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9" y="281355"/>
            <a:ext cx="6866373" cy="514978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5" y="2507064"/>
            <a:ext cx="6700206" cy="416001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7475974" y="884255"/>
            <a:ext cx="421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Ремонт сцены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96789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8462" y="371788"/>
            <a:ext cx="271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Замена плитки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9" y="1225900"/>
            <a:ext cx="5787849" cy="434088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71" y="-32657"/>
            <a:ext cx="5143500" cy="68580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37408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884" y="472273"/>
            <a:ext cx="450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Покраска стен, стирка штор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1" y="1480903"/>
            <a:ext cx="6430947" cy="482321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69" y="200968"/>
            <a:ext cx="4499150" cy="599886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45943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75" y="1765997"/>
            <a:ext cx="6574971" cy="4931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19" y="70338"/>
            <a:ext cx="3602349" cy="4813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6" y="0"/>
            <a:ext cx="4675983" cy="5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5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615083"/>
            <a:ext cx="5606981" cy="4205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5" y="442127"/>
            <a:ext cx="3365727" cy="5612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28" y="206983"/>
            <a:ext cx="5406483" cy="30411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24870" y="3938954"/>
            <a:ext cx="2672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Уборка территории кладбища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770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81" y="-102843"/>
            <a:ext cx="10081096" cy="6287360"/>
          </a:xfrm>
          <a:prstGeom prst="rect">
            <a:avLst/>
          </a:prstGeom>
          <a:effectLst>
            <a:glow>
              <a:schemeClr val="accent1"/>
            </a:glow>
            <a:softEdge rad="215900"/>
          </a:effectLst>
        </p:spPr>
      </p:pic>
      <p:sp>
        <p:nvSpPr>
          <p:cNvPr id="3" name="TextBox 2"/>
          <p:cNvSpPr txBox="1"/>
          <p:nvPr/>
        </p:nvSpPr>
        <p:spPr>
          <a:xfrm>
            <a:off x="492369" y="5707464"/>
            <a:ext cx="11455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Введенско-Слободское сельское поселение – одно из 19 поселений, которые представляют Верхнеуслонский район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9135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1" y="246330"/>
            <a:ext cx="4546071" cy="62951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72" y="105653"/>
            <a:ext cx="5395964" cy="3957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72" y="3125036"/>
            <a:ext cx="5395964" cy="35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21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0" y="65314"/>
            <a:ext cx="5055340" cy="4180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5" y="2517112"/>
            <a:ext cx="5483526" cy="434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0" y="65314"/>
            <a:ext cx="3677696" cy="49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2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7" y="783771"/>
            <a:ext cx="6404150" cy="4803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44" y="1381371"/>
            <a:ext cx="4035878" cy="5381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96" y="205713"/>
            <a:ext cx="3533462" cy="47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6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26" y="271304"/>
            <a:ext cx="6772184" cy="3809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1" y="150724"/>
            <a:ext cx="4940021" cy="6586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92" y="2783393"/>
            <a:ext cx="3348629" cy="40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40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" y="392165"/>
            <a:ext cx="4133641" cy="5631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34" y="392165"/>
            <a:ext cx="4223866" cy="563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47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482320"/>
            <a:ext cx="5077768" cy="38083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2" y="90435"/>
            <a:ext cx="3918857" cy="37681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33" y="3115304"/>
            <a:ext cx="6501283" cy="3656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741" y="3938953"/>
            <a:ext cx="41801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 2021 году </a:t>
            </a:r>
            <a:r>
              <a:rPr lang="ru-RU" sz="2800" dirty="0" smtClean="0"/>
              <a:t>установили </a:t>
            </a:r>
            <a:r>
              <a:rPr lang="ru-RU" sz="2800" dirty="0"/>
              <a:t>дополнительно 2 контейнерные площадки с 14 контейнерами, затратив на это 318 858 </a:t>
            </a:r>
            <a:r>
              <a:rPr lang="ru-RU" sz="2800" dirty="0" smtClean="0"/>
              <a:t>рублей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12509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0" y="934496"/>
            <a:ext cx="4024365" cy="5245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99" y="934496"/>
            <a:ext cx="3349190" cy="5245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59" y="371789"/>
            <a:ext cx="4916365" cy="59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46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16151"/>
              </p:ext>
            </p:extLst>
          </p:nvPr>
        </p:nvGraphicFramePr>
        <p:xfrm>
          <a:off x="2491991" y="934497"/>
          <a:ext cx="7254910" cy="5134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7973">
                  <a:extLst>
                    <a:ext uri="{9D8B030D-6E8A-4147-A177-3AD203B41FA5}">
                      <a16:colId xmlns:a16="http://schemas.microsoft.com/office/drawing/2014/main" val="1792074409"/>
                    </a:ext>
                  </a:extLst>
                </a:gridCol>
                <a:gridCol w="1816744">
                  <a:extLst>
                    <a:ext uri="{9D8B030D-6E8A-4147-A177-3AD203B41FA5}">
                      <a16:colId xmlns:a16="http://schemas.microsoft.com/office/drawing/2014/main" val="1010588236"/>
                    </a:ext>
                  </a:extLst>
                </a:gridCol>
                <a:gridCol w="1611593">
                  <a:extLst>
                    <a:ext uri="{9D8B030D-6E8A-4147-A177-3AD203B41FA5}">
                      <a16:colId xmlns:a16="http://schemas.microsoft.com/office/drawing/2014/main" val="4038249722"/>
                    </a:ext>
                  </a:extLst>
                </a:gridCol>
                <a:gridCol w="1758600">
                  <a:extLst>
                    <a:ext uri="{9D8B030D-6E8A-4147-A177-3AD203B41FA5}">
                      <a16:colId xmlns:a16="http://schemas.microsoft.com/office/drawing/2014/main" val="1902616648"/>
                    </a:ext>
                  </a:extLst>
                </a:gridCol>
              </a:tblGrid>
              <a:tr h="1153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Наименование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2019 год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2020 год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2021 год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4199988"/>
                  </a:ext>
                </a:extLst>
              </a:tr>
              <a:tr h="1327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Уличное освещение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сумма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472 561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433 392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456 127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116578"/>
                  </a:ext>
                </a:extLst>
              </a:tr>
              <a:tr h="884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Количество фонарей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168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177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193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3203097"/>
                  </a:ext>
                </a:extLst>
              </a:tr>
              <a:tr h="88471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Затраты на 1 </a:t>
                      </a:r>
                      <a:r>
                        <a:rPr lang="ru-RU" sz="2800" dirty="0" smtClean="0">
                          <a:effectLst/>
                        </a:rPr>
                        <a:t>фонарь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769265"/>
                  </a:ext>
                </a:extLst>
              </a:tr>
              <a:tr h="442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в год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2812</a:t>
                      </a:r>
                      <a:r>
                        <a:rPr lang="ru-RU" sz="2800" baseline="0" dirty="0" smtClean="0">
                          <a:effectLst/>
                        </a:rPr>
                        <a:t> р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2448</a:t>
                      </a:r>
                      <a:r>
                        <a:rPr lang="ru-RU" sz="2800" baseline="0" dirty="0" smtClean="0">
                          <a:effectLst/>
                        </a:rPr>
                        <a:t> р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2363</a:t>
                      </a:r>
                      <a:r>
                        <a:rPr lang="ru-RU" sz="2800" baseline="0" dirty="0" smtClean="0">
                          <a:effectLst/>
                        </a:rPr>
                        <a:t> р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2416276"/>
                  </a:ext>
                </a:extLst>
              </a:tr>
              <a:tr h="442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за месяц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234</a:t>
                      </a:r>
                      <a:r>
                        <a:rPr lang="ru-RU" sz="2800" baseline="0" dirty="0" smtClean="0">
                          <a:effectLst/>
                        </a:rPr>
                        <a:t> р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204 р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196</a:t>
                      </a:r>
                      <a:r>
                        <a:rPr lang="ru-RU" sz="2800" baseline="0" dirty="0" smtClean="0">
                          <a:effectLst/>
                        </a:rPr>
                        <a:t> р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744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012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8" y="435071"/>
            <a:ext cx="4052208" cy="5044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84" y="435071"/>
            <a:ext cx="4190161" cy="5044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2146" y="2029767"/>
            <a:ext cx="2813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установлены камеры уличного наблюдения в количестве </a:t>
            </a:r>
            <a:r>
              <a:rPr lang="ru-RU" sz="2800" b="1" dirty="0"/>
              <a:t>2 шт. </a:t>
            </a:r>
            <a:r>
              <a:rPr lang="ru-RU" sz="2800" dirty="0"/>
              <a:t>на сумму </a:t>
            </a:r>
            <a:endParaRPr lang="ru-RU" sz="2800" dirty="0" smtClean="0"/>
          </a:p>
          <a:p>
            <a:r>
              <a:rPr lang="ru-RU" sz="2800" b="1" dirty="0" smtClean="0"/>
              <a:t>76 </a:t>
            </a:r>
            <a:r>
              <a:rPr lang="ru-RU" sz="2800" b="1" dirty="0"/>
              <a:t>000 </a:t>
            </a:r>
            <a:r>
              <a:rPr lang="ru-RU" sz="2800" dirty="0"/>
              <a:t>рублей </a:t>
            </a:r>
          </a:p>
        </p:txBody>
      </p:sp>
    </p:spTree>
    <p:extLst>
      <p:ext uri="{BB962C8B-B14F-4D97-AF65-F5344CB8AC3E}">
        <p14:creationId xmlns:p14="http://schemas.microsoft.com/office/powerpoint/2010/main" val="4040843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42" y="371788"/>
            <a:ext cx="4408715" cy="58782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6662057" y="1929284"/>
            <a:ext cx="4350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</a:t>
            </a:r>
            <a:r>
              <a:rPr lang="ru-RU" sz="2800" dirty="0" smtClean="0"/>
              <a:t>о </a:t>
            </a:r>
            <a:r>
              <a:rPr lang="ru-RU" sz="2800" dirty="0"/>
              <a:t>программе «Безопасный город» от трассы М-7 до </a:t>
            </a:r>
            <a:r>
              <a:rPr lang="ru-RU" sz="2800" dirty="0" err="1"/>
              <a:t>с.Введенская</a:t>
            </a:r>
            <a:r>
              <a:rPr lang="ru-RU" sz="2800" dirty="0"/>
              <a:t> Слобода установлены 3 камеры. Базы данных формируется в ГИБДД Республики </a:t>
            </a:r>
            <a:r>
              <a:rPr lang="ru-RU" sz="2800" dirty="0" smtClean="0"/>
              <a:t>Татарстан.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709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51" y="2351691"/>
            <a:ext cx="6818119" cy="488349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5" y="-70339"/>
            <a:ext cx="4173415" cy="443132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" y="0"/>
            <a:ext cx="3951724" cy="4431323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TextBox 5"/>
          <p:cNvSpPr txBox="1"/>
          <p:nvPr/>
        </p:nvSpPr>
        <p:spPr>
          <a:xfrm>
            <a:off x="4062257" y="522514"/>
            <a:ext cx="40769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Тесное взаимодействие жителей и органов местного самоуправления помогает нам оперативно решать поставленные задачи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891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" y="0"/>
            <a:ext cx="4052208" cy="509451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79" y="1790282"/>
            <a:ext cx="4079631" cy="474114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TextBox 4"/>
          <p:cNvSpPr txBox="1"/>
          <p:nvPr/>
        </p:nvSpPr>
        <p:spPr>
          <a:xfrm>
            <a:off x="7164475" y="1460390"/>
            <a:ext cx="44413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Для водокачек разработаны проекты зон санитарной охраны (ЗСО) 150 000 руб. – это требование действующего законодательства. Проведена экспертиза скважин 54 150 руб.</a:t>
            </a:r>
          </a:p>
        </p:txBody>
      </p:sp>
    </p:spTree>
    <p:extLst>
      <p:ext uri="{BB962C8B-B14F-4D97-AF65-F5344CB8AC3E}">
        <p14:creationId xmlns:p14="http://schemas.microsoft.com/office/powerpoint/2010/main" val="667294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9341" cy="5359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55" y="813778"/>
            <a:ext cx="4269503" cy="5692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9358" y="2029767"/>
            <a:ext cx="3717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Забор воды на анализы с местных родников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14483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26" y="0"/>
            <a:ext cx="51548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5152" y="1215851"/>
            <a:ext cx="3908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Получены Санитарно-эпидемиологические заключения на обе </a:t>
            </a:r>
            <a:r>
              <a:rPr lang="ru-RU" sz="2800" dirty="0" smtClean="0"/>
              <a:t>водокачки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51645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7842077"/>
              </p:ext>
            </p:extLst>
          </p:nvPr>
        </p:nvGraphicFramePr>
        <p:xfrm>
          <a:off x="1537398" y="231112"/>
          <a:ext cx="9264580" cy="612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2158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01749" y="0"/>
            <a:ext cx="9416562" cy="7395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837" y="1296237"/>
            <a:ext cx="2319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Всего водой от  центрального водопровода пользуется 282 </a:t>
            </a:r>
            <a:r>
              <a:rPr lang="ru-RU" sz="2800" dirty="0" smtClean="0"/>
              <a:t>абонента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3155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12" y="1213898"/>
            <a:ext cx="4233076" cy="564410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" y="0"/>
            <a:ext cx="4564384" cy="565219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TextBox 3"/>
          <p:cNvSpPr txBox="1"/>
          <p:nvPr/>
        </p:nvSpPr>
        <p:spPr>
          <a:xfrm>
            <a:off x="8450664" y="1095270"/>
            <a:ext cx="32556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процедура перезаключения договоров между МУП «Волжанка» и потребителями </a:t>
            </a:r>
            <a:r>
              <a:rPr lang="ru-RU" sz="2800" dirty="0" smtClean="0"/>
              <a:t>воды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8800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26" y="-100483"/>
            <a:ext cx="632988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75" y="1577591"/>
            <a:ext cx="3969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Схема проекта </a:t>
            </a:r>
          </a:p>
          <a:p>
            <a:r>
              <a:rPr lang="ru-RU" sz="3000" dirty="0" smtClean="0"/>
              <a:t>трассы водоснабжения </a:t>
            </a:r>
            <a:r>
              <a:rPr lang="ru-RU" sz="3000" dirty="0"/>
              <a:t>протяженностью 16 км. </a:t>
            </a:r>
          </a:p>
        </p:txBody>
      </p:sp>
    </p:spTree>
    <p:extLst>
      <p:ext uri="{BB962C8B-B14F-4D97-AF65-F5344CB8AC3E}">
        <p14:creationId xmlns:p14="http://schemas.microsoft.com/office/powerpoint/2010/main" val="2829888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59" y="472272"/>
            <a:ext cx="4397410" cy="5863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54" y="477017"/>
            <a:ext cx="4393850" cy="58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35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94" y="351692"/>
            <a:ext cx="7435781" cy="590843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TextBox 1"/>
          <p:cNvSpPr txBox="1"/>
          <p:nvPr/>
        </p:nvSpPr>
        <p:spPr>
          <a:xfrm>
            <a:off x="401934" y="1879042"/>
            <a:ext cx="30948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Поздравляем </a:t>
            </a:r>
          </a:p>
          <a:p>
            <a:r>
              <a:rPr lang="ru-RU" sz="2800" dirty="0" smtClean="0"/>
              <a:t> </a:t>
            </a:r>
            <a:r>
              <a:rPr lang="ru-RU" sz="2800" b="1" dirty="0" smtClean="0"/>
              <a:t>90</a:t>
            </a:r>
            <a:r>
              <a:rPr lang="ru-RU" sz="2800" dirty="0" smtClean="0"/>
              <a:t>-летием, труженицу тыла – </a:t>
            </a:r>
            <a:r>
              <a:rPr lang="ru-RU" sz="2800" b="1" dirty="0" smtClean="0"/>
              <a:t>Петрову Екатерину Петровну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59920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90"/>
            <a:ext cx="6497935" cy="48834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9" y="2255855"/>
            <a:ext cx="6136193" cy="46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6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562" y="221064"/>
            <a:ext cx="1141492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За 2021 год в адрес Главы Введенско-Слободского сельского поселения поступило 132 обращения граждан </a:t>
            </a:r>
          </a:p>
          <a:p>
            <a:pPr algn="ctr"/>
            <a:r>
              <a:rPr lang="ru-RU" sz="3200" dirty="0" smtClean="0"/>
              <a:t>(в том числе по оказанию муниципальных услуг 66 обращений) </a:t>
            </a:r>
          </a:p>
          <a:p>
            <a:endParaRPr lang="ru-RU" sz="1000" dirty="0" smtClean="0"/>
          </a:p>
          <a:p>
            <a:endParaRPr lang="ru-RU" sz="1000" dirty="0" smtClean="0"/>
          </a:p>
          <a:p>
            <a:r>
              <a:rPr lang="ru-RU" sz="3200" dirty="0" smtClean="0"/>
              <a:t>Наиболее актуальными в 2021 году стали вопросы: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охраны окружающей среды (ликвидация свалок, использование земель по назначению)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качества воды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целостности дорог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по благоустройству территории поселения – создание общественных пространств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2261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69" y="477568"/>
            <a:ext cx="5237365" cy="5305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8" y="286649"/>
            <a:ext cx="4671136" cy="63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64" y="3114989"/>
            <a:ext cx="6130636" cy="3537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4" y="2617596"/>
            <a:ext cx="5479700" cy="4109775"/>
          </a:xfrm>
          <a:prstGeom prst="rect">
            <a:avLst/>
          </a:prstGeom>
          <a:effectLst>
            <a:glow rad="127000">
              <a:schemeClr val="accent1">
                <a:alpha val="87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68" y="80386"/>
            <a:ext cx="5144756" cy="3858567"/>
          </a:xfrm>
          <a:prstGeom prst="rect">
            <a:avLst/>
          </a:prstGeom>
          <a:effectLst>
            <a:glow rad="127000">
              <a:schemeClr val="accent1">
                <a:alpha val="92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1" y="80386"/>
            <a:ext cx="5198346" cy="38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2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26" y="241160"/>
            <a:ext cx="6109398" cy="4582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9309" y="981388"/>
            <a:ext cx="5921828" cy="4441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5820" y="5335675"/>
            <a:ext cx="6641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Работа по информационной </a:t>
            </a:r>
            <a:r>
              <a:rPr lang="ru-RU" sz="2800" dirty="0"/>
              <a:t>и досуговой деятельности граждан всех </a:t>
            </a:r>
            <a:r>
              <a:rPr lang="ru-RU" sz="2800" dirty="0" smtClean="0"/>
              <a:t>возрастов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5328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275" y="622413"/>
            <a:ext cx="4541914" cy="3487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53" y="598027"/>
            <a:ext cx="4682134" cy="351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708" y="4491614"/>
            <a:ext cx="10671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47 обучающихся. Из них 29 – школьники, 18 – дошкольники.</a:t>
            </a:r>
          </a:p>
          <a:p>
            <a:pPr algn="ctr"/>
            <a:r>
              <a:rPr lang="ru-RU" sz="2800" dirty="0" smtClean="0"/>
              <a:t>В 2022 году планируется увеличение на 12 человек.</a:t>
            </a:r>
          </a:p>
          <a:p>
            <a:pPr algn="ctr"/>
            <a:r>
              <a:rPr lang="ru-RU" sz="2800" dirty="0" smtClean="0"/>
              <a:t>14 педагогов+1 воспитатель (5 имеют категории, 5 – молодые специалисты)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64757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30" y="2262786"/>
            <a:ext cx="5517358" cy="4139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323" y="2262786"/>
            <a:ext cx="5371042" cy="4029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17" y="267969"/>
            <a:ext cx="2225233" cy="16338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8809" y="411982"/>
            <a:ext cx="727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Создание «Кабинета технологии»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880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33" y="3696949"/>
            <a:ext cx="4451420" cy="2864626"/>
          </a:xfrm>
          <a:prstGeom prst="rect">
            <a:avLst/>
          </a:prstGeom>
          <a:effectLst>
            <a:glow rad="127000">
              <a:schemeClr val="accent1">
                <a:alpha val="98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33" y="372186"/>
            <a:ext cx="4451420" cy="2933722"/>
          </a:xfrm>
          <a:prstGeom prst="rect">
            <a:avLst/>
          </a:prstGeom>
          <a:effectLst>
            <a:glow rad="127000">
              <a:schemeClr val="accent1">
                <a:alpha val="96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878" y="3623592"/>
            <a:ext cx="4133446" cy="2725148"/>
          </a:xfrm>
          <a:prstGeom prst="rect">
            <a:avLst/>
          </a:prstGeom>
          <a:effectLst>
            <a:glow rad="127000">
              <a:schemeClr val="accent1">
                <a:alpha val="95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7787360" y="1376823"/>
            <a:ext cx="4133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Мастер-класс по приготовлению                </a:t>
            </a:r>
            <a:r>
              <a:rPr lang="ru-RU" sz="2800" dirty="0" smtClean="0"/>
              <a:t>татарского </a:t>
            </a:r>
            <a:r>
              <a:rPr lang="ru-RU" sz="2800" dirty="0"/>
              <a:t>национального                           </a:t>
            </a:r>
            <a:r>
              <a:rPr lang="ru-RU" sz="2800" dirty="0" smtClean="0"/>
              <a:t>блюда </a:t>
            </a:r>
            <a:r>
              <a:rPr lang="ru-RU" sz="2800" dirty="0"/>
              <a:t>«</a:t>
            </a:r>
            <a:r>
              <a:rPr lang="ru-RU" sz="2800" dirty="0" err="1"/>
              <a:t>Кыстыбый</a:t>
            </a:r>
            <a:r>
              <a:rPr lang="ru-RU" sz="2800" dirty="0"/>
              <a:t>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8866" y="502418"/>
            <a:ext cx="422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Шахматная зона</a:t>
            </a:r>
            <a:endParaRPr lang="ru-RU" sz="2800" dirty="0"/>
          </a:p>
        </p:txBody>
      </p:sp>
      <p:sp>
        <p:nvSpPr>
          <p:cNvPr id="5" name="Двойная стрелка влево/вверх 4"/>
          <p:cNvSpPr/>
          <p:nvPr/>
        </p:nvSpPr>
        <p:spPr>
          <a:xfrm>
            <a:off x="5491367" y="1477307"/>
            <a:ext cx="984739" cy="2320126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65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602" y="2228134"/>
            <a:ext cx="4499238" cy="4499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65" y="217698"/>
            <a:ext cx="2170364" cy="28897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901" y="3451766"/>
            <a:ext cx="23579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III место по итогам подготовки ОУ к новому 2021-2022 учебному году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693" y="80386"/>
            <a:ext cx="5114987" cy="337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908" y="2505079"/>
            <a:ext cx="3267739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0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1" y="1929561"/>
            <a:ext cx="5670620" cy="4252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83" y="631092"/>
            <a:ext cx="4444093" cy="5925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6382" y="631092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Призыв </a:t>
            </a:r>
          </a:p>
          <a:p>
            <a:pPr algn="ctr"/>
            <a:r>
              <a:rPr lang="ru-RU" sz="2800" dirty="0" smtClean="0"/>
              <a:t>в ряды вооруженных сил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4969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43" y="637953"/>
            <a:ext cx="4286324" cy="5370961"/>
          </a:xfrm>
          <a:prstGeom prst="rect">
            <a:avLst/>
          </a:prstGeom>
          <a:effectLst>
            <a:glow rad="127000">
              <a:schemeClr val="accent1">
                <a:alpha val="84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7275007" y="745935"/>
            <a:ext cx="39891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Всего на воинском учете стоит 94 человека. Из них 5 офицеров, 81 в запасе, 8 граждан,  подлежащие призыву на военную службу. В 2021 году поставлены на первоначальный воинский учет 3 юноши.</a:t>
            </a:r>
          </a:p>
          <a:p>
            <a:r>
              <a:rPr lang="ru-RU" sz="2800" dirty="0"/>
              <a:t>В 2021 году ушел служить </a:t>
            </a:r>
            <a:endParaRPr lang="ru-RU" sz="2800" dirty="0" smtClean="0"/>
          </a:p>
          <a:p>
            <a:r>
              <a:rPr lang="ru-RU" sz="2800" b="1" dirty="0" err="1" smtClean="0"/>
              <a:t>Сладкин</a:t>
            </a:r>
            <a:r>
              <a:rPr lang="ru-RU" sz="2800" b="1" dirty="0" smtClean="0"/>
              <a:t> </a:t>
            </a:r>
            <a:r>
              <a:rPr lang="ru-RU" sz="2800" b="1" dirty="0"/>
              <a:t>Никита. </a:t>
            </a:r>
          </a:p>
        </p:txBody>
      </p:sp>
    </p:spTree>
    <p:extLst>
      <p:ext uri="{BB962C8B-B14F-4D97-AF65-F5344CB8AC3E}">
        <p14:creationId xmlns:p14="http://schemas.microsoft.com/office/powerpoint/2010/main" val="467134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8847" y="70340"/>
            <a:ext cx="82798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3200" dirty="0" smtClean="0"/>
              <a:t>в 2021 году создан – ФОНД развития Введенско-Слободского сельского поселения 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" y="1625524"/>
            <a:ext cx="5683748" cy="4262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03" y="1625525"/>
            <a:ext cx="5496449" cy="426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1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9" y="432079"/>
            <a:ext cx="4843305" cy="3516923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2823587" y="4019341"/>
            <a:ext cx="874207" cy="823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6044" y="5355771"/>
            <a:ext cx="4270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8 обращений граждан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81" y="432079"/>
            <a:ext cx="5225144" cy="3516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213" y="4019341"/>
            <a:ext cx="914479" cy="847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412" y="5218352"/>
            <a:ext cx="442608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12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7" y="673239"/>
            <a:ext cx="4193041" cy="5154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30" y="673239"/>
            <a:ext cx="4152691" cy="51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4" y="-271306"/>
            <a:ext cx="4228880" cy="4994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6" y="221064"/>
            <a:ext cx="5590233" cy="4192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01" y="1874811"/>
            <a:ext cx="4293368" cy="49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57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837" y="592853"/>
            <a:ext cx="1101299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Задачи </a:t>
            </a:r>
            <a:r>
              <a:rPr lang="ru-RU" sz="3200" b="1" dirty="0" smtClean="0"/>
              <a:t>2022 </a:t>
            </a:r>
            <a:r>
              <a:rPr lang="ru-RU" sz="3200" b="1" dirty="0"/>
              <a:t>год:</a:t>
            </a:r>
          </a:p>
          <a:p>
            <a:endParaRPr lang="ru-RU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/>
              <a:t>В </a:t>
            </a:r>
            <a:r>
              <a:rPr lang="ru-RU" sz="3200" dirty="0"/>
              <a:t>целях патриотического воспитания молодежи:</a:t>
            </a:r>
          </a:p>
          <a:p>
            <a:r>
              <a:rPr lang="ru-RU" sz="3200" dirty="0" smtClean="0"/>
              <a:t>-определить </a:t>
            </a:r>
            <a:r>
              <a:rPr lang="ru-RU" sz="3200" dirty="0"/>
              <a:t>место и обустроить Аллею Славы в память о наших односельчанах  - участниках ВОВ, тружениках тыла;</a:t>
            </a:r>
          </a:p>
          <a:p>
            <a:pPr marL="457200" indent="-457200">
              <a:buFontTx/>
              <a:buChar char="-"/>
            </a:pPr>
            <a:r>
              <a:rPr lang="ru-RU" sz="3200" dirty="0" smtClean="0"/>
              <a:t>привести </a:t>
            </a:r>
            <a:r>
              <a:rPr lang="ru-RU" sz="3200" dirty="0"/>
              <a:t>и установить военную технику, на территории памятника ветеранам </a:t>
            </a:r>
            <a:r>
              <a:rPr lang="ru-RU" sz="3200" dirty="0" smtClean="0"/>
              <a:t>ВОВ</a:t>
            </a:r>
          </a:p>
          <a:p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/>
              <a:t>Организовать </a:t>
            </a:r>
            <a:r>
              <a:rPr lang="ru-RU" sz="3200" dirty="0"/>
              <a:t>музей истории </a:t>
            </a:r>
            <a:r>
              <a:rPr lang="ru-RU" sz="3200" dirty="0" smtClean="0"/>
              <a:t>села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/>
              <a:t>Продолжить </a:t>
            </a:r>
            <a:r>
              <a:rPr lang="ru-RU" sz="3200" dirty="0"/>
              <a:t>участие в программе самообложения </a:t>
            </a:r>
            <a:r>
              <a:rPr lang="ru-RU" sz="3200" dirty="0" smtClean="0"/>
              <a:t>граждан</a:t>
            </a:r>
          </a:p>
          <a:p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/>
              <a:t>Включиться в программу грантов </a:t>
            </a:r>
            <a:r>
              <a:rPr lang="ru-RU" sz="3200" dirty="0" err="1"/>
              <a:t>д.Савино</a:t>
            </a:r>
            <a:r>
              <a:rPr lang="ru-RU" sz="3200" dirty="0"/>
              <a:t> и </a:t>
            </a:r>
            <a:r>
              <a:rPr lang="ru-RU" sz="3200" dirty="0" err="1"/>
              <a:t>д.Елизаветино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5888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62" y="552659"/>
            <a:ext cx="9149417" cy="6305341"/>
          </a:xfrm>
          <a:prstGeom prst="rect">
            <a:avLst/>
          </a:prstGeom>
          <a:effectLst>
            <a:glow>
              <a:schemeClr val="accent1"/>
            </a:glow>
            <a:softEdge rad="139700"/>
          </a:effectLst>
        </p:spPr>
      </p:pic>
      <p:sp>
        <p:nvSpPr>
          <p:cNvPr id="2" name="TextBox 1"/>
          <p:cNvSpPr txBox="1"/>
          <p:nvPr/>
        </p:nvSpPr>
        <p:spPr>
          <a:xfrm>
            <a:off x="1668027" y="753626"/>
            <a:ext cx="9133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Депутатский корпус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9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76" y="190918"/>
            <a:ext cx="5143500" cy="639577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TextBox 4"/>
          <p:cNvSpPr txBox="1"/>
          <p:nvPr/>
        </p:nvSpPr>
        <p:spPr>
          <a:xfrm>
            <a:off x="542610" y="190918"/>
            <a:ext cx="561702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2021 году проведено 12 заседаний Совета, где было рассмотрено 35 вопросов и по всем приняты решения. </a:t>
            </a:r>
          </a:p>
          <a:p>
            <a:r>
              <a:rPr lang="ru-RU" sz="3600" dirty="0" smtClean="0"/>
              <a:t>2 решения доработаны, согласно протеста прокурора Верхнеуслонского района, в них внесены изменения в соответствии с действующим законодательством.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4546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4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3" y="180871"/>
            <a:ext cx="5143500" cy="64108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7" y="180871"/>
            <a:ext cx="7582653" cy="5817997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xtBox 5"/>
          <p:cNvSpPr txBox="1"/>
          <p:nvPr/>
        </p:nvSpPr>
        <p:spPr>
          <a:xfrm>
            <a:off x="4692580" y="5335675"/>
            <a:ext cx="7264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вручение подарков </a:t>
            </a:r>
          </a:p>
          <a:p>
            <a:pPr algn="ctr"/>
            <a:r>
              <a:rPr lang="ru-RU" sz="4400" dirty="0" smtClean="0"/>
              <a:t>на 9 мая и 1 октября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17380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919</Words>
  <Application>Microsoft Office PowerPoint</Application>
  <PresentationFormat>Широкоэкранный</PresentationFormat>
  <Paragraphs>170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Wingdings</vt:lpstr>
      <vt:lpstr>Тема Office</vt:lpstr>
      <vt:lpstr>Отчет  Главы Введенско-Слободского сельского поселения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Введенско-слободского сельского поселения </dc:title>
  <dc:creator>Пользователь Windows</dc:creator>
  <cp:lastModifiedBy>Пользователь Windows</cp:lastModifiedBy>
  <cp:revision>53</cp:revision>
  <dcterms:created xsi:type="dcterms:W3CDTF">2022-02-03T12:29:37Z</dcterms:created>
  <dcterms:modified xsi:type="dcterms:W3CDTF">2022-02-09T13:39:09Z</dcterms:modified>
</cp:coreProperties>
</file>