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1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1.xml" ContentType="application/vnd.openxmlformats-officedocument.drawingml.chart+xml"/>
  <Override PartName="/ppt/notesSlides/notesSlide4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5" r:id="rId1"/>
  </p:sldMasterIdLst>
  <p:notesMasterIdLst>
    <p:notesMasterId r:id="rId41"/>
  </p:notesMasterIdLst>
  <p:sldIdLst>
    <p:sldId id="256" r:id="rId2"/>
    <p:sldId id="294" r:id="rId3"/>
    <p:sldId id="336" r:id="rId4"/>
    <p:sldId id="335" r:id="rId5"/>
    <p:sldId id="334" r:id="rId6"/>
    <p:sldId id="338" r:id="rId7"/>
    <p:sldId id="331" r:id="rId8"/>
    <p:sldId id="326" r:id="rId9"/>
    <p:sldId id="293" r:id="rId10"/>
    <p:sldId id="327" r:id="rId11"/>
    <p:sldId id="295" r:id="rId12"/>
    <p:sldId id="297" r:id="rId13"/>
    <p:sldId id="298" r:id="rId14"/>
    <p:sldId id="301" r:id="rId15"/>
    <p:sldId id="300" r:id="rId16"/>
    <p:sldId id="262" r:id="rId17"/>
    <p:sldId id="339" r:id="rId18"/>
    <p:sldId id="296" r:id="rId19"/>
    <p:sldId id="287" r:id="rId20"/>
    <p:sldId id="290" r:id="rId21"/>
    <p:sldId id="303" r:id="rId22"/>
    <p:sldId id="305" r:id="rId23"/>
    <p:sldId id="315" r:id="rId24"/>
    <p:sldId id="332" r:id="rId25"/>
    <p:sldId id="316" r:id="rId26"/>
    <p:sldId id="309" r:id="rId27"/>
    <p:sldId id="317" r:id="rId28"/>
    <p:sldId id="302" r:id="rId29"/>
    <p:sldId id="306" r:id="rId30"/>
    <p:sldId id="318" r:id="rId31"/>
    <p:sldId id="328" r:id="rId32"/>
    <p:sldId id="319" r:id="rId33"/>
    <p:sldId id="320" r:id="rId34"/>
    <p:sldId id="329" r:id="rId35"/>
    <p:sldId id="330" r:id="rId36"/>
    <p:sldId id="321" r:id="rId37"/>
    <p:sldId id="340" r:id="rId38"/>
    <p:sldId id="341" r:id="rId39"/>
    <p:sldId id="337" r:id="rId40"/>
  </p:sldIdLst>
  <p:sldSz cx="9290050" cy="7056438"/>
  <p:notesSz cx="9926638" cy="6797675"/>
  <p:defaultTextStyle>
    <a:defPPr>
      <a:defRPr lang="ru-RU"/>
    </a:defPPr>
    <a:lvl1pPr algn="l" rtl="0" fontAlgn="base">
      <a:spcBef>
        <a:spcPct val="20000"/>
      </a:spcBef>
      <a:spcAft>
        <a:spcPct val="0"/>
      </a:spcAft>
      <a:buClr>
        <a:schemeClr val="tx1"/>
      </a:buClr>
      <a:buSzPct val="75000"/>
      <a:buFont typeface="Wingdings" pitchFamily="2" charset="2"/>
      <a:buChar char="l"/>
      <a:defRPr sz="2900" kern="1200">
        <a:solidFill>
          <a:schemeClr val="tx1"/>
        </a:solidFill>
        <a:latin typeface="Arial" charset="0"/>
        <a:ea typeface="+mn-ea"/>
        <a:cs typeface="+mn-cs"/>
      </a:defRPr>
    </a:lvl1pPr>
    <a:lvl2pPr marL="457151" algn="l" rtl="0" fontAlgn="base">
      <a:spcBef>
        <a:spcPct val="20000"/>
      </a:spcBef>
      <a:spcAft>
        <a:spcPct val="0"/>
      </a:spcAft>
      <a:buClr>
        <a:schemeClr val="tx1"/>
      </a:buClr>
      <a:buSzPct val="75000"/>
      <a:buFont typeface="Wingdings" pitchFamily="2" charset="2"/>
      <a:buChar char="l"/>
      <a:defRPr sz="2900" kern="1200">
        <a:solidFill>
          <a:schemeClr val="tx1"/>
        </a:solidFill>
        <a:latin typeface="Arial" charset="0"/>
        <a:ea typeface="+mn-ea"/>
        <a:cs typeface="+mn-cs"/>
      </a:defRPr>
    </a:lvl2pPr>
    <a:lvl3pPr marL="914302" algn="l" rtl="0" fontAlgn="base">
      <a:spcBef>
        <a:spcPct val="20000"/>
      </a:spcBef>
      <a:spcAft>
        <a:spcPct val="0"/>
      </a:spcAft>
      <a:buClr>
        <a:schemeClr val="tx1"/>
      </a:buClr>
      <a:buSzPct val="75000"/>
      <a:buFont typeface="Wingdings" pitchFamily="2" charset="2"/>
      <a:buChar char="l"/>
      <a:defRPr sz="2900" kern="1200">
        <a:solidFill>
          <a:schemeClr val="tx1"/>
        </a:solidFill>
        <a:latin typeface="Arial" charset="0"/>
        <a:ea typeface="+mn-ea"/>
        <a:cs typeface="+mn-cs"/>
      </a:defRPr>
    </a:lvl3pPr>
    <a:lvl4pPr marL="1371453" algn="l" rtl="0" fontAlgn="base">
      <a:spcBef>
        <a:spcPct val="20000"/>
      </a:spcBef>
      <a:spcAft>
        <a:spcPct val="0"/>
      </a:spcAft>
      <a:buClr>
        <a:schemeClr val="tx1"/>
      </a:buClr>
      <a:buSzPct val="75000"/>
      <a:buFont typeface="Wingdings" pitchFamily="2" charset="2"/>
      <a:buChar char="l"/>
      <a:defRPr sz="2900" kern="1200">
        <a:solidFill>
          <a:schemeClr val="tx1"/>
        </a:solidFill>
        <a:latin typeface="Arial" charset="0"/>
        <a:ea typeface="+mn-ea"/>
        <a:cs typeface="+mn-cs"/>
      </a:defRPr>
    </a:lvl4pPr>
    <a:lvl5pPr marL="1828603" algn="l" rtl="0" fontAlgn="base">
      <a:spcBef>
        <a:spcPct val="20000"/>
      </a:spcBef>
      <a:spcAft>
        <a:spcPct val="0"/>
      </a:spcAft>
      <a:buClr>
        <a:schemeClr val="tx1"/>
      </a:buClr>
      <a:buSzPct val="75000"/>
      <a:buFont typeface="Wingdings" pitchFamily="2" charset="2"/>
      <a:buChar char="l"/>
      <a:defRPr sz="2900" kern="1200">
        <a:solidFill>
          <a:schemeClr val="tx1"/>
        </a:solidFill>
        <a:latin typeface="Arial" charset="0"/>
        <a:ea typeface="+mn-ea"/>
        <a:cs typeface="+mn-cs"/>
      </a:defRPr>
    </a:lvl5pPr>
    <a:lvl6pPr marL="2285754" algn="l" defTabSz="914302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+mn-cs"/>
      </a:defRPr>
    </a:lvl6pPr>
    <a:lvl7pPr marL="2742905" algn="l" defTabSz="914302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+mn-cs"/>
      </a:defRPr>
    </a:lvl7pPr>
    <a:lvl8pPr marL="3200057" algn="l" defTabSz="914302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+mn-cs"/>
      </a:defRPr>
    </a:lvl8pPr>
    <a:lvl9pPr marL="3657208" algn="l" defTabSz="914302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3">
          <p15:clr>
            <a:srgbClr val="A4A3A4"/>
          </p15:clr>
        </p15:guide>
        <p15:guide id="2" pos="292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eff" initials="s" lastIdx="2" clrIdx="0">
    <p:extLst>
      <p:ext uri="{19B8F6BF-5375-455C-9EA6-DF929625EA0E}">
        <p15:presenceInfo xmlns:p15="http://schemas.microsoft.com/office/powerpoint/2012/main" userId="S-1-5-21-2138164797-171275304-926477024-224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2759" autoAdjust="0"/>
  </p:normalViewPr>
  <p:slideViewPr>
    <p:cSldViewPr>
      <p:cViewPr>
        <p:scale>
          <a:sx n="80" d="100"/>
          <a:sy n="80" d="100"/>
        </p:scale>
        <p:origin x="1488" y="0"/>
      </p:cViewPr>
      <p:guideLst>
        <p:guide orient="horz" pos="2223"/>
        <p:guide pos="2926"/>
      </p:guideLst>
    </p:cSldViewPr>
  </p:slideViewPr>
  <p:outlineViewPr>
    <p:cViewPr>
      <p:scale>
        <a:sx n="33" d="100"/>
        <a:sy n="33" d="100"/>
      </p:scale>
      <p:origin x="0" y="951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ommentAuthors" Target="comment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1.xlsx"/><Relationship Id="rId1" Type="http://schemas.openxmlformats.org/officeDocument/2006/relationships/image" Target="../media/image3.jpeg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6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image" Target="../media/image2.jpeg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95741251271409"/>
          <c:y val="4.8760894838705576E-2"/>
          <c:w val="0.57319930662607133"/>
          <c:h val="0.79973069248343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Консолидированный местный бюджет, тыс. руб.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406475.7</c:v>
                </c:pt>
                <c:pt idx="1">
                  <c:v>447002</c:v>
                </c:pt>
                <c:pt idx="2">
                  <c:v>483957.8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98-4DBA-9CF7-546F0F5587D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районный бюджет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0365556458164075E-2"/>
                  <c:y val="0.23280281101255287"/>
                </c:manualLayout>
              </c:layout>
              <c:dLblPos val="outEnd"/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C98-4DBA-9CF7-546F0F5587DE}"/>
                </c:ext>
              </c:extLst>
            </c:dLbl>
            <c:dLbl>
              <c:idx val="1"/>
              <c:layout>
                <c:manualLayout>
                  <c:x val="7.1486596263200697E-2"/>
                  <c:y val="0.23050091814110041"/>
                </c:manualLayout>
              </c:layout>
              <c:dLblPos val="outEnd"/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98-4DBA-9CF7-546F0F5587DE}"/>
                </c:ext>
              </c:extLst>
            </c:dLbl>
            <c:dLbl>
              <c:idx val="2"/>
              <c:layout>
                <c:manualLayout>
                  <c:x val="0.10235580828594638"/>
                  <c:y val="0.25029637071513094"/>
                </c:manualLayout>
              </c:layout>
              <c:dLblPos val="outEnd"/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C98-4DBA-9CF7-546F0F5587D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/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1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183037.6</c:v>
                </c:pt>
                <c:pt idx="1">
                  <c:v>201562.4</c:v>
                </c:pt>
                <c:pt idx="2">
                  <c:v>216946.5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C98-4DBA-9CF7-546F0F5587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9"/>
        <c:axId val="106041344"/>
        <c:axId val="106042880"/>
      </c:barChart>
      <c:catAx>
        <c:axId val="106041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/>
            </a:pPr>
            <a:endParaRPr lang="ru-RU"/>
          </a:p>
        </c:txPr>
        <c:crossAx val="106042880"/>
        <c:crosses val="autoZero"/>
        <c:auto val="1"/>
        <c:lblAlgn val="ctr"/>
        <c:lblOffset val="100"/>
        <c:noMultiLvlLbl val="0"/>
      </c:catAx>
      <c:valAx>
        <c:axId val="106042880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lang="ru-RU"/>
            </a:pPr>
            <a:endParaRPr lang="ru-RU"/>
          </a:p>
        </c:txPr>
        <c:crossAx val="106041344"/>
        <c:crosses val="autoZero"/>
        <c:crossBetween val="between"/>
        <c:majorUnit val="50000"/>
      </c:valAx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ru-RU"/>
            </a:pPr>
            <a:r>
              <a:rPr lang="ru-RU" dirty="0"/>
              <a:t>2024 год (тыс. руб.)</a:t>
            </a:r>
          </a:p>
        </c:rich>
      </c:tx>
      <c:overlay val="0"/>
    </c:title>
    <c:autoTitleDeleted val="0"/>
    <c:view3D>
      <c:rotX val="30"/>
      <c:rotY val="50"/>
      <c:rAngAx val="0"/>
      <c:perspective val="5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174614491997596"/>
          <c:y val="0.22650378311350783"/>
          <c:w val="0.80209199616410853"/>
          <c:h val="0.7018742800291877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2024 год (тыс. руб.)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1.3441494835301767E-2"/>
                  <c:y val="2.372055162838054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BC3-48A5-9528-237BD300BD72}"/>
                </c:ext>
              </c:extLst>
            </c:dLbl>
            <c:dLbl>
              <c:idx val="1"/>
              <c:layout>
                <c:manualLayout>
                  <c:x val="-0.17895608947804476"/>
                  <c:y val="0.2158174465567308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BC3-48A5-9528-237BD300BD72}"/>
                </c:ext>
              </c:extLst>
            </c:dLbl>
            <c:dLbl>
              <c:idx val="2"/>
              <c:layout>
                <c:manualLayout>
                  <c:x val="-8.5501434083105426E-2"/>
                  <c:y val="-6.280443359312569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BC3-48A5-9528-237BD300BD72}"/>
                </c:ext>
              </c:extLst>
            </c:dLbl>
            <c:dLbl>
              <c:idx val="3"/>
              <c:layout>
                <c:manualLayout>
                  <c:x val="4.5153151317900063E-2"/>
                  <c:y val="-0.1141831668792458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BC3-48A5-9528-237BD300BD72}"/>
                </c:ext>
              </c:extLst>
            </c:dLbl>
            <c:dLbl>
              <c:idx val="4"/>
              <c:layout>
                <c:manualLayout>
                  <c:x val="0.4597188283260209"/>
                  <c:y val="1.634980655732809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Продажа земли, имущества; 2500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BC3-48A5-9528-237BD300BD72}"/>
                </c:ext>
              </c:extLst>
            </c:dLbl>
            <c:dLbl>
              <c:idx val="5"/>
              <c:layout>
                <c:manualLayout>
                  <c:x val="-0.17564208782104396"/>
                  <c:y val="-7.8479071475174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BC3-48A5-9528-237BD300BD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100" baseline="0"/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Доходы от аренды земли</c:v>
                </c:pt>
                <c:pt idx="1">
                  <c:v>Доходы от аренды имущества</c:v>
                </c:pt>
                <c:pt idx="2">
                  <c:v>Плата за негативное воздействие на окружающую среду</c:v>
                </c:pt>
                <c:pt idx="3">
                  <c:v>Штрафы, санкции</c:v>
                </c:pt>
                <c:pt idx="4">
                  <c:v>Продажа земли, имущества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13369</c:v>
                </c:pt>
                <c:pt idx="1">
                  <c:v>230</c:v>
                </c:pt>
                <c:pt idx="2">
                  <c:v>798</c:v>
                </c:pt>
                <c:pt idx="3">
                  <c:v>1962</c:v>
                </c:pt>
                <c:pt idx="4">
                  <c:v>2500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BC3-48A5-9528-237BD300BD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solidFill>
      <a:schemeClr val="accent2">
        <a:lumMod val="20000"/>
        <a:lumOff val="80000"/>
      </a:schemeClr>
    </a:soli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7676928686107598"/>
          <c:y val="2.3198011599005797E-2"/>
        </c:manualLayout>
      </c:layout>
      <c:overlay val="0"/>
      <c:txPr>
        <a:bodyPr/>
        <a:lstStyle/>
        <a:p>
          <a:pPr>
            <a:defRPr lang="ru-RU"/>
          </a:pPr>
          <a:endParaRPr lang="ru-RU"/>
        </a:p>
      </c:txPr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тыс. рублей</c:v>
                </c:pt>
              </c:strCache>
            </c:strRef>
          </c:tx>
          <c:explosion val="25"/>
          <c:dLbls>
            <c:dLbl>
              <c:idx val="2"/>
              <c:layout>
                <c:manualLayout>
                  <c:x val="-7.2891126220920213E-2"/>
                  <c:y val="-6.644390660778007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417-4C26-B40B-AFBD60A9CEEA}"/>
                </c:ext>
              </c:extLst>
            </c:dLbl>
            <c:dLbl>
              <c:idx val="4"/>
              <c:layout>
                <c:manualLayout>
                  <c:x val="0.14361942470432473"/>
                  <c:y val="-4.665018364005242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417-4C26-B40B-AFBD60A9CE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500" baseline="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управление</c:v>
                </c:pt>
                <c:pt idx="1">
                  <c:v>резервный фонд</c:v>
                </c:pt>
                <c:pt idx="2">
                  <c:v>Другие общегосударственные вопросы</c:v>
                </c:pt>
                <c:pt idx="3">
                  <c:v>ЗАГС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92683.82</c:v>
                </c:pt>
                <c:pt idx="1">
                  <c:v>2726.2</c:v>
                </c:pt>
                <c:pt idx="2">
                  <c:v>23813.72</c:v>
                </c:pt>
                <c:pt idx="3">
                  <c:v>752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417-4C26-B40B-AFBD60A9CE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ru-RU"/>
            </a:pPr>
            <a:r>
              <a:rPr lang="ru-RU" dirty="0"/>
              <a:t>2023 год (тыс. руб.)</a:t>
            </a:r>
          </a:p>
        </c:rich>
      </c:tx>
      <c:overlay val="0"/>
    </c:title>
    <c:autoTitleDeleted val="0"/>
    <c:view3D>
      <c:rotX val="30"/>
      <c:rotY val="5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209401848795421"/>
          <c:y val="0.20882881354826521"/>
          <c:w val="0.80209199616411175"/>
          <c:h val="0.6995421719758103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2023 год (тыс. руб.)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1.3256267573015674E-2"/>
                  <c:y val="3.3140016570008292E-3"/>
                </c:manualLayout>
              </c:layout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B6A-4A0E-833E-403A611CA788}"/>
                </c:ext>
              </c:extLst>
            </c:dLbl>
            <c:dLbl>
              <c:idx val="1"/>
              <c:layout>
                <c:manualLayout>
                  <c:x val="-0.13256006628003311"/>
                  <c:y val="5.3024026512013323E-2"/>
                </c:manualLayout>
              </c:layout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B6A-4A0E-833E-403A611CA788}"/>
                </c:ext>
              </c:extLst>
            </c:dLbl>
            <c:dLbl>
              <c:idx val="2"/>
              <c:layout>
                <c:manualLayout>
                  <c:x val="-7.3420929705530061E-2"/>
                  <c:y val="1.199622071818162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B6A-4A0E-833E-403A611CA788}"/>
                </c:ext>
              </c:extLst>
            </c:dLbl>
            <c:dLbl>
              <c:idx val="3"/>
              <c:layout>
                <c:manualLayout>
                  <c:x val="9.1041952834857234E-2"/>
                  <c:y val="-2.699149661590864E-2"/>
                </c:manualLayout>
              </c:layout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B6A-4A0E-833E-403A611CA788}"/>
                </c:ext>
              </c:extLst>
            </c:dLbl>
            <c:dLbl>
              <c:idx val="4"/>
              <c:layout>
                <c:manualLayout>
                  <c:x val="4.4606163195648876E-2"/>
                  <c:y val="7.197732430908965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B6A-4A0E-833E-403A611CA7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100" baseline="0"/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управление</c:v>
                </c:pt>
                <c:pt idx="1">
                  <c:v>резервный фонд</c:v>
                </c:pt>
                <c:pt idx="2">
                  <c:v>Другие общегосударственные вопросы</c:v>
                </c:pt>
                <c:pt idx="3">
                  <c:v>ЗАГС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92484.92</c:v>
                </c:pt>
                <c:pt idx="1">
                  <c:v>2726.2</c:v>
                </c:pt>
                <c:pt idx="2">
                  <c:v>23407.82</c:v>
                </c:pt>
                <c:pt idx="3">
                  <c:v>752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B6A-4A0E-833E-403A611CA7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solidFill>
      <a:srgbClr val="FFFF00"/>
    </a:soli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ru-RU"/>
            </a:pPr>
            <a:r>
              <a:rPr lang="ru-RU" dirty="0"/>
              <a:t>2024 год (тыс. руб.)</a:t>
            </a:r>
          </a:p>
        </c:rich>
      </c:tx>
      <c:overlay val="0"/>
    </c:title>
    <c:autoTitleDeleted val="0"/>
    <c:view3D>
      <c:rotX val="30"/>
      <c:rotY val="50"/>
      <c:rAngAx val="0"/>
      <c:perspective val="5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2024 год (тыс. руб.)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-0.18871678899448038"/>
                  <c:y val="0.1409007344363878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401-4E71-8910-5CD6C746CD53}"/>
                </c:ext>
              </c:extLst>
            </c:dLbl>
            <c:dLbl>
              <c:idx val="3"/>
              <c:layout>
                <c:manualLayout>
                  <c:x val="0.18502751715892954"/>
                  <c:y val="-4.740707559935421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401-4E71-8910-5CD6C746CD53}"/>
                </c:ext>
              </c:extLst>
            </c:dLbl>
            <c:dLbl>
              <c:idx val="4"/>
              <c:layout>
                <c:manualLayout>
                  <c:x val="7.3142321807978278E-2"/>
                  <c:y val="2.962942224959638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401-4E71-8910-5CD6C746CD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100" baseline="0"/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управление</c:v>
                </c:pt>
                <c:pt idx="1">
                  <c:v>резервный фонд</c:v>
                </c:pt>
                <c:pt idx="2">
                  <c:v>Другие общегосударственные вопросы</c:v>
                </c:pt>
                <c:pt idx="3">
                  <c:v>ЗАГС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92836.62000000001</c:v>
                </c:pt>
                <c:pt idx="1">
                  <c:v>2726.2</c:v>
                </c:pt>
                <c:pt idx="2">
                  <c:v>23456.32</c:v>
                </c:pt>
                <c:pt idx="3">
                  <c:v>863.1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401-4E71-8910-5CD6C746CD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solidFill>
      <a:schemeClr val="accent2">
        <a:lumMod val="20000"/>
        <a:lumOff val="80000"/>
      </a:schemeClr>
    </a:soli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95741251271381"/>
          <c:y val="4.8760894838705375E-2"/>
          <c:w val="0.552078266821034"/>
          <c:h val="0.79973069248343442"/>
        </c:manualLayout>
      </c:layout>
      <c:area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Консолидированный местный бюджет, тыс. руб.</c:v>
                </c:pt>
              </c:strCache>
            </c:strRef>
          </c:tx>
          <c:dLbls>
            <c:dLbl>
              <c:idx val="0"/>
              <c:layout>
                <c:manualLayout>
                  <c:x val="8.2859463850528045E-2"/>
                  <c:y val="-0.189096431735443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768-4517-B93F-8349E282713B}"/>
                </c:ext>
              </c:extLst>
            </c:dLbl>
            <c:dLbl>
              <c:idx val="1"/>
              <c:layout>
                <c:manualLayout>
                  <c:x val="1.6246953696181967E-3"/>
                  <c:y val="-0.222645798656248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768-4517-B93F-8349E282713B}"/>
                </c:ext>
              </c:extLst>
            </c:dLbl>
            <c:dLbl>
              <c:idx val="2"/>
              <c:layout>
                <c:manualLayout>
                  <c:x val="2.9244516653127543E-2"/>
                  <c:y val="-0.399542700755257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768-4517-B93F-8349E28271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1972</c:v>
                </c:pt>
                <c:pt idx="1">
                  <c:v>2039.3</c:v>
                </c:pt>
                <c:pt idx="2">
                  <c:v>2112.1999999999998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768-4517-B93F-8349E28271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6624000"/>
        <c:axId val="136625536"/>
      </c:areaChart>
      <c:catAx>
        <c:axId val="136624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6625536"/>
        <c:crosses val="autoZero"/>
        <c:auto val="1"/>
        <c:lblAlgn val="ctr"/>
        <c:lblOffset val="100"/>
        <c:noMultiLvlLbl val="0"/>
      </c:catAx>
      <c:valAx>
        <c:axId val="1366255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662400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1453283611685015"/>
          <c:y val="0.33657459762974218"/>
          <c:w val="0.28546716388314991"/>
          <c:h val="0.21735594965721772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95741251271381"/>
          <c:y val="4.8760894838705375E-2"/>
          <c:w val="0.552078266821034"/>
          <c:h val="0.79973069248343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Консолидированный местный бюджет, тыс. руб.</c:v>
                </c:pt>
              </c:strCache>
            </c:strRef>
          </c:tx>
          <c:spPr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effectLst>
              <a:outerShdw dist="50800" dir="5400000" algn="ctr" rotWithShape="0">
                <a:srgbClr val="FFFF00"/>
              </a:outerShdw>
            </a:effectLst>
          </c:spPr>
          <c:invertIfNegative val="0"/>
          <c:dLbls>
            <c:spPr>
              <a:noFill/>
            </c:spPr>
            <c:txPr>
              <a:bodyPr/>
              <a:lstStyle/>
              <a:p>
                <a:pPr>
                  <a:defRPr lang="ru-RU" sz="15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3151.1</c:v>
                </c:pt>
                <c:pt idx="1">
                  <c:v>3007.2</c:v>
                </c:pt>
                <c:pt idx="2">
                  <c:v>2329.1999999999998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AB-4F4F-8E9D-901B2BD3BC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1522688"/>
        <c:axId val="151532672"/>
      </c:barChart>
      <c:catAx>
        <c:axId val="151522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/>
            </a:pPr>
            <a:endParaRPr lang="ru-RU"/>
          </a:p>
        </c:txPr>
        <c:crossAx val="151532672"/>
        <c:crosses val="autoZero"/>
        <c:auto val="1"/>
        <c:lblAlgn val="ctr"/>
        <c:lblOffset val="100"/>
        <c:noMultiLvlLbl val="0"/>
      </c:catAx>
      <c:valAx>
        <c:axId val="151532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 sz="1500" baseline="0"/>
            </a:pPr>
            <a:endParaRPr lang="ru-RU"/>
          </a:p>
        </c:txPr>
        <c:crossAx val="151522688"/>
        <c:crosses val="autoZero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71453283611685015"/>
          <c:y val="0.33657459762974218"/>
          <c:w val="0.27571899166544367"/>
          <c:h val="0.43471189931443788"/>
        </c:manualLayout>
      </c:layout>
      <c:overlay val="0"/>
      <c:txPr>
        <a:bodyPr/>
        <a:lstStyle/>
        <a:p>
          <a:pPr>
            <a:defRPr lang="ru-RU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95741251271387"/>
          <c:y val="4.8760894838705417E-2"/>
          <c:w val="0.552078266821034"/>
          <c:h val="0.799730692483434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Консолидированный местный бюджет, тыс. руб.</c:v>
                </c:pt>
              </c:strCache>
            </c:strRef>
          </c:tx>
          <c:spPr>
            <a:solidFill>
              <a:srgbClr val="FFC000"/>
            </a:soli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effectLst>
              <a:outerShdw dist="50800" dir="5400000" algn="ctr" rotWithShape="0">
                <a:srgbClr val="FFFF00"/>
              </a:outerShdw>
            </a:effectLst>
          </c:spPr>
          <c:invertIfNegative val="0"/>
          <c:dLbls>
            <c:spPr>
              <a:noFill/>
            </c:spPr>
            <c:txPr>
              <a:bodyPr/>
              <a:lstStyle/>
              <a:p>
                <a:pPr>
                  <a:defRPr lang="ru-RU" sz="15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52846.6</c:v>
                </c:pt>
                <c:pt idx="1">
                  <c:v>54546.6</c:v>
                </c:pt>
                <c:pt idx="2">
                  <c:v>54541.599999999999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D9-45AD-8C71-62F6583A0A7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Дорожный фонд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6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37300</c:v>
                </c:pt>
                <c:pt idx="1">
                  <c:v>39000</c:v>
                </c:pt>
                <c:pt idx="2">
                  <c:v>39200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D9-45AD-8C71-62F6583A0A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2071552"/>
        <c:axId val="152077440"/>
      </c:barChart>
      <c:catAx>
        <c:axId val="152071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/>
            </a:pPr>
            <a:endParaRPr lang="ru-RU"/>
          </a:p>
        </c:txPr>
        <c:crossAx val="152077440"/>
        <c:crosses val="autoZero"/>
        <c:auto val="1"/>
        <c:lblAlgn val="ctr"/>
        <c:lblOffset val="100"/>
        <c:noMultiLvlLbl val="0"/>
      </c:catAx>
      <c:valAx>
        <c:axId val="1520774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 sz="1500" baseline="0"/>
            </a:pPr>
            <a:endParaRPr lang="ru-RU"/>
          </a:p>
        </c:txPr>
        <c:crossAx val="152071552"/>
        <c:crosses val="autoZero"/>
        <c:crossBetween val="between"/>
      </c:valAx>
      <c:spPr>
        <a:gradFill>
          <a:gsLst>
            <a:gs pos="0">
              <a:srgbClr val="FFFF00"/>
            </a:gs>
            <a:gs pos="50000">
              <a:srgbClr val="0F6FC6">
                <a:tint val="44500"/>
                <a:satMod val="160000"/>
              </a:srgbClr>
            </a:gs>
            <a:gs pos="100000">
              <a:srgbClr val="0F6FC6">
                <a:tint val="23500"/>
                <a:satMod val="160000"/>
              </a:srgbClr>
            </a:gs>
          </a:gsLst>
          <a:lin ang="5400000" scaled="0"/>
        </a:gradFill>
      </c:spPr>
    </c:plotArea>
    <c:legend>
      <c:legendPos val="r"/>
      <c:layout>
        <c:manualLayout>
          <c:xMode val="edge"/>
          <c:yMode val="edge"/>
          <c:x val="0.71453283611685015"/>
          <c:y val="0.33657459762974251"/>
          <c:w val="0.28546716388315002"/>
          <c:h val="0.55670959720827051"/>
        </c:manualLayout>
      </c:layout>
      <c:overlay val="0"/>
      <c:txPr>
        <a:bodyPr/>
        <a:lstStyle/>
        <a:p>
          <a:pPr>
            <a:defRPr lang="ru-RU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95741251271368"/>
          <c:y val="4.8760894838705278E-2"/>
          <c:w val="0.552078266821034"/>
          <c:h val="0.799730692483433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Консолидированный местный бюджет, тыс. руб.</c:v>
                </c:pt>
              </c:strCache>
            </c:strRef>
          </c:tx>
          <c:spPr>
            <a:gradFill>
              <a:gsLst>
                <a:gs pos="0">
                  <a:schemeClr val="accent3">
                    <a:lumMod val="60000"/>
                    <a:lumOff val="40000"/>
                  </a:schemeClr>
                </a:gs>
                <a:gs pos="50000">
                  <a:srgbClr val="0F6FC6">
                    <a:tint val="44500"/>
                    <a:satMod val="160000"/>
                  </a:srgbClr>
                </a:gs>
                <a:gs pos="100000">
                  <a:srgbClr val="0F6FC6">
                    <a:tint val="23500"/>
                    <a:satMod val="160000"/>
                  </a:srgbClr>
                </a:gs>
              </a:gsLst>
              <a:lin ang="5400000" scaled="0"/>
            </a:gradFill>
            <a:ln>
              <a:solidFill>
                <a:schemeClr val="tx1"/>
              </a:solidFill>
            </a:ln>
            <a:effectLst>
              <a:outerShdw dist="50800" dir="5400000" algn="ctr" rotWithShape="0">
                <a:srgbClr val="FFFF00"/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5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 formatCode="0.0">
                  <c:v>35152.800000000003</c:v>
                </c:pt>
                <c:pt idx="1">
                  <c:v>21948.9</c:v>
                </c:pt>
                <c:pt idx="2">
                  <c:v>22479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8F-44FB-BB9F-12E1F678F0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2171648"/>
        <c:axId val="152173184"/>
      </c:barChart>
      <c:catAx>
        <c:axId val="152171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/>
            </a:pPr>
            <a:endParaRPr lang="ru-RU"/>
          </a:p>
        </c:txPr>
        <c:crossAx val="152173184"/>
        <c:crosses val="autoZero"/>
        <c:auto val="1"/>
        <c:lblAlgn val="ctr"/>
        <c:lblOffset val="100"/>
        <c:noMultiLvlLbl val="0"/>
      </c:catAx>
      <c:valAx>
        <c:axId val="152173184"/>
        <c:scaling>
          <c:orientation val="minMax"/>
        </c:scaling>
        <c:delete val="0"/>
        <c:axPos val="l"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lang="ru-RU" sz="1500" baseline="0"/>
            </a:pPr>
            <a:endParaRPr lang="ru-RU"/>
          </a:p>
        </c:txPr>
        <c:crossAx val="15217164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1453283611685015"/>
          <c:y val="0.33657459762974151"/>
          <c:w val="0.27571899166544322"/>
          <c:h val="0.43471189931443743"/>
        </c:manualLayout>
      </c:layout>
      <c:overlay val="0"/>
      <c:txPr>
        <a:bodyPr/>
        <a:lstStyle/>
        <a:p>
          <a:pPr>
            <a:defRPr lang="ru-RU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95741251271395"/>
          <c:y val="4.8760894838705451E-2"/>
          <c:w val="0.552078266821034"/>
          <c:h val="0.79973069248343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Консолидированный местный бюджет, тыс. руб.</c:v>
                </c:pt>
              </c:strCache>
            </c:strRef>
          </c:tx>
          <c:spPr>
            <a:gradFill>
              <a:gsLst>
                <a:gs pos="0">
                  <a:srgbClr val="92D050"/>
                </a:gs>
                <a:gs pos="50000">
                  <a:srgbClr val="0F6FC6">
                    <a:tint val="44500"/>
                    <a:satMod val="160000"/>
                  </a:srgbClr>
                </a:gs>
                <a:gs pos="100000">
                  <a:srgbClr val="0F6FC6">
                    <a:tint val="23500"/>
                    <a:satMod val="160000"/>
                  </a:srgbClr>
                </a:gs>
              </a:gsLst>
              <a:lin ang="5400000" scaled="0"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effectLst>
              <a:outerShdw dist="50800" dir="5400000" algn="ctr" rotWithShape="0">
                <a:srgbClr val="FFFF00"/>
              </a:outerShdw>
            </a:effectLst>
          </c:spPr>
          <c:invertIfNegative val="0"/>
          <c:dLbls>
            <c:spPr>
              <a:noFill/>
            </c:spPr>
            <c:txPr>
              <a:bodyPr/>
              <a:lstStyle/>
              <a:p>
                <a:pPr>
                  <a:defRPr lang="ru-RU" sz="15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4439</c:v>
                </c:pt>
                <c:pt idx="1">
                  <c:v>4439</c:v>
                </c:pt>
                <c:pt idx="2">
                  <c:v>4439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BF-4D2A-9110-49A21C1E0E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2197760"/>
        <c:axId val="152211840"/>
      </c:barChart>
      <c:catAx>
        <c:axId val="152197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/>
            </a:pPr>
            <a:endParaRPr lang="ru-RU"/>
          </a:p>
        </c:txPr>
        <c:crossAx val="152211840"/>
        <c:crosses val="autoZero"/>
        <c:auto val="1"/>
        <c:lblAlgn val="ctr"/>
        <c:lblOffset val="100"/>
        <c:noMultiLvlLbl val="0"/>
      </c:catAx>
      <c:valAx>
        <c:axId val="1522118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 sz="1500" baseline="0"/>
            </a:pPr>
            <a:endParaRPr lang="ru-RU"/>
          </a:p>
        </c:txPr>
        <c:crossAx val="152197760"/>
        <c:crosses val="autoZero"/>
        <c:crossBetween val="between"/>
      </c:valAx>
      <c:spPr>
        <a:solidFill>
          <a:schemeClr val="accent5">
            <a:lumMod val="20000"/>
            <a:lumOff val="80000"/>
          </a:schemeClr>
        </a:solidFill>
      </c:spPr>
    </c:plotArea>
    <c:legend>
      <c:legendPos val="r"/>
      <c:layout>
        <c:manualLayout>
          <c:xMode val="edge"/>
          <c:yMode val="edge"/>
          <c:x val="0.71453283611685015"/>
          <c:y val="0.33657459762974284"/>
          <c:w val="0.27571899166544411"/>
          <c:h val="0.43471189931443827"/>
        </c:manualLayout>
      </c:layout>
      <c:overlay val="0"/>
      <c:txPr>
        <a:bodyPr/>
        <a:lstStyle/>
        <a:p>
          <a:pPr>
            <a:defRPr lang="ru-RU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</c:floor>
    <c:sideWall>
      <c:thickness val="0"/>
      <c:spPr>
        <a:gradFill>
          <a:gsLst>
            <a:gs pos="0">
              <a:srgbClr val="0F6FC6">
                <a:tint val="66000"/>
                <a:satMod val="160000"/>
              </a:srgbClr>
            </a:gs>
            <a:gs pos="50000">
              <a:srgbClr val="0F6FC6">
                <a:tint val="44500"/>
                <a:satMod val="160000"/>
              </a:srgbClr>
            </a:gs>
            <a:gs pos="100000">
              <a:srgbClr val="0F6FC6">
                <a:tint val="23500"/>
                <a:satMod val="160000"/>
              </a:srgb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rgbClr val="0F6FC6">
                <a:tint val="66000"/>
                <a:satMod val="160000"/>
              </a:srgbClr>
            </a:gs>
            <a:gs pos="50000">
              <a:srgbClr val="0F6FC6">
                <a:tint val="44500"/>
                <a:satMod val="160000"/>
              </a:srgbClr>
            </a:gs>
            <a:gs pos="100000">
              <a:srgbClr val="0F6FC6">
                <a:tint val="23500"/>
                <a:satMod val="160000"/>
              </a:srgbClr>
            </a:gs>
          </a:gsLst>
          <a:lin ang="5400000" scaled="0"/>
        </a:gradFill>
      </c:spPr>
    </c:backWall>
    <c:plotArea>
      <c:layout>
        <c:manualLayout>
          <c:layoutTarget val="inner"/>
          <c:xMode val="edge"/>
          <c:yMode val="edge"/>
          <c:x val="0.13395741251271368"/>
          <c:y val="4.8760894838705278E-2"/>
          <c:w val="0.552078266821034"/>
          <c:h val="0.7997306924834336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Образование всего</c:v>
                </c:pt>
              </c:strCache>
            </c:strRef>
          </c:tx>
          <c:spPr>
            <a:gradFill>
              <a:gsLst>
                <a:gs pos="0">
                  <a:srgbClr val="FFFF00"/>
                </a:gs>
                <a:gs pos="50000">
                  <a:srgbClr val="0F6FC6">
                    <a:tint val="44500"/>
                    <a:satMod val="160000"/>
                  </a:srgbClr>
                </a:gs>
                <a:gs pos="100000">
                  <a:srgbClr val="0F6FC6">
                    <a:tint val="23500"/>
                    <a:satMod val="160000"/>
                  </a:srgbClr>
                </a:gs>
              </a:gsLst>
              <a:lin ang="5400000" scaled="0"/>
            </a:gradFill>
            <a:ln>
              <a:solidFill>
                <a:schemeClr val="tx1"/>
              </a:solidFill>
            </a:ln>
            <a:effectLst>
              <a:outerShdw dist="50800" dir="5400000" algn="ctr" rotWithShape="0">
                <a:srgbClr val="FFFF00"/>
              </a:outerShdw>
            </a:effectLst>
          </c:spPr>
          <c:invertIfNegative val="0"/>
          <c:dLbls>
            <c:dLbl>
              <c:idx val="0"/>
              <c:layout>
                <c:manualLayout>
                  <c:x val="-1.2596178101362545E-2"/>
                  <c:y val="-4.88983454184047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F52-4FEE-9EC9-A36B4B5B91A8}"/>
                </c:ext>
              </c:extLst>
            </c:dLbl>
            <c:dLbl>
              <c:idx val="1"/>
              <c:layout>
                <c:manualLayout>
                  <c:x val="-4.1987260337875117E-3"/>
                  <c:y val="-2.43995395787669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F52-4FEE-9EC9-A36B4B5B91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2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425673.9</c:v>
                </c:pt>
                <c:pt idx="1">
                  <c:v>427766.4</c:v>
                </c:pt>
                <c:pt idx="2">
                  <c:v>430815.1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52-4FEE-9EC9-A36B4B5B91A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Образование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395218587771166E-2"/>
                  <c:y val="-3.02838179206498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F52-4FEE-9EC9-A36B4B5B91A8}"/>
                </c:ext>
              </c:extLst>
            </c:dLbl>
            <c:dLbl>
              <c:idx val="1"/>
              <c:layout>
                <c:manualLayout>
                  <c:x val="2.239320551353342E-2"/>
                  <c:y val="-1.36751179613521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F52-4FEE-9EC9-A36B4B5B91A8}"/>
                </c:ext>
              </c:extLst>
            </c:dLbl>
            <c:dLbl>
              <c:idx val="2"/>
              <c:layout>
                <c:manualLayout>
                  <c:x val="4.1987260337875115E-2"/>
                  <c:y val="-2.73502359227043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F52-4FEE-9EC9-A36B4B5B91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1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403071.7</c:v>
                </c:pt>
                <c:pt idx="1">
                  <c:v>405075.4</c:v>
                </c:pt>
                <c:pt idx="2">
                  <c:v>408031.8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F52-4FEE-9EC9-A36B4B5B91A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молодежная политика и оздоровление детей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2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22602.2</c:v>
                </c:pt>
                <c:pt idx="1">
                  <c:v>22691</c:v>
                </c:pt>
                <c:pt idx="2" formatCode="0.0">
                  <c:v>22783.3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F52-4FEE-9EC9-A36B4B5B91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51467520"/>
        <c:axId val="151469056"/>
        <c:axId val="0"/>
      </c:bar3DChart>
      <c:catAx>
        <c:axId val="151467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/>
            </a:pPr>
            <a:endParaRPr lang="ru-RU"/>
          </a:p>
        </c:txPr>
        <c:crossAx val="151469056"/>
        <c:crosses val="autoZero"/>
        <c:auto val="1"/>
        <c:lblAlgn val="ctr"/>
        <c:lblOffset val="100"/>
        <c:noMultiLvlLbl val="0"/>
      </c:catAx>
      <c:valAx>
        <c:axId val="151469056"/>
        <c:scaling>
          <c:orientation val="minMax"/>
        </c:scaling>
        <c:delete val="0"/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 sz="1500" baseline="0"/>
            </a:pPr>
            <a:endParaRPr lang="ru-RU"/>
          </a:p>
        </c:txPr>
        <c:crossAx val="1514675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97463936414797"/>
          <c:y val="0.33657459762974151"/>
          <c:w val="0.3302536063585243"/>
          <c:h val="0.45301155399851056"/>
        </c:manualLayout>
      </c:layout>
      <c:overlay val="0"/>
      <c:txPr>
        <a:bodyPr/>
        <a:lstStyle/>
        <a:p>
          <a:pPr>
            <a:defRPr lang="ru-RU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8325941786711021E-2"/>
          <c:y val="0.15291740969321438"/>
          <c:w val="0.84157827214249303"/>
          <c:h val="0.7261231085204766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Прогноз на 2022 год (тыс. руб.)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1.4979111279908863E-2"/>
                  <c:y val="0.2351885567202081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053-42A2-A7E9-6BEA5BA07D81}"/>
                </c:ext>
              </c:extLst>
            </c:dLbl>
            <c:dLbl>
              <c:idx val="1"/>
              <c:layout>
                <c:manualLayout>
                  <c:x val="0.16114422936024014"/>
                  <c:y val="0.153176684812235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053-42A2-A7E9-6BEA5BA07D81}"/>
                </c:ext>
              </c:extLst>
            </c:dLbl>
            <c:dLbl>
              <c:idx val="2"/>
              <c:layout>
                <c:manualLayout>
                  <c:x val="-1.6776109404858422E-2"/>
                  <c:y val="9.452006204889827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053-42A2-A7E9-6BEA5BA07D81}"/>
                </c:ext>
              </c:extLst>
            </c:dLbl>
            <c:dLbl>
              <c:idx val="3"/>
              <c:layout>
                <c:manualLayout>
                  <c:x val="-2.2780517418232015E-3"/>
                  <c:y val="-1.668951922097619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053-42A2-A7E9-6BEA5BA07D81}"/>
                </c:ext>
              </c:extLst>
            </c:dLbl>
            <c:dLbl>
              <c:idx val="6"/>
              <c:layout>
                <c:manualLayout>
                  <c:x val="0.16194742083369473"/>
                  <c:y val="-3.891202577475989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053-42A2-A7E9-6BEA5BA07D81}"/>
                </c:ext>
              </c:extLst>
            </c:dLbl>
            <c:dLbl>
              <c:idx val="7"/>
              <c:layout>
                <c:manualLayout>
                  <c:x val="0.25477097170677449"/>
                  <c:y val="-5.890876458361550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053-42A2-A7E9-6BEA5BA07D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400" baseline="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НДФЛ</c:v>
                </c:pt>
                <c:pt idx="1">
                  <c:v>Акцизы</c:v>
                </c:pt>
                <c:pt idx="2">
                  <c:v>Налог на имущество физ.лиц</c:v>
                </c:pt>
                <c:pt idx="3">
                  <c:v>Земельный налог</c:v>
                </c:pt>
                <c:pt idx="4">
                  <c:v>Налоги на совокупный доход</c:v>
                </c:pt>
                <c:pt idx="5">
                  <c:v>Госпошлина</c:v>
                </c:pt>
                <c:pt idx="6">
                  <c:v>Налог на добычу полезных ископаемых</c:v>
                </c:pt>
                <c:pt idx="7">
                  <c:v>Неналоговые доходы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 formatCode="0.0">
                  <c:v>240154.1</c:v>
                </c:pt>
                <c:pt idx="1">
                  <c:v>37300</c:v>
                </c:pt>
                <c:pt idx="2">
                  <c:v>6338</c:v>
                </c:pt>
                <c:pt idx="3">
                  <c:v>69000</c:v>
                </c:pt>
                <c:pt idx="4">
                  <c:v>26498</c:v>
                </c:pt>
                <c:pt idx="5">
                  <c:v>2087</c:v>
                </c:pt>
                <c:pt idx="6">
                  <c:v>3462</c:v>
                </c:pt>
                <c:pt idx="7">
                  <c:v>21636.6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053-42A2-A7E9-6BEA5BA07D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395741251271354"/>
          <c:y val="4.8760894838705188E-2"/>
          <c:w val="0.552078266821034"/>
          <c:h val="0.7997306924834327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Консолидированный местный бюджет, тыс. руб.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5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0.0</c:formatCode>
                <c:ptCount val="3"/>
                <c:pt idx="0" formatCode="General">
                  <c:v>88552</c:v>
                </c:pt>
                <c:pt idx="1">
                  <c:v>89221.5</c:v>
                </c:pt>
                <c:pt idx="2" formatCode="General">
                  <c:v>89917.8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38-4420-907D-8AF0A99C3E9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бюджет района, тыс. руб.</c:v>
                </c:pt>
              </c:strCache>
            </c:strRef>
          </c:tx>
          <c:spPr>
            <a:solidFill>
              <a:srgbClr val="FFC000"/>
            </a:solidFill>
            <a:ln w="38100">
              <a:solidFill>
                <a:srgbClr val="FF0000"/>
              </a:solidFill>
            </a:ln>
            <a:effectLst>
              <a:outerShdw blurRad="50800" dist="50800" dir="5400000" algn="ctr" rotWithShape="0">
                <a:srgbClr val="000000">
                  <a:alpha val="79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5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Лист1!$C$2:$C$4</c:f>
              <c:numCache>
                <c:formatCode>0.0</c:formatCode>
                <c:ptCount val="3"/>
                <c:pt idx="0" formatCode="General">
                  <c:v>67606.7</c:v>
                </c:pt>
                <c:pt idx="1">
                  <c:v>67800.899999999994</c:v>
                </c:pt>
                <c:pt idx="2" formatCode="General">
                  <c:v>67999.899999999994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38-4420-907D-8AF0A99C3E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52089344"/>
        <c:axId val="152090880"/>
        <c:axId val="0"/>
      </c:bar3DChart>
      <c:catAx>
        <c:axId val="152089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/>
            </a:pPr>
            <a:endParaRPr lang="ru-RU"/>
          </a:p>
        </c:txPr>
        <c:crossAx val="152090880"/>
        <c:crosses val="autoZero"/>
        <c:auto val="1"/>
        <c:lblAlgn val="ctr"/>
        <c:lblOffset val="100"/>
        <c:noMultiLvlLbl val="0"/>
      </c:catAx>
      <c:valAx>
        <c:axId val="152090880"/>
        <c:scaling>
          <c:orientation val="minMax"/>
        </c:scaling>
        <c:delete val="0"/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 sz="1500" baseline="0"/>
            </a:pPr>
            <a:endParaRPr lang="ru-RU"/>
          </a:p>
        </c:txPr>
        <c:crossAx val="1520893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057670289182977"/>
          <c:y val="0.28264393026630774"/>
          <c:w val="0.31844438616578347"/>
          <c:h val="0.43471189931443616"/>
        </c:manualLayout>
      </c:layout>
      <c:overlay val="0"/>
      <c:txPr>
        <a:bodyPr/>
        <a:lstStyle/>
        <a:p>
          <a:pPr>
            <a:defRPr lang="ru-RU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95741251271401"/>
          <c:y val="4.8760894838705493E-2"/>
          <c:w val="0.552078266821034"/>
          <c:h val="0.799730692483435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Консолидированный местный бюджет, тыс. руб.</c:v>
                </c:pt>
              </c:strCache>
            </c:strRef>
          </c:tx>
          <c:spPr>
            <a:gradFill>
              <a:gsLst>
                <a:gs pos="0">
                  <a:srgbClr val="3399FF"/>
                </a:gs>
                <a:gs pos="16000">
                  <a:srgbClr val="00CCCC"/>
                </a:gs>
                <a:gs pos="47000">
                  <a:srgbClr val="9999FF"/>
                </a:gs>
                <a:gs pos="60001">
                  <a:srgbClr val="2E6792"/>
                </a:gs>
                <a:gs pos="71001">
                  <a:srgbClr val="3333CC"/>
                </a:gs>
                <a:gs pos="81000">
                  <a:srgbClr val="1170FF"/>
                </a:gs>
                <a:gs pos="100000">
                  <a:srgbClr val="006699"/>
                </a:gs>
              </a:gsLst>
              <a:lin ang="5400000" scaled="0"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effectLst>
              <a:outerShdw dist="50800" dir="5400000" algn="ctr" rotWithShape="0">
                <a:srgbClr val="FFFF00"/>
              </a:outerShdw>
            </a:effectLst>
          </c:spPr>
          <c:invertIfNegative val="0"/>
          <c:dLbls>
            <c:spPr>
              <a:noFill/>
            </c:spPr>
            <c:txPr>
              <a:bodyPr/>
              <a:lstStyle/>
              <a:p>
                <a:pPr>
                  <a:defRPr lang="ru-RU" sz="15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272.10000000000002</c:v>
                </c:pt>
                <c:pt idx="1">
                  <c:v>282</c:v>
                </c:pt>
                <c:pt idx="2" formatCode="0.0">
                  <c:v>292.10000000000002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98-482A-B3F3-C28256019B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1661184"/>
        <c:axId val="151662976"/>
      </c:barChart>
      <c:catAx>
        <c:axId val="151661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/>
            </a:pPr>
            <a:endParaRPr lang="ru-RU"/>
          </a:p>
        </c:txPr>
        <c:crossAx val="151662976"/>
        <c:crosses val="autoZero"/>
        <c:auto val="1"/>
        <c:lblAlgn val="ctr"/>
        <c:lblOffset val="100"/>
        <c:noMultiLvlLbl val="0"/>
      </c:catAx>
      <c:valAx>
        <c:axId val="151662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 sz="1500" baseline="0"/>
            </a:pPr>
            <a:endParaRPr lang="ru-RU"/>
          </a:p>
        </c:txPr>
        <c:crossAx val="151661184"/>
        <c:crosses val="autoZero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66579197502830489"/>
          <c:y val="0.33657459762974318"/>
          <c:w val="0.31146228979704149"/>
          <c:h val="0.43471189931443843"/>
        </c:manualLayout>
      </c:layout>
      <c:overlay val="0"/>
      <c:txPr>
        <a:bodyPr/>
        <a:lstStyle/>
        <a:p>
          <a:pPr>
            <a:defRPr lang="ru-RU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0"/>
      <c:rAngAx val="0"/>
    </c:view3D>
    <c:floor>
      <c:thickness val="0"/>
    </c:floor>
    <c:sideWall>
      <c:thickness val="0"/>
      <c:spPr>
        <a:noFill/>
      </c:spPr>
    </c:sideWall>
    <c:backWall>
      <c:thickness val="0"/>
      <c:spPr>
        <a:noFill/>
      </c:spPr>
    </c:backWall>
    <c:plotArea>
      <c:layout>
        <c:manualLayout>
          <c:layoutTarget val="inner"/>
          <c:xMode val="edge"/>
          <c:yMode val="edge"/>
          <c:x val="0.13395741251271456"/>
          <c:y val="4.8760894838705819E-2"/>
          <c:w val="0.552078266821034"/>
          <c:h val="0.7997306924834388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Консолидированный местный бюджет, тыс. руб.</c:v>
                </c:pt>
              </c:strCache>
            </c:strRef>
          </c:tx>
          <c:dLbls>
            <c:spPr>
              <a:noFill/>
            </c:spPr>
            <c:txPr>
              <a:bodyPr/>
              <a:lstStyle/>
              <a:p>
                <a:pPr>
                  <a:defRPr lang="ru-RU" sz="15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Пенсионное обеспечение</c:v>
                </c:pt>
                <c:pt idx="1">
                  <c:v>охрана семьи и детства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 formatCode="0.0">
                  <c:v>952.3</c:v>
                </c:pt>
                <c:pt idx="1">
                  <c:v>9912.2999999999975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68-47EF-B5E3-ED4D339A61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  <c:txPr>
        <a:bodyPr/>
        <a:lstStyle/>
        <a:p>
          <a:pPr>
            <a:defRPr lang="ru-RU"/>
          </a:pPr>
          <a:endParaRPr lang="ru-RU"/>
        </a:p>
      </c:txPr>
    </c:legend>
    <c:plotVisOnly val="1"/>
    <c:dispBlanksAs val="zero"/>
    <c:showDLblsOverMax val="0"/>
  </c:chart>
  <c:spPr>
    <a:blipFill>
      <a:blip xmlns:r="http://schemas.openxmlformats.org/officeDocument/2006/relationships" r:embed="rId1"/>
      <a:tile tx="0" ty="0" sx="100000" sy="100000" flip="none" algn="tl"/>
    </a:blipFill>
    <a:ln>
      <a:solidFill>
        <a:schemeClr val="tx1"/>
      </a:solidFill>
    </a:ln>
    <a:effectLst>
      <a:outerShdw blurRad="50800" dist="50800" dir="5400000" algn="ctr" rotWithShape="0">
        <a:schemeClr val="bg2"/>
      </a:outerShdw>
    </a:effectLst>
  </c:spPr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95741251271406"/>
          <c:y val="4.8760894838705528E-2"/>
          <c:w val="0.552078266821034"/>
          <c:h val="0.799730692483435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Консолидированный местный бюджет, тыс. руб.</c:v>
                </c:pt>
              </c:strCache>
            </c:strRef>
          </c:tx>
          <c:spPr>
            <a:gradFill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 scaled="0"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effectLst>
              <a:outerShdw dist="50800" dir="5400000" algn="ctr" rotWithShape="0">
                <a:srgbClr val="FFFF00"/>
              </a:outerShdw>
            </a:effectLst>
          </c:spPr>
          <c:invertIfNegative val="0"/>
          <c:dLbls>
            <c:spPr>
              <a:noFill/>
            </c:spPr>
            <c:txPr>
              <a:bodyPr/>
              <a:lstStyle/>
              <a:p>
                <a:pPr>
                  <a:defRPr lang="ru-RU" sz="15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10864.6</c:v>
                </c:pt>
                <c:pt idx="1">
                  <c:v>11142.4</c:v>
                </c:pt>
                <c:pt idx="2">
                  <c:v>11447.3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88-47C4-9E41-46C6A4A419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1833216"/>
        <c:axId val="152290432"/>
      </c:barChart>
      <c:catAx>
        <c:axId val="151833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/>
            </a:pPr>
            <a:endParaRPr lang="ru-RU"/>
          </a:p>
        </c:txPr>
        <c:crossAx val="152290432"/>
        <c:crosses val="autoZero"/>
        <c:auto val="1"/>
        <c:lblAlgn val="ctr"/>
        <c:lblOffset val="100"/>
        <c:noMultiLvlLbl val="0"/>
      </c:catAx>
      <c:valAx>
        <c:axId val="1522904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 sz="1500" baseline="0"/>
            </a:pPr>
            <a:endParaRPr lang="ru-RU"/>
          </a:p>
        </c:txPr>
        <c:crossAx val="151833216"/>
        <c:crosses val="autoZero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68366362409410464"/>
          <c:y val="0.33657459762974351"/>
          <c:w val="0.30658820368818657"/>
          <c:h val="0.43471189931443865"/>
        </c:manualLayout>
      </c:layout>
      <c:overlay val="0"/>
      <c:txPr>
        <a:bodyPr/>
        <a:lstStyle/>
        <a:p>
          <a:pPr>
            <a:defRPr lang="ru-RU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95741251271412"/>
          <c:y val="4.8760894838705562E-2"/>
          <c:w val="0.552078266821034"/>
          <c:h val="0.799730692483436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Консолидированный местный бюджет, тыс. руб.</c:v>
                </c:pt>
              </c:strCache>
            </c:strRef>
          </c:tx>
          <c:spPr>
            <a:solidFill>
              <a:srgbClr val="0070C0"/>
            </a:soli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effectLst>
              <a:outerShdw dist="50800" dir="5400000" algn="ctr" rotWithShape="0">
                <a:srgbClr val="FFFF00"/>
              </a:outerShdw>
            </a:effectLst>
          </c:spPr>
          <c:invertIfNegative val="0"/>
          <c:dLbls>
            <c:spPr>
              <a:noFill/>
            </c:spPr>
            <c:txPr>
              <a:bodyPr/>
              <a:lstStyle/>
              <a:p>
                <a:pPr>
                  <a:defRPr lang="ru-RU" sz="15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30337.3</c:v>
                </c:pt>
                <c:pt idx="1">
                  <c:v>30533</c:v>
                </c:pt>
                <c:pt idx="2">
                  <c:v>30736.400000000001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E8-4BE7-8C8D-A2A305A17A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2593152"/>
        <c:axId val="152594688"/>
      </c:barChart>
      <c:catAx>
        <c:axId val="15259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/>
            </a:pPr>
            <a:endParaRPr lang="ru-RU"/>
          </a:p>
        </c:txPr>
        <c:crossAx val="152594688"/>
        <c:crosses val="autoZero"/>
        <c:auto val="1"/>
        <c:lblAlgn val="ctr"/>
        <c:lblOffset val="100"/>
        <c:noMultiLvlLbl val="0"/>
      </c:catAx>
      <c:valAx>
        <c:axId val="15259468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 sz="1500" baseline="0"/>
            </a:pPr>
            <a:endParaRPr lang="ru-RU"/>
          </a:p>
        </c:txPr>
        <c:crossAx val="152593152"/>
        <c:crosses val="autoZero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71453283611685015"/>
          <c:y val="0.33657459762974384"/>
          <c:w val="0.27571899166544478"/>
          <c:h val="0.43471189931443888"/>
        </c:manualLayout>
      </c:layout>
      <c:overlay val="0"/>
      <c:txPr>
        <a:bodyPr/>
        <a:lstStyle/>
        <a:p>
          <a:pPr>
            <a:defRPr lang="ru-RU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76769286861076214"/>
          <c:y val="2.3198011599005797E-2"/>
        </c:manualLayout>
      </c:layout>
      <c:overlay val="0"/>
      <c:txPr>
        <a:bodyPr/>
        <a:lstStyle/>
        <a:p>
          <a:pPr>
            <a:defRPr lang="ru-RU"/>
          </a:pPr>
          <a:endParaRPr lang="ru-RU"/>
        </a:p>
      </c:txPr>
    </c:title>
    <c:autoTitleDeleted val="0"/>
    <c:view3D>
      <c:rotX val="30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351665892974948"/>
          <c:y val="2.6893716696062792E-2"/>
          <c:w val="0.88273921200750538"/>
          <c:h val="0.5130434875777716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тыс. рублей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dLbl>
              <c:idx val="0"/>
              <c:layout>
                <c:manualLayout>
                  <c:x val="-6.1987131205955334E-3"/>
                  <c:y val="-3.31398477623176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919-475A-BE99-54C74E476A54}"/>
                </c:ext>
              </c:extLst>
            </c:dLbl>
            <c:dLbl>
              <c:idx val="3"/>
              <c:layout>
                <c:manualLayout>
                  <c:x val="2.2710057300872142E-2"/>
                  <c:y val="-3.62862261806908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919-475A-BE99-54C74E476A54}"/>
                </c:ext>
              </c:extLst>
            </c:dLbl>
            <c:dLbl>
              <c:idx val="4"/>
              <c:layout>
                <c:manualLayout>
                  <c:x val="2.7252068761046598E-2"/>
                  <c:y val="-2.948255877181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919-475A-BE99-54C74E476A54}"/>
                </c:ext>
              </c:extLst>
            </c:dLbl>
            <c:dLbl>
              <c:idx val="5"/>
              <c:layout>
                <c:manualLayout>
                  <c:x val="1.816804584069772E-2"/>
                  <c:y val="-3.17504479081044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919-475A-BE99-54C74E476A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500" b="1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Дотации бюджету района из бюджета РТ</c:v>
                </c:pt>
                <c:pt idx="1">
                  <c:v>Дотации бюджетам поселений</c:v>
                </c:pt>
                <c:pt idx="2">
                  <c:v>Межб.трансферты в б-т района из бюджетов поселений</c:v>
                </c:pt>
                <c:pt idx="3">
                  <c:v>Отрицательные трансферты из бюджета района в бюджет РТ</c:v>
                </c:pt>
                <c:pt idx="4">
                  <c:v>Отрицательные трансферты из бюджетов поселений в бюджет РТ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34333.1</c:v>
                </c:pt>
                <c:pt idx="1">
                  <c:v>26755.3</c:v>
                </c:pt>
                <c:pt idx="2">
                  <c:v>160610.6</c:v>
                </c:pt>
                <c:pt idx="3">
                  <c:v>2095.1999999999998</c:v>
                </c:pt>
                <c:pt idx="4">
                  <c:v>2528.8000000000002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919-475A-BE99-54C74E476A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cone"/>
        <c:axId val="152622976"/>
        <c:axId val="152624512"/>
        <c:axId val="0"/>
      </c:bar3DChart>
      <c:catAx>
        <c:axId val="1526229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lang="ru-RU" sz="1200" baseline="0">
                <a:latin typeface="Times New Roman" pitchFamily="18" charset="0"/>
              </a:defRPr>
            </a:pPr>
            <a:endParaRPr lang="ru-RU"/>
          </a:p>
        </c:txPr>
        <c:crossAx val="152624512"/>
        <c:crosses val="autoZero"/>
        <c:auto val="1"/>
        <c:lblAlgn val="ctr"/>
        <c:lblOffset val="100"/>
        <c:noMultiLvlLbl val="0"/>
      </c:catAx>
      <c:valAx>
        <c:axId val="1526245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/>
            </a:pPr>
            <a:endParaRPr lang="ru-RU"/>
          </a:p>
        </c:txPr>
        <c:crossAx val="152622976"/>
        <c:crosses val="autoZero"/>
        <c:crossBetween val="between"/>
      </c:valAx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3872851596231234E-2"/>
          <c:y val="2.49183872415343E-2"/>
          <c:w val="0.88273921200750538"/>
          <c:h val="0.5130434875777716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6.1987131205955334E-3"/>
                  <c:y val="-3.31398477623176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4D5-40F5-9E19-E3FD2B1CCF66}"/>
                </c:ext>
              </c:extLst>
            </c:dLbl>
            <c:dLbl>
              <c:idx val="2"/>
              <c:layout>
                <c:manualLayout>
                  <c:x val="-9.084022920348855E-3"/>
                  <c:y val="-3.35800118828758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D5-40F5-9E19-E3FD2B1CCF66}"/>
                </c:ext>
              </c:extLst>
            </c:dLbl>
            <c:dLbl>
              <c:idx val="3"/>
              <c:layout>
                <c:manualLayout>
                  <c:x val="2.2710057300872142E-2"/>
                  <c:y val="-3.62862261806908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D5-40F5-9E19-E3FD2B1CCF66}"/>
                </c:ext>
              </c:extLst>
            </c:dLbl>
            <c:dLbl>
              <c:idx val="4"/>
              <c:layout>
                <c:manualLayout>
                  <c:x val="2.7252068761046598E-2"/>
                  <c:y val="-2.9482558771811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D5-40F5-9E19-E3FD2B1CCF66}"/>
                </c:ext>
              </c:extLst>
            </c:dLbl>
            <c:dLbl>
              <c:idx val="5"/>
              <c:layout>
                <c:manualLayout>
                  <c:x val="1.816804584069772E-2"/>
                  <c:y val="-3.17504479081044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4D5-40F5-9E19-E3FD2B1CCF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lang="ru-RU" sz="1500" b="1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Дотации бюджетам поселений</c:v>
                </c:pt>
                <c:pt idx="1">
                  <c:v>Межб.трансферты в б-т района из бюджетов поселений</c:v>
                </c:pt>
                <c:pt idx="2">
                  <c:v>Отрицательные трансферты из бюджета района в бюджет РТ</c:v>
                </c:pt>
                <c:pt idx="3">
                  <c:v>Отрицательные трансферты из бюджетов поселений в бюджет РТ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26668.7</c:v>
                </c:pt>
                <c:pt idx="1">
                  <c:v>182382.7</c:v>
                </c:pt>
                <c:pt idx="2">
                  <c:v>3806.1</c:v>
                </c:pt>
                <c:pt idx="3">
                  <c:v>4527.3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4D5-40F5-9E19-E3FD2B1CCF6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7.570019100290713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4D5-40F5-9E19-E3FD2B1CCF66}"/>
                </c:ext>
              </c:extLst>
            </c:dLbl>
            <c:dLbl>
              <c:idx val="1"/>
              <c:layout>
                <c:manualLayout>
                  <c:x val="6.2074156622383823E-2"/>
                  <c:y val="5.92588444991927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4D5-40F5-9E19-E3FD2B1CCF66}"/>
                </c:ext>
              </c:extLst>
            </c:dLbl>
            <c:dLbl>
              <c:idx val="2"/>
              <c:layout>
                <c:manualLayout>
                  <c:x val="2.119605348081401E-2"/>
                  <c:y val="-2.5678832616316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4D5-40F5-9E19-E3FD2B1CCF66}"/>
                </c:ext>
              </c:extLst>
            </c:dLbl>
            <c:dLbl>
              <c:idx val="3"/>
              <c:layout>
                <c:manualLayout>
                  <c:x val="5.147612988197687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4D5-40F5-9E19-E3FD2B1CCF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5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Дотации бюджетам поселений</c:v>
                </c:pt>
                <c:pt idx="1">
                  <c:v>Межб.трансферты в б-т района из бюджетов поселений</c:v>
                </c:pt>
                <c:pt idx="2">
                  <c:v>Отрицательные трансферты из бюджета района в бюджет РТ</c:v>
                </c:pt>
                <c:pt idx="3">
                  <c:v>Отрицательные трансферты из бюджетов поселений в бюджет РТ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26447.7</c:v>
                </c:pt>
                <c:pt idx="1">
                  <c:v>202238.5</c:v>
                </c:pt>
                <c:pt idx="2">
                  <c:v>4431.5</c:v>
                </c:pt>
                <c:pt idx="3">
                  <c:v>5033.5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4D5-40F5-9E19-E3FD2B1CCF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4"/>
        <c:gapDepth val="350"/>
        <c:shape val="cone"/>
        <c:axId val="155399296"/>
        <c:axId val="155400832"/>
        <c:axId val="0"/>
      </c:bar3DChart>
      <c:catAx>
        <c:axId val="1553992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lang="ru-RU" sz="1200" baseline="0">
                <a:latin typeface="Times New Roman" pitchFamily="18" charset="0"/>
              </a:defRPr>
            </a:pPr>
            <a:endParaRPr lang="ru-RU"/>
          </a:p>
        </c:txPr>
        <c:crossAx val="155400832"/>
        <c:crosses val="autoZero"/>
        <c:auto val="1"/>
        <c:lblAlgn val="ctr"/>
        <c:lblOffset val="100"/>
        <c:noMultiLvlLbl val="0"/>
      </c:catAx>
      <c:valAx>
        <c:axId val="1554008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/>
            </a:pPr>
            <a:endParaRPr lang="ru-RU"/>
          </a:p>
        </c:txPr>
        <c:crossAx val="155399296"/>
        <c:crosses val="autoZero"/>
        <c:crossBetween val="between"/>
      </c:valAx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395741251271359"/>
          <c:y val="4.8760894838705229E-2"/>
          <c:w val="0.552078266821034"/>
          <c:h val="0.799730692483433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Консолидированный местный бюджет, млн. руб.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5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0.0</c:formatCode>
                <c:ptCount val="3"/>
                <c:pt idx="0">
                  <c:v>750.6</c:v>
                </c:pt>
                <c:pt idx="1">
                  <c:v>745.7</c:v>
                </c:pt>
                <c:pt idx="2">
                  <c:v>752.1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22-4327-9E01-19D2E05C8BD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бюджет района, млн. руб.</c:v>
                </c:pt>
              </c:strCache>
            </c:strRef>
          </c:tx>
          <c:spPr>
            <a:solidFill>
              <a:srgbClr val="92D050"/>
            </a:solidFill>
            <a:ln w="38100">
              <a:solidFill>
                <a:srgbClr val="FF0000"/>
              </a:solidFill>
            </a:ln>
            <a:effectLst>
              <a:outerShdw blurRad="50800" dist="50800" dir="5400000" algn="ctr" rotWithShape="0">
                <a:srgbClr val="000000">
                  <a:alpha val="79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2.7619821283509365E-2"/>
                  <c:y val="-3.65993093681503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C22-4327-9E01-19D2E05C8BD3}"/>
                </c:ext>
              </c:extLst>
            </c:dLbl>
            <c:dLbl>
              <c:idx val="1"/>
              <c:layout>
                <c:manualLayout>
                  <c:x val="3.411860276198219E-2"/>
                  <c:y val="-2.43995395787669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C22-4327-9E01-19D2E05C8BD3}"/>
                </c:ext>
              </c:extLst>
            </c:dLbl>
            <c:dLbl>
              <c:idx val="2"/>
              <c:layout>
                <c:manualLayout>
                  <c:x val="4.0617384240454905E-2"/>
                  <c:y val="-1.21997697893834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C22-4327-9E01-19D2E05C8BD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5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Лист1!$C$2:$C$4</c:f>
              <c:numCache>
                <c:formatCode>0.0</c:formatCode>
                <c:ptCount val="3"/>
                <c:pt idx="0">
                  <c:v>687.7</c:v>
                </c:pt>
                <c:pt idx="1">
                  <c:v>682.7</c:v>
                </c:pt>
                <c:pt idx="2">
                  <c:v>687.3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C22-4327-9E01-19D2E05C8B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55464448"/>
        <c:axId val="155465984"/>
        <c:axId val="0"/>
      </c:bar3DChart>
      <c:catAx>
        <c:axId val="155464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/>
            </a:pPr>
            <a:endParaRPr lang="ru-RU"/>
          </a:p>
        </c:txPr>
        <c:crossAx val="155465984"/>
        <c:crosses val="autoZero"/>
        <c:auto val="1"/>
        <c:lblAlgn val="ctr"/>
        <c:lblOffset val="100"/>
        <c:noMultiLvlLbl val="0"/>
      </c:catAx>
      <c:valAx>
        <c:axId val="155465984"/>
        <c:scaling>
          <c:orientation val="minMax"/>
        </c:scaling>
        <c:delete val="0"/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lang="ru-RU" sz="1500" baseline="0"/>
            </a:pPr>
            <a:endParaRPr lang="ru-RU"/>
          </a:p>
        </c:txPr>
        <c:crossAx val="1554644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057670289182977"/>
          <c:y val="0.28264393026630774"/>
          <c:w val="0.31844438616578347"/>
          <c:h val="0.43471189931443616"/>
        </c:manualLayout>
      </c:layout>
      <c:overlay val="0"/>
      <c:txPr>
        <a:bodyPr/>
        <a:lstStyle/>
        <a:p>
          <a:pPr>
            <a:defRPr lang="ru-RU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395741251271348"/>
          <c:y val="4.8760894838705167E-2"/>
          <c:w val="0.552078266821034"/>
          <c:h val="0.799730692483432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Консолидированный местный бюджет, тыс. руб.</c:v>
                </c:pt>
              </c:strCache>
            </c:strRef>
          </c:tx>
          <c:spPr>
            <a:blipFill>
              <a:blip xmlns:r="http://schemas.openxmlformats.org/officeDocument/2006/relationships" r:embed="rId1"/>
              <a:tile tx="0" ty="0" sx="100000" sy="100000" flip="none" algn="tl"/>
            </a:blipFill>
            <a:ln>
              <a:solidFill>
                <a:srgbClr val="FF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5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0.0</c:formatCode>
                <c:ptCount val="3"/>
                <c:pt idx="0">
                  <c:v>240154.1</c:v>
                </c:pt>
                <c:pt idx="1">
                  <c:v>280800</c:v>
                </c:pt>
                <c:pt idx="2" formatCode="General">
                  <c:v>316180.8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17-458C-B816-23A88C2F212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бюджет района, тыс. руб.</c:v>
                </c:pt>
              </c:strCache>
            </c:strRef>
          </c:tx>
          <c:spPr>
            <a:solidFill>
              <a:srgbClr val="00B0F0"/>
            </a:solidFill>
            <a:ln w="38100">
              <a:solidFill>
                <a:schemeClr val="accent1"/>
              </a:solidFill>
            </a:ln>
            <a:effectLst>
              <a:outerShdw blurRad="50800" dist="50800" dir="5400000" algn="ctr" rotWithShape="0">
                <a:srgbClr val="000000">
                  <a:alpha val="79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5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95154.1</c:v>
                </c:pt>
                <c:pt idx="1">
                  <c:v>111149.9</c:v>
                </c:pt>
                <c:pt idx="2">
                  <c:v>125155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17-458C-B816-23A88C2F21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1746432"/>
        <c:axId val="131773952"/>
      </c:barChart>
      <c:catAx>
        <c:axId val="131746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/>
            </a:pPr>
            <a:endParaRPr lang="ru-RU"/>
          </a:p>
        </c:txPr>
        <c:crossAx val="131773952"/>
        <c:crosses val="autoZero"/>
        <c:auto val="1"/>
        <c:lblAlgn val="ctr"/>
        <c:lblOffset val="100"/>
        <c:noMultiLvlLbl val="0"/>
      </c:catAx>
      <c:valAx>
        <c:axId val="131773952"/>
        <c:scaling>
          <c:orientation val="minMax"/>
        </c:scaling>
        <c:delete val="0"/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lang="ru-RU" sz="1500" baseline="0"/>
            </a:pPr>
            <a:endParaRPr lang="ru-RU"/>
          </a:p>
        </c:txPr>
        <c:crossAx val="1317464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769286861075762"/>
          <c:y val="0.28264393026630774"/>
          <c:w val="0.31194560468731025"/>
          <c:h val="0.43471189931443627"/>
        </c:manualLayout>
      </c:layout>
      <c:overlay val="0"/>
      <c:txPr>
        <a:bodyPr/>
        <a:lstStyle/>
        <a:p>
          <a:pPr>
            <a:defRPr lang="ru-RU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95741251271409"/>
          <c:y val="4.8760894838705562E-2"/>
          <c:w val="0.552078266821034"/>
          <c:h val="0.79973069248343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Консолидированный местный бюджет, тыс. руб.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500" b="1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2022 год</c:v>
                </c:pt>
                <c:pt idx="1">
                  <c:v>2023 год</c:v>
                </c:pt>
                <c:pt idx="2">
                  <c:v>2024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37300</c:v>
                </c:pt>
                <c:pt idx="1">
                  <c:v>39000</c:v>
                </c:pt>
                <c:pt idx="2">
                  <c:v>39200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2D-4F23-9410-5F1236F16C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768320"/>
        <c:axId val="133769856"/>
      </c:barChart>
      <c:catAx>
        <c:axId val="133768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/>
            </a:pPr>
            <a:endParaRPr lang="ru-RU"/>
          </a:p>
        </c:txPr>
        <c:crossAx val="133769856"/>
        <c:crosses val="autoZero"/>
        <c:auto val="1"/>
        <c:lblAlgn val="ctr"/>
        <c:lblOffset val="100"/>
        <c:noMultiLvlLbl val="0"/>
      </c:catAx>
      <c:valAx>
        <c:axId val="133769856"/>
        <c:scaling>
          <c:orientation val="minMax"/>
        </c:scaling>
        <c:delete val="0"/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 sz="1500" baseline="0"/>
            </a:pPr>
            <a:endParaRPr lang="ru-RU"/>
          </a:p>
        </c:txPr>
        <c:crossAx val="133768320"/>
        <c:crosses val="autoZero"/>
        <c:crossBetween val="between"/>
        <c:majorUnit val="5000"/>
      </c:valAx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95741251271354"/>
          <c:y val="4.8760894838705188E-2"/>
          <c:w val="0.552078266821034"/>
          <c:h val="0.79973069248343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Консолидированный местный бюджет, тыс. руб.</c:v>
                </c:pt>
              </c:strCache>
            </c:strRef>
          </c:tx>
          <c:spPr>
            <a:gradFill>
              <a:gsLst>
                <a:gs pos="0">
                  <a:srgbClr val="FFFF00"/>
                </a:gs>
                <a:gs pos="50000">
                  <a:srgbClr val="0F6FC6">
                    <a:tint val="44500"/>
                    <a:satMod val="160000"/>
                  </a:srgbClr>
                </a:gs>
                <a:gs pos="100000">
                  <a:srgbClr val="0F6FC6">
                    <a:tint val="23500"/>
                    <a:satMod val="160000"/>
                  </a:srgbClr>
                </a:gs>
              </a:gsLst>
              <a:lin ang="5400000" scaled="0"/>
            </a:gradFill>
            <a:ln>
              <a:solidFill>
                <a:schemeClr val="tx1"/>
              </a:solidFill>
            </a:ln>
            <a:effectLst>
              <a:outerShdw dist="50800" dir="5400000" algn="ctr" rotWithShape="0">
                <a:srgbClr val="FFFF00"/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5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6338</c:v>
                </c:pt>
                <c:pt idx="1">
                  <c:v>6528</c:v>
                </c:pt>
                <c:pt idx="2">
                  <c:v>6724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20-4A39-9754-8FA592967B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851392"/>
        <c:axId val="133857280"/>
      </c:barChart>
      <c:catAx>
        <c:axId val="133851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/>
            </a:pPr>
            <a:endParaRPr lang="ru-RU"/>
          </a:p>
        </c:txPr>
        <c:crossAx val="133857280"/>
        <c:crosses val="autoZero"/>
        <c:auto val="1"/>
        <c:lblAlgn val="ctr"/>
        <c:lblOffset val="100"/>
        <c:noMultiLvlLbl val="0"/>
      </c:catAx>
      <c:valAx>
        <c:axId val="133857280"/>
        <c:scaling>
          <c:orientation val="minMax"/>
        </c:scaling>
        <c:delete val="0"/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 sz="1500" baseline="0"/>
            </a:pPr>
            <a:endParaRPr lang="ru-RU"/>
          </a:p>
        </c:txPr>
        <c:crossAx val="133851392"/>
        <c:crosses val="autoZero"/>
        <c:crossBetween val="between"/>
      </c:valAx>
      <c:spPr>
        <a:gradFill>
          <a:gsLst>
            <a:gs pos="0">
              <a:srgbClr val="0F6FC6">
                <a:tint val="66000"/>
                <a:satMod val="160000"/>
              </a:srgbClr>
            </a:gs>
            <a:gs pos="50000">
              <a:srgbClr val="0F6FC6">
                <a:tint val="44500"/>
                <a:satMod val="160000"/>
              </a:srgbClr>
            </a:gs>
            <a:gs pos="100000">
              <a:srgbClr val="0F6FC6">
                <a:tint val="23500"/>
                <a:satMod val="160000"/>
              </a:srgbClr>
            </a:gs>
          </a:gsLst>
          <a:lin ang="5400000" scaled="0"/>
        </a:gradFill>
      </c:spPr>
    </c:plotArea>
    <c:legend>
      <c:legendPos val="r"/>
      <c:layout>
        <c:manualLayout>
          <c:xMode val="edge"/>
          <c:yMode val="edge"/>
          <c:x val="0.71453283611685015"/>
          <c:y val="0.33657459762974079"/>
          <c:w val="0.27571899166544273"/>
          <c:h val="0.43471189931443704"/>
        </c:manualLayout>
      </c:layout>
      <c:overlay val="0"/>
      <c:txPr>
        <a:bodyPr/>
        <a:lstStyle/>
        <a:p>
          <a:pPr>
            <a:defRPr lang="ru-RU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40"/>
      <c:rAngAx val="0"/>
    </c:view3D>
    <c:floor>
      <c:thickness val="0"/>
    </c:floor>
    <c:sideWall>
      <c:thickness val="0"/>
      <c:spPr>
        <a:gradFill flip="none" rotWithShape="1">
          <a:gsLst>
            <a:gs pos="0">
              <a:srgbClr val="7030A0"/>
            </a:gs>
            <a:gs pos="50000">
              <a:srgbClr val="0F6FC6">
                <a:tint val="44500"/>
                <a:satMod val="160000"/>
              </a:srgbClr>
            </a:gs>
            <a:gs pos="100000">
              <a:srgbClr val="0F6FC6">
                <a:tint val="23500"/>
                <a:satMod val="160000"/>
              </a:srgbClr>
            </a:gs>
          </a:gsLst>
          <a:lin ang="16200000" scaled="1"/>
          <a:tileRect/>
        </a:gradFill>
      </c:spPr>
    </c:sideWall>
    <c:backWall>
      <c:thickness val="0"/>
      <c:spPr>
        <a:gradFill flip="none" rotWithShape="1">
          <a:gsLst>
            <a:gs pos="0">
              <a:srgbClr val="7030A0"/>
            </a:gs>
            <a:gs pos="50000">
              <a:srgbClr val="0F6FC6">
                <a:tint val="44500"/>
                <a:satMod val="160000"/>
              </a:srgbClr>
            </a:gs>
            <a:gs pos="100000">
              <a:srgbClr val="0F6FC6">
                <a:tint val="23500"/>
                <a:satMod val="160000"/>
              </a:srgbClr>
            </a:gs>
          </a:gsLst>
          <a:lin ang="16200000" scaled="1"/>
          <a:tileRect/>
        </a:gradFill>
      </c:spPr>
    </c:backWall>
    <c:plotArea>
      <c:layout>
        <c:manualLayout>
          <c:layoutTarget val="inner"/>
          <c:xMode val="edge"/>
          <c:yMode val="edge"/>
          <c:x val="0.13395741251271359"/>
          <c:y val="4.8760894838705229E-2"/>
          <c:w val="0.552078266821034"/>
          <c:h val="0.7997306924834332"/>
        </c:manualLayout>
      </c:layout>
      <c:line3D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тыс. руб.</c:v>
                </c:pt>
              </c:strCache>
            </c:strRef>
          </c:tx>
          <c:spPr>
            <a:gradFill>
              <a:gsLst>
                <a:gs pos="0">
                  <a:schemeClr val="bg2"/>
                </a:gs>
                <a:gs pos="50000">
                  <a:srgbClr val="0F6FC6">
                    <a:tint val="44500"/>
                    <a:satMod val="160000"/>
                  </a:srgbClr>
                </a:gs>
                <a:gs pos="100000">
                  <a:srgbClr val="0F6FC6">
                    <a:tint val="23500"/>
                    <a:satMod val="160000"/>
                  </a:srgbClr>
                </a:gs>
              </a:gsLst>
              <a:lin ang="5400000" scaled="0"/>
            </a:gradFill>
            <a:ln w="22225">
              <a:solidFill>
                <a:srgbClr val="0070C0"/>
              </a:solidFill>
            </a:ln>
            <a:effectLst>
              <a:outerShdw dist="50800" dir="5400000" algn="ctr" rotWithShape="0">
                <a:srgbClr val="FFFF00"/>
              </a:outerShdw>
            </a:effectLst>
          </c:spPr>
          <c:dLbls>
            <c:dLbl>
              <c:idx val="1"/>
              <c:layout>
                <c:manualLayout>
                  <c:x val="3.2493907392363956E-3"/>
                  <c:y val="-4.5749136710187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CD6-4784-9753-CF9D03197B39}"/>
                </c:ext>
              </c:extLst>
            </c:dLbl>
            <c:dLbl>
              <c:idx val="2"/>
              <c:layout>
                <c:manualLayout>
                  <c:x val="1.1372867587327381E-2"/>
                  <c:y val="-6.09988489469173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CD6-4784-9753-CF9D03197B39}"/>
                </c:ext>
              </c:extLst>
            </c:dLbl>
            <c:spPr>
              <a:noFill/>
            </c:spPr>
            <c:txPr>
              <a:bodyPr rot="0" anchor="b" anchorCtr="1"/>
              <a:lstStyle/>
              <a:p>
                <a:pPr>
                  <a:defRPr lang="ru-RU" sz="15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69000</c:v>
                </c:pt>
                <c:pt idx="1">
                  <c:v>69000</c:v>
                </c:pt>
                <c:pt idx="2">
                  <c:v>69000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CD6-4784-9753-CF9D03197B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Depth val="211"/>
        <c:axId val="131965312"/>
        <c:axId val="131966848"/>
        <c:axId val="131977216"/>
      </c:line3DChart>
      <c:catAx>
        <c:axId val="131965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/>
            </a:pPr>
            <a:endParaRPr lang="ru-RU"/>
          </a:p>
        </c:txPr>
        <c:crossAx val="131966848"/>
        <c:crosses val="autoZero"/>
        <c:auto val="1"/>
        <c:lblAlgn val="ctr"/>
        <c:lblOffset val="100"/>
        <c:noMultiLvlLbl val="0"/>
      </c:catAx>
      <c:valAx>
        <c:axId val="131966848"/>
        <c:scaling>
          <c:orientation val="minMax"/>
        </c:scaling>
        <c:delete val="0"/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 sz="1500" baseline="0"/>
            </a:pPr>
            <a:endParaRPr lang="ru-RU"/>
          </a:p>
        </c:txPr>
        <c:crossAx val="131965312"/>
        <c:crosses val="autoZero"/>
        <c:crossBetween val="between"/>
      </c:valAx>
      <c:serAx>
        <c:axId val="131977216"/>
        <c:scaling>
          <c:orientation val="minMax"/>
        </c:scaling>
        <c:delete val="1"/>
        <c:axPos val="b"/>
        <c:majorTickMark val="out"/>
        <c:minorTickMark val="none"/>
        <c:tickLblPos val="nextTo"/>
        <c:crossAx val="131966848"/>
        <c:crosses val="autoZero"/>
      </c:serAx>
    </c:plotArea>
    <c:legend>
      <c:legendPos val="r"/>
      <c:layout>
        <c:manualLayout>
          <c:xMode val="edge"/>
          <c:yMode val="edge"/>
          <c:x val="0.6934117963118136"/>
          <c:y val="8.6479316947377441E-2"/>
          <c:w val="0.30658820368818746"/>
          <c:h val="8.620842442134545E-2"/>
        </c:manualLayout>
      </c:layout>
      <c:overlay val="0"/>
      <c:txPr>
        <a:bodyPr/>
        <a:lstStyle/>
        <a:p>
          <a:pPr>
            <a:defRPr lang="ru-RU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</c:floor>
    <c:sideWall>
      <c:thickness val="0"/>
      <c:spPr>
        <a:gradFill>
          <a:gsLst>
            <a:gs pos="0">
              <a:srgbClr val="0F6FC6">
                <a:tint val="66000"/>
                <a:satMod val="160000"/>
              </a:srgbClr>
            </a:gs>
            <a:gs pos="50000">
              <a:srgbClr val="0F6FC6">
                <a:tint val="44500"/>
                <a:satMod val="160000"/>
              </a:srgbClr>
            </a:gs>
            <a:gs pos="100000">
              <a:srgbClr val="0F6FC6">
                <a:tint val="23500"/>
                <a:satMod val="160000"/>
              </a:srgb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rgbClr val="0F6FC6">
                <a:tint val="66000"/>
                <a:satMod val="160000"/>
              </a:srgbClr>
            </a:gs>
            <a:gs pos="50000">
              <a:srgbClr val="0F6FC6">
                <a:tint val="44500"/>
                <a:satMod val="160000"/>
              </a:srgbClr>
            </a:gs>
            <a:gs pos="100000">
              <a:srgbClr val="0F6FC6">
                <a:tint val="23500"/>
                <a:satMod val="160000"/>
              </a:srgbClr>
            </a:gs>
          </a:gsLst>
          <a:lin ang="5400000" scaled="0"/>
        </a:gradFill>
      </c:spPr>
    </c:backWall>
    <c:plotArea>
      <c:layout>
        <c:manualLayout>
          <c:layoutTarget val="inner"/>
          <c:xMode val="edge"/>
          <c:yMode val="edge"/>
          <c:x val="0.13395741251271359"/>
          <c:y val="4.8760894838705229E-2"/>
          <c:w val="0.552078266821034"/>
          <c:h val="0.799730692483433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Упрощ. система налогообложения, тыс. руб.</c:v>
                </c:pt>
              </c:strCache>
            </c:strRef>
          </c:tx>
          <c:spPr>
            <a:gradFill>
              <a:gsLst>
                <a:gs pos="0">
                  <a:srgbClr val="FFFF00"/>
                </a:gs>
                <a:gs pos="50000">
                  <a:srgbClr val="0F6FC6">
                    <a:tint val="44500"/>
                    <a:satMod val="160000"/>
                  </a:srgbClr>
                </a:gs>
                <a:gs pos="100000">
                  <a:srgbClr val="0F6FC6">
                    <a:tint val="23500"/>
                    <a:satMod val="160000"/>
                  </a:srgbClr>
                </a:gs>
              </a:gsLst>
              <a:lin ang="5400000" scaled="0"/>
            </a:gradFill>
            <a:ln>
              <a:solidFill>
                <a:schemeClr val="tx1"/>
              </a:solidFill>
            </a:ln>
            <a:effectLst>
              <a:outerShdw dist="50800" dir="5400000" algn="ctr" rotWithShape="0">
                <a:srgbClr val="FFFF00"/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5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22020</c:v>
                </c:pt>
                <c:pt idx="1">
                  <c:v>22901</c:v>
                </c:pt>
                <c:pt idx="2">
                  <c:v>23817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2D-4927-8FD6-E2D0FF1D547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ЕСХН, тыс. руб.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523</c:v>
                </c:pt>
                <c:pt idx="1">
                  <c:v>523</c:v>
                </c:pt>
                <c:pt idx="2">
                  <c:v>523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D2D-4927-8FD6-E2D0FF1D547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Патент, тыс. руб.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3955</c:v>
                </c:pt>
                <c:pt idx="1">
                  <c:v>3995</c:v>
                </c:pt>
                <c:pt idx="2">
                  <c:v>4035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D2D-4927-8FD6-E2D0FF1D54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3900160"/>
        <c:axId val="133901696"/>
        <c:axId val="0"/>
      </c:bar3DChart>
      <c:catAx>
        <c:axId val="133900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/>
            </a:pPr>
            <a:endParaRPr lang="ru-RU"/>
          </a:p>
        </c:txPr>
        <c:crossAx val="133901696"/>
        <c:crosses val="autoZero"/>
        <c:auto val="1"/>
        <c:lblAlgn val="ctr"/>
        <c:lblOffset val="100"/>
        <c:noMultiLvlLbl val="0"/>
      </c:catAx>
      <c:valAx>
        <c:axId val="133901696"/>
        <c:scaling>
          <c:orientation val="minMax"/>
        </c:scaling>
        <c:delete val="0"/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ru-RU" sz="1500" baseline="0"/>
            </a:pPr>
            <a:endParaRPr lang="ru-RU"/>
          </a:p>
        </c:txPr>
        <c:crossAx val="1339001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453283611685015"/>
          <c:y val="0.23897643931467091"/>
          <c:w val="0.28546717786524511"/>
          <c:h val="0.76102356068532939"/>
        </c:manualLayout>
      </c:layout>
      <c:overlay val="0"/>
      <c:txPr>
        <a:bodyPr/>
        <a:lstStyle/>
        <a:p>
          <a:pPr>
            <a:defRPr lang="ru-RU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0"/>
              <c:layout>
                <c:manualLayout>
                  <c:x val="0.16448815120040525"/>
                  <c:y val="-0.1388607048697158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33B-40B9-ABD2-733ADBA6DC16}"/>
                </c:ext>
              </c:extLst>
            </c:dLbl>
            <c:dLbl>
              <c:idx val="1"/>
              <c:layout>
                <c:manualLayout>
                  <c:x val="0.12869837545080415"/>
                  <c:y val="-0.15028271440583638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3B-40B9-ABD2-733ADBA6DC16}"/>
                </c:ext>
              </c:extLst>
            </c:dLbl>
            <c:dLbl>
              <c:idx val="2"/>
              <c:layout>
                <c:manualLayout>
                  <c:x val="0.1484737878236437"/>
                  <c:y val="0.14846174787686658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3B-40B9-ABD2-733ADBA6DC16}"/>
                </c:ext>
              </c:extLst>
            </c:dLbl>
            <c:dLbl>
              <c:idx val="3"/>
              <c:layout>
                <c:manualLayout>
                  <c:x val="-0.1808244720787765"/>
                  <c:y val="0.15964796095191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33B-40B9-ABD2-733ADBA6DC16}"/>
                </c:ext>
              </c:extLst>
            </c:dLbl>
            <c:dLbl>
              <c:idx val="4"/>
              <c:layout>
                <c:manualLayout>
                  <c:x val="-0.17552221924777126"/>
                  <c:y val="3.314001657000835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33B-40B9-ABD2-733ADBA6DC16}"/>
                </c:ext>
              </c:extLst>
            </c:dLbl>
            <c:dLbl>
              <c:idx val="5"/>
              <c:layout>
                <c:manualLayout>
                  <c:x val="-4.8317326658335678E-2"/>
                  <c:y val="-0.1102395518274346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33B-40B9-ABD2-733ADBA6DC16}"/>
                </c:ext>
              </c:extLst>
            </c:dLbl>
            <c:dLbl>
              <c:idx val="6"/>
              <c:layout>
                <c:manualLayout>
                  <c:x val="-8.3044645364094324E-2"/>
                  <c:y val="-0.13882613886188841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33B-40B9-ABD2-733ADBA6DC1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100" baseline="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Доходы от аренды земли</c:v>
                </c:pt>
                <c:pt idx="1">
                  <c:v>Доходы от аренды имущества</c:v>
                </c:pt>
                <c:pt idx="2">
                  <c:v>Плата за негативное воздействие на окружающую среду</c:v>
                </c:pt>
                <c:pt idx="3">
                  <c:v>Штрафы, санкции</c:v>
                </c:pt>
                <c:pt idx="4">
                  <c:v>Продажа земли и имущества</c:v>
                </c:pt>
                <c:pt idx="5">
                  <c:v>Доходы, поступающие в порядке возмещения расходов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12808</c:v>
                </c:pt>
                <c:pt idx="1">
                  <c:v>230</c:v>
                </c:pt>
                <c:pt idx="2">
                  <c:v>798</c:v>
                </c:pt>
                <c:pt idx="3">
                  <c:v>1962</c:v>
                </c:pt>
                <c:pt idx="4">
                  <c:v>2500</c:v>
                </c:pt>
                <c:pt idx="5">
                  <c:v>3338.6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33B-40B9-ABD2-733ADBA6DC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zero"/>
    <c:showDLblsOverMax val="0"/>
  </c:chart>
  <c:spPr>
    <a:gradFill flip="none" rotWithShape="1">
      <a:gsLst>
        <a:gs pos="0">
          <a:srgbClr val="FFC000"/>
        </a:gs>
        <a:gs pos="100000">
          <a:srgbClr val="FFFFFF"/>
        </a:gs>
      </a:gsLst>
      <a:lin ang="16200000" scaled="1"/>
      <a:tileRect/>
    </a:gra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ru-RU"/>
            </a:pPr>
            <a:r>
              <a:rPr lang="ru-RU" dirty="0"/>
              <a:t>2023 год (тыс. руб.)</a:t>
            </a:r>
          </a:p>
        </c:rich>
      </c:tx>
      <c:layout>
        <c:manualLayout>
          <c:xMode val="edge"/>
          <c:yMode val="edge"/>
          <c:x val="0.2269601623211456"/>
          <c:y val="0"/>
        </c:manualLayout>
      </c:layout>
      <c:overlay val="0"/>
    </c:title>
    <c:autoTitleDeleted val="0"/>
    <c:view3D>
      <c:rotX val="30"/>
      <c:rotY val="5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088376145340577"/>
          <c:y val="0.20882881354826507"/>
          <c:w val="0.80209199616411131"/>
          <c:h val="0.6995421719758103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2023 год (тыс. руб.)</c:v>
                </c:pt>
              </c:strCache>
            </c:strRef>
          </c:tx>
          <c:explosion val="25"/>
          <c:dPt>
            <c:idx val="4"/>
            <c:bubble3D val="0"/>
            <c:explosion val="31"/>
            <c:extLst>
              <c:ext xmlns:c16="http://schemas.microsoft.com/office/drawing/2014/chart" uri="{C3380CC4-5D6E-409C-BE32-E72D297353CC}">
                <c16:uniqueId val="{00000000-4145-4B0C-B92E-8FF3505C4BED}"/>
              </c:ext>
            </c:extLst>
          </c:dPt>
          <c:dLbls>
            <c:dLbl>
              <c:idx val="0"/>
              <c:layout>
                <c:manualLayout>
                  <c:x val="-6.4758399164225433E-2"/>
                  <c:y val="5.133016056846869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145-4B0C-B92E-8FF3505C4BED}"/>
                </c:ext>
              </c:extLst>
            </c:dLbl>
            <c:dLbl>
              <c:idx val="1"/>
              <c:layout>
                <c:manualLayout>
                  <c:x val="-0.20878236533606459"/>
                  <c:y val="0.32776807207301245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145-4B0C-B92E-8FF3505C4BED}"/>
                </c:ext>
              </c:extLst>
            </c:dLbl>
            <c:dLbl>
              <c:idx val="2"/>
              <c:layout>
                <c:manualLayout>
                  <c:x val="-0.11757952820057033"/>
                  <c:y val="1.65752634573266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145-4B0C-B92E-8FF3505C4BED}"/>
                </c:ext>
              </c:extLst>
            </c:dLbl>
            <c:dLbl>
              <c:idx val="3"/>
              <c:layout>
                <c:manualLayout>
                  <c:x val="4.2861952960392323E-2"/>
                  <c:y val="-9.020886792161303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145-4B0C-B92E-8FF3505C4BED}"/>
                </c:ext>
              </c:extLst>
            </c:dLbl>
            <c:dLbl>
              <c:idx val="4"/>
              <c:layout>
                <c:manualLayout>
                  <c:x val="0.38660494837805554"/>
                  <c:y val="4.3082021541010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145-4B0C-B92E-8FF3505C4BED}"/>
                </c:ext>
              </c:extLst>
            </c:dLbl>
            <c:dLbl>
              <c:idx val="5"/>
              <c:layout>
                <c:manualLayout>
                  <c:x val="-0.18227009113504564"/>
                  <c:y val="-8.285004142502072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145-4B0C-B92E-8FF3505C4B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100" baseline="0"/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Доходы от аренды земли</c:v>
                </c:pt>
                <c:pt idx="1">
                  <c:v>Доходы от аренды имущества</c:v>
                </c:pt>
                <c:pt idx="2">
                  <c:v>Плата за негативное воздействие на окружающую среду</c:v>
                </c:pt>
                <c:pt idx="3">
                  <c:v>Штрафы, санкции</c:v>
                </c:pt>
                <c:pt idx="4">
                  <c:v>Продажа земли, имущества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13181</c:v>
                </c:pt>
                <c:pt idx="1">
                  <c:v>230</c:v>
                </c:pt>
                <c:pt idx="2">
                  <c:v>798</c:v>
                </c:pt>
                <c:pt idx="3">
                  <c:v>1962</c:v>
                </c:pt>
                <c:pt idx="4">
                  <c:v>2500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145-4B0C-B92E-8FF3505C4B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solidFill>
      <a:srgbClr val="FFFF00"/>
    </a:soli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1543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55" tIns="45478" rIns="90955" bIns="4547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1"/>
            <a:ext cx="4301543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55" tIns="45478" rIns="90955" bIns="4547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86125" y="509588"/>
            <a:ext cx="335597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55" tIns="45478" rIns="90955" bIns="454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9"/>
            <a:ext cx="4301543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55" tIns="45478" rIns="90955" bIns="45478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9"/>
            <a:ext cx="4301543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55" tIns="45478" rIns="90955" bIns="4547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smtClean="0"/>
            </a:lvl1pPr>
          </a:lstStyle>
          <a:p>
            <a:pPr>
              <a:defRPr/>
            </a:pPr>
            <a:fld id="{8B2DD3F6-D3DB-44D7-81BE-95CF238286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6198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151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302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45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60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5754" algn="l" defTabSz="914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05" algn="l" defTabSz="914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57" algn="l" defTabSz="914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08" algn="l" defTabSz="914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F6D7DA-16C9-4196-8B66-46AD946308A8}" type="slidenum">
              <a:rPr lang="ru-RU"/>
              <a:pPr/>
              <a:t>15</a:t>
            </a:fld>
            <a:endParaRPr lang="ru-RU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B2DD3F6-D3DB-44D7-81BE-95CF23828673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5136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B2DD3F6-D3DB-44D7-81BE-95CF23828673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5361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F6D7DA-16C9-4196-8B66-46AD946308A8}" type="slidenum">
              <a:rPr lang="ru-RU"/>
              <a:pPr/>
              <a:t>22</a:t>
            </a:fld>
            <a:endParaRPr lang="ru-RU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41920" y="1411287"/>
            <a:ext cx="7977056" cy="1881717"/>
          </a:xfrm>
          <a:ln>
            <a:noFill/>
          </a:ln>
        </p:spPr>
        <p:txBody>
          <a:bodyPr vert="horz" tIns="0" rIns="18681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7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41920" y="3321954"/>
            <a:ext cx="7980153" cy="1803312"/>
          </a:xfrm>
        </p:spPr>
        <p:txBody>
          <a:bodyPr lIns="0" rIns="18681"/>
          <a:lstStyle>
            <a:lvl1pPr marL="0" marR="46703" indent="0" algn="r">
              <a:buNone/>
              <a:defRPr>
                <a:solidFill>
                  <a:schemeClr val="tx1"/>
                </a:solidFill>
              </a:defRPr>
            </a:lvl1pPr>
            <a:lvl2pPr marL="467030" indent="0" algn="ctr">
              <a:buNone/>
            </a:lvl2pPr>
            <a:lvl3pPr marL="934060" indent="0" algn="ctr">
              <a:buNone/>
            </a:lvl3pPr>
            <a:lvl4pPr marL="1401089" indent="0" algn="ctr">
              <a:buNone/>
            </a:lvl4pPr>
            <a:lvl5pPr marL="1868119" indent="0" algn="ctr">
              <a:buNone/>
            </a:lvl5pPr>
            <a:lvl6pPr marL="2335149" indent="0" algn="ctr">
              <a:buNone/>
            </a:lvl6pPr>
            <a:lvl7pPr marL="2802179" indent="0" algn="ctr">
              <a:buNone/>
            </a:lvl7pPr>
            <a:lvl8pPr marL="3269209" indent="0" algn="ctr">
              <a:buNone/>
            </a:lvl8pPr>
            <a:lvl9pPr marL="3736238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EA3CB-363A-4872-9F7C-2A420785A1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00DE-73BA-43FB-9796-1D3D487941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35286" y="940860"/>
            <a:ext cx="2090261" cy="5362567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64502" y="940860"/>
            <a:ext cx="6115950" cy="5362567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9EED-6BDD-4CA2-A33F-58385F7065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4702" y="784225"/>
            <a:ext cx="8050213" cy="11763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50900" y="2430465"/>
            <a:ext cx="3832225" cy="38322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835527" y="2430464"/>
            <a:ext cx="3832225" cy="183991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835527" y="4422775"/>
            <a:ext cx="3832225" cy="18399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3D3D6D-73CE-4A83-8CBC-7A94796FF37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4702" y="784225"/>
            <a:ext cx="8050213" cy="11763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850900" y="2430465"/>
            <a:ext cx="7816850" cy="3832225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72DD4F-85C5-4734-93A3-8E18C9D1101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4702" y="784225"/>
            <a:ext cx="8050213" cy="11763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50900" y="2430465"/>
            <a:ext cx="7816850" cy="3832225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88646-1547-4DD1-B079-EEAC1AAEDEC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86D7A-E55D-4E2D-930A-07A63A11B6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823" y="1354836"/>
            <a:ext cx="7896543" cy="1401879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7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8823" y="2782924"/>
            <a:ext cx="7896543" cy="1553396"/>
          </a:xfrm>
        </p:spPr>
        <p:txBody>
          <a:bodyPr lIns="46703" rIns="46703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0B877-AD48-41B7-8CF4-5C1041795D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503" y="724461"/>
            <a:ext cx="8361045" cy="1176073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503" y="1975643"/>
            <a:ext cx="4103105" cy="4563163"/>
          </a:xfrm>
        </p:spPr>
        <p:txBody>
          <a:bodyPr/>
          <a:lstStyle>
            <a:lvl1pPr>
              <a:defRPr sz="2700"/>
            </a:lvl1pPr>
            <a:lvl2pPr>
              <a:defRPr sz="25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22442" y="1975643"/>
            <a:ext cx="4103105" cy="4563163"/>
          </a:xfrm>
        </p:spPr>
        <p:txBody>
          <a:bodyPr/>
          <a:lstStyle>
            <a:lvl1pPr>
              <a:defRPr sz="2700"/>
            </a:lvl1pPr>
            <a:lvl2pPr>
              <a:defRPr sz="25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3BE99-0A9A-4B56-81D5-719BC80607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503" y="724461"/>
            <a:ext cx="8361045" cy="1176073"/>
          </a:xfrm>
        </p:spPr>
        <p:txBody>
          <a:bodyPr tIns="46703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4502" y="1908930"/>
            <a:ext cx="4104719" cy="678431"/>
          </a:xfrm>
        </p:spPr>
        <p:txBody>
          <a:bodyPr lIns="46703" tIns="0" rIns="46703" bIns="0" anchor="ctr">
            <a:noAutofit/>
          </a:bodyPr>
          <a:lstStyle>
            <a:lvl1pPr marL="0" indent="0">
              <a:buNone/>
              <a:defRPr sz="25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19217" y="1913570"/>
            <a:ext cx="4106331" cy="673791"/>
          </a:xfrm>
        </p:spPr>
        <p:txBody>
          <a:bodyPr lIns="46703" tIns="0" rIns="46703" bIns="0" anchor="ctr"/>
          <a:lstStyle>
            <a:lvl1pPr marL="0" indent="0">
              <a:buNone/>
              <a:defRPr sz="25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64502" y="2587361"/>
            <a:ext cx="4104719" cy="395699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9217" y="2587361"/>
            <a:ext cx="4106331" cy="395699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267F3-D3EA-4BF3-A91D-5C238593AC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503" y="724461"/>
            <a:ext cx="8438462" cy="1176073"/>
          </a:xfrm>
        </p:spPr>
        <p:txBody>
          <a:bodyPr vert="horz" tIns="46703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1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7EA2E-3AFF-4386-893B-EE55B9CC6F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C5DA-EDF3-4B0C-BF3D-3DA4584EFD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6754" y="529235"/>
            <a:ext cx="2787015" cy="1195674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7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96754" y="1724907"/>
            <a:ext cx="2787015" cy="4704292"/>
          </a:xfrm>
        </p:spPr>
        <p:txBody>
          <a:bodyPr lIns="18681" rIns="18681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32151" y="1724907"/>
            <a:ext cx="5193396" cy="4704292"/>
          </a:xfrm>
        </p:spPr>
        <p:txBody>
          <a:bodyPr tIns="0"/>
          <a:lstStyle>
            <a:lvl1pPr>
              <a:defRPr sz="2900"/>
            </a:lvl1pPr>
            <a:lvl2pPr>
              <a:defRPr sz="2700"/>
            </a:lvl2pPr>
            <a:lvl3pPr>
              <a:defRPr sz="25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D4823-6152-48C0-88A6-EBF163419C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216317" y="1140139"/>
            <a:ext cx="5341779" cy="4233863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406" tIns="46703" rIns="93406" bIns="46703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131978" y="5514855"/>
            <a:ext cx="157931" cy="159946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3406" tIns="46703" rIns="93406" bIns="46703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9337" y="1211053"/>
            <a:ext cx="2248192" cy="1628415"/>
          </a:xfrm>
        </p:spPr>
        <p:txBody>
          <a:bodyPr vert="horz" lIns="46703" tIns="46703" rIns="46703" bIns="46703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19337" y="2910637"/>
            <a:ext cx="2245095" cy="2242379"/>
          </a:xfrm>
        </p:spPr>
        <p:txBody>
          <a:bodyPr lIns="65384" rIns="46703" bIns="46703" anchor="t"/>
          <a:lstStyle>
            <a:lvl1pPr marL="0" indent="0" algn="l">
              <a:spcBef>
                <a:spcPts val="255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06211" y="6540273"/>
            <a:ext cx="619337" cy="375690"/>
          </a:xfrm>
        </p:spPr>
        <p:txBody>
          <a:bodyPr/>
          <a:lstStyle/>
          <a:p>
            <a:fld id="{BD0B021E-7304-480F-B567-920265919A4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541469" y="1234225"/>
            <a:ext cx="4691475" cy="4045691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3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677" y="5984905"/>
            <a:ext cx="9309404" cy="1071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3406" tIns="46703" rIns="93406" bIns="4670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451482" y="6399798"/>
            <a:ext cx="4838568" cy="65664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3406" tIns="46703" rIns="93406" bIns="4670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677" y="-7351"/>
            <a:ext cx="9309404" cy="1071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3406" tIns="46703" rIns="93406" bIns="4670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451482" y="-7350"/>
            <a:ext cx="4838568" cy="65664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3406" tIns="46703" rIns="93406" bIns="46703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64503" y="724461"/>
            <a:ext cx="8361045" cy="1176073"/>
          </a:xfrm>
          <a:prstGeom prst="rect">
            <a:avLst/>
          </a:prstGeom>
        </p:spPr>
        <p:txBody>
          <a:bodyPr vert="horz" lIns="0" tIns="46703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64503" y="1991484"/>
            <a:ext cx="8361045" cy="4516120"/>
          </a:xfrm>
          <a:prstGeom prst="rect">
            <a:avLst/>
          </a:prstGeom>
        </p:spPr>
        <p:txBody>
          <a:bodyPr vert="horz" lIns="93406" tIns="46703" rIns="93406" bIns="46703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64503" y="6540273"/>
            <a:ext cx="2167678" cy="375690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709598" y="6540273"/>
            <a:ext cx="3406352" cy="375690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051377" y="6540273"/>
            <a:ext cx="774171" cy="37569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CE66A86-3950-4111-8EA0-0F234DC71743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321" y="208265"/>
            <a:ext cx="9327182" cy="668009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  <p:sldLayoutId id="2147483897" r:id="rId12"/>
    <p:sldLayoutId id="2147483898" r:id="rId13"/>
    <p:sldLayoutId id="2147483899" r:id="rId14"/>
  </p:sldLayoutIdLst>
  <p:txStyles>
    <p:titleStyle>
      <a:lvl1pPr algn="l" rtl="0" eaLnBrk="1" latinLnBrk="0" hangingPunct="1">
        <a:spcBef>
          <a:spcPct val="0"/>
        </a:spcBef>
        <a:buNone/>
        <a:defRPr kumimoji="0" sz="51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80218" indent="-280218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53842" indent="-25219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934060" indent="-25219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14277" indent="-214834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4495" indent="-214834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74713" indent="-214834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1525" indent="-186812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41743" indent="-186812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21961" indent="-186812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670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34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40108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6811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3351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8021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692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73623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mailto:minfin@tatar.ru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9"/>
          <p:cNvSpPr>
            <a:spLocks noGrp="1" noChangeArrowheads="1"/>
          </p:cNvSpPr>
          <p:nvPr>
            <p:ph type="ctrTitle"/>
          </p:nvPr>
        </p:nvSpPr>
        <p:spPr>
          <a:xfrm>
            <a:off x="1001687" y="742137"/>
            <a:ext cx="7231085" cy="5572164"/>
          </a:xfrm>
        </p:spPr>
        <p:txBody>
          <a:bodyPr>
            <a:normAutofit/>
          </a:bodyPr>
          <a:lstStyle/>
          <a:p>
            <a:pPr algn="ctr"/>
            <a:r>
              <a:rPr lang="ru-RU" sz="3300" i="1" dirty="0"/>
              <a:t>  </a:t>
            </a:r>
            <a:br>
              <a:rPr lang="ru-RU" sz="3300" i="1" dirty="0"/>
            </a:br>
            <a:r>
              <a:rPr lang="ru-RU" sz="3300" i="1" dirty="0"/>
              <a:t> </a:t>
            </a:r>
            <a:br>
              <a:rPr lang="ru-RU" sz="3300" i="1" dirty="0">
                <a:solidFill>
                  <a:schemeClr val="tx2"/>
                </a:solidFill>
              </a:rPr>
            </a:br>
            <a:r>
              <a:rPr lang="ru-RU" sz="3300" i="1" dirty="0">
                <a:solidFill>
                  <a:schemeClr val="tx2"/>
                </a:solidFill>
              </a:rPr>
              <a:t>          Бюджет  Верхнеуслонского </a:t>
            </a:r>
            <a:br>
              <a:rPr lang="ru-RU" sz="3300" i="1" dirty="0">
                <a:solidFill>
                  <a:schemeClr val="tx2"/>
                </a:solidFill>
              </a:rPr>
            </a:br>
            <a:r>
              <a:rPr lang="ru-RU" sz="3300" i="1" dirty="0">
                <a:solidFill>
                  <a:schemeClr val="tx2"/>
                </a:solidFill>
              </a:rPr>
              <a:t>   муниципального района на  2022 год и </a:t>
            </a:r>
            <a:br>
              <a:rPr lang="ru-RU" sz="3300" i="1" dirty="0">
                <a:solidFill>
                  <a:schemeClr val="tx2"/>
                </a:solidFill>
              </a:rPr>
            </a:br>
            <a:r>
              <a:rPr lang="ru-RU" sz="3300" i="1" dirty="0">
                <a:solidFill>
                  <a:schemeClr val="tx2"/>
                </a:solidFill>
              </a:rPr>
              <a:t>            плановый период 2023-2024 гг.    </a:t>
            </a:r>
            <a:br>
              <a:rPr lang="ru-RU" sz="3300" i="1" dirty="0"/>
            </a:br>
            <a:br>
              <a:rPr lang="ru-RU" sz="3300" i="1" dirty="0"/>
            </a:br>
            <a:br>
              <a:rPr lang="ru-RU" sz="3300" i="1" dirty="0"/>
            </a:br>
            <a:r>
              <a:rPr lang="ru-RU" sz="3300" i="1"/>
              <a:t>(Бюджет для граждан)</a:t>
            </a:r>
            <a:br>
              <a:rPr lang="ru-RU" sz="3300" i="1" dirty="0"/>
            </a:br>
            <a:br>
              <a:rPr lang="ru-RU" sz="3300" i="1" dirty="0"/>
            </a:br>
            <a:endParaRPr lang="ru-RU" sz="33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7373" y="242071"/>
            <a:ext cx="8121651" cy="2000264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2800" b="1" dirty="0"/>
            </a:br>
            <a:r>
              <a:rPr lang="ru-RU" sz="2800" b="1" dirty="0"/>
              <a:t>Прогноз поступления акцизов в бюджет</a:t>
            </a:r>
            <a:br>
              <a:rPr lang="ru-RU" sz="2800" b="1" dirty="0"/>
            </a:br>
            <a:r>
              <a:rPr lang="ru-RU" sz="2800" b="1" dirty="0"/>
              <a:t> Верхнеуслонского муниципального района</a:t>
            </a:r>
            <a:br>
              <a:rPr lang="ru-RU" sz="2800" b="1" dirty="0"/>
            </a:br>
            <a:r>
              <a:rPr lang="ru-RU" sz="2800" b="1" dirty="0"/>
              <a:t> (тыс. руб.) </a:t>
            </a:r>
            <a:br>
              <a:rPr lang="ru-RU" sz="2800" b="1" dirty="0"/>
            </a:br>
            <a:endParaRPr lang="ru-RU" sz="2800" b="1" dirty="0"/>
          </a:p>
        </p:txBody>
      </p:sp>
      <p:graphicFrame>
        <p:nvGraphicFramePr>
          <p:cNvPr id="4" name="Рисунок SmartArt 3"/>
          <p:cNvGraphicFramePr>
            <a:graphicFrameLocks noGrp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val="2429765857"/>
              </p:ext>
            </p:extLst>
          </p:nvPr>
        </p:nvGraphicFramePr>
        <p:xfrm>
          <a:off x="850900" y="2242335"/>
          <a:ext cx="7816850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75368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8811" y="384947"/>
            <a:ext cx="8050213" cy="17859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/>
              <a:t>Прогноз поступления налога на имущество физических лиц в бюджеты сельских поселений </a:t>
            </a:r>
            <a:br>
              <a:rPr lang="ru-RU" sz="2800" b="1" dirty="0"/>
            </a:br>
            <a:r>
              <a:rPr lang="ru-RU" sz="2800" b="1" dirty="0"/>
              <a:t>Верхнеуслонского муниципального района</a:t>
            </a:r>
            <a:br>
              <a:rPr lang="ru-RU" sz="2800" b="1" dirty="0"/>
            </a:br>
            <a:r>
              <a:rPr lang="ru-RU" sz="2800" b="1" dirty="0"/>
              <a:t> в 2022-2024 гг. </a:t>
            </a:r>
            <a:br>
              <a:rPr lang="ru-RU" sz="2800" b="1" dirty="0"/>
            </a:br>
            <a:endParaRPr lang="ru-RU" sz="2800" b="1" dirty="0"/>
          </a:p>
        </p:txBody>
      </p:sp>
      <p:graphicFrame>
        <p:nvGraphicFramePr>
          <p:cNvPr id="4" name="Рисунок SmartArt 3"/>
          <p:cNvGraphicFramePr>
            <a:graphicFrameLocks noGrp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val="559499380"/>
              </p:ext>
            </p:extLst>
          </p:nvPr>
        </p:nvGraphicFramePr>
        <p:xfrm>
          <a:off x="930249" y="2099459"/>
          <a:ext cx="7816850" cy="4164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8811" y="599261"/>
            <a:ext cx="8050213" cy="15716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Прогноз поступления земельного налога </a:t>
            </a:r>
            <a:br>
              <a:rPr lang="ru-RU" sz="2800" b="1" dirty="0">
                <a:solidFill>
                  <a:schemeClr val="tx1"/>
                </a:solidFill>
              </a:rPr>
            </a:br>
            <a:r>
              <a:rPr lang="ru-RU" sz="2800" b="1" dirty="0">
                <a:solidFill>
                  <a:schemeClr val="tx1"/>
                </a:solidFill>
              </a:rPr>
              <a:t>в бюджеты поселений </a:t>
            </a:r>
            <a:br>
              <a:rPr lang="ru-RU" sz="2800" b="1" dirty="0">
                <a:solidFill>
                  <a:schemeClr val="tx1"/>
                </a:solidFill>
              </a:rPr>
            </a:br>
            <a:r>
              <a:rPr lang="ru-RU" sz="2800" b="1" dirty="0">
                <a:solidFill>
                  <a:schemeClr val="tx1"/>
                </a:solidFill>
              </a:rPr>
              <a:t>Верхнеуслонского муниципального района</a:t>
            </a:r>
            <a:br>
              <a:rPr lang="ru-RU" sz="2800" b="1" dirty="0">
                <a:solidFill>
                  <a:schemeClr val="tx1"/>
                </a:solidFill>
              </a:rPr>
            </a:br>
            <a:r>
              <a:rPr lang="ru-RU" sz="2800" b="1" dirty="0">
                <a:solidFill>
                  <a:schemeClr val="tx1"/>
                </a:solidFill>
              </a:rPr>
              <a:t> в 2022-2024 гг. </a:t>
            </a:r>
            <a:br>
              <a:rPr lang="ru-RU" sz="2800" b="1" dirty="0"/>
            </a:br>
            <a:endParaRPr lang="ru-RU" sz="2800" b="1" dirty="0"/>
          </a:p>
        </p:txBody>
      </p:sp>
      <p:graphicFrame>
        <p:nvGraphicFramePr>
          <p:cNvPr id="4" name="Рисунок SmartArt 3"/>
          <p:cNvGraphicFramePr>
            <a:graphicFrameLocks noGrp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val="288670048"/>
              </p:ext>
            </p:extLst>
          </p:nvPr>
        </p:nvGraphicFramePr>
        <p:xfrm>
          <a:off x="715935" y="2242335"/>
          <a:ext cx="7816850" cy="4164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8811" y="384947"/>
            <a:ext cx="8050213" cy="17859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/>
              <a:t>Прогноз поступления налогов на совокупный доход </a:t>
            </a:r>
            <a:br>
              <a:rPr lang="ru-RU" sz="2800" b="1" dirty="0"/>
            </a:br>
            <a:r>
              <a:rPr lang="ru-RU" sz="2800" b="1" dirty="0"/>
              <a:t>в консолидированный бюджет </a:t>
            </a:r>
            <a:br>
              <a:rPr lang="ru-RU" sz="2800" b="1" dirty="0"/>
            </a:br>
            <a:r>
              <a:rPr lang="ru-RU" sz="2800" b="1" dirty="0"/>
              <a:t>Верхнеуслонского муниципального района</a:t>
            </a:r>
            <a:br>
              <a:rPr lang="ru-RU" sz="2800" b="1" dirty="0"/>
            </a:br>
            <a:r>
              <a:rPr lang="ru-RU" sz="2800" b="1" dirty="0"/>
              <a:t> в 2022-2024 гг. </a:t>
            </a:r>
            <a:br>
              <a:rPr lang="ru-RU" sz="2800" b="1" dirty="0"/>
            </a:br>
            <a:endParaRPr lang="ru-RU" sz="2800" b="1" dirty="0"/>
          </a:p>
        </p:txBody>
      </p:sp>
      <p:graphicFrame>
        <p:nvGraphicFramePr>
          <p:cNvPr id="4" name="Рисунок SmartArt 3"/>
          <p:cNvGraphicFramePr>
            <a:graphicFrameLocks noGrp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val="1629617947"/>
              </p:ext>
            </p:extLst>
          </p:nvPr>
        </p:nvGraphicFramePr>
        <p:xfrm>
          <a:off x="215868" y="2028021"/>
          <a:ext cx="8643999" cy="4164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4702" y="742137"/>
            <a:ext cx="8050213" cy="1218426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2400" b="1" dirty="0"/>
            </a:br>
            <a:br>
              <a:rPr lang="ru-RU" sz="2400" b="1" dirty="0"/>
            </a:br>
            <a:br>
              <a:rPr lang="ru-RU" sz="2400" b="1" dirty="0"/>
            </a:br>
            <a:r>
              <a:rPr lang="ru-RU" sz="2400" b="1" dirty="0"/>
              <a:t>Неналоговые доходы консолидированного бюджета Верхнеуслонского муниципального района </a:t>
            </a:r>
            <a:br>
              <a:rPr lang="ru-RU" sz="2400" b="1" dirty="0"/>
            </a:br>
            <a:r>
              <a:rPr lang="ru-RU" sz="2400" b="1" dirty="0"/>
              <a:t>на 2022</a:t>
            </a:r>
            <a:br>
              <a:rPr lang="ru-RU" sz="2400" b="1" dirty="0"/>
            </a:br>
            <a:r>
              <a:rPr lang="ru-RU" sz="2400" b="1" dirty="0"/>
              <a:t> год (тыс. руб.)</a:t>
            </a:r>
            <a:br>
              <a:rPr lang="ru-RU" sz="2400" b="1" dirty="0"/>
            </a:br>
            <a:endParaRPr lang="ru-RU" sz="2400" b="1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42793992"/>
              </p:ext>
            </p:extLst>
          </p:nvPr>
        </p:nvGraphicFramePr>
        <p:xfrm>
          <a:off x="1573191" y="2242335"/>
          <a:ext cx="6286544" cy="414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AutoShape 15"/>
          <p:cNvSpPr>
            <a:spLocks noGrp="1" noChangeArrowheads="1"/>
          </p:cNvSpPr>
          <p:nvPr>
            <p:ph type="title"/>
          </p:nvPr>
        </p:nvSpPr>
        <p:spPr>
          <a:xfrm>
            <a:off x="774702" y="527823"/>
            <a:ext cx="8050213" cy="100013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2400" b="1" dirty="0"/>
              <a:t>Неналоговые  доходы  консолидированного бюджета  Верхнеуслонского муниципального  района на 2023-2024 годы</a:t>
            </a:r>
          </a:p>
        </p:txBody>
      </p:sp>
      <p:graphicFrame>
        <p:nvGraphicFramePr>
          <p:cNvPr id="14" name="Содержимое 1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05534395"/>
              </p:ext>
            </p:extLst>
          </p:nvPr>
        </p:nvGraphicFramePr>
        <p:xfrm>
          <a:off x="396554" y="1872035"/>
          <a:ext cx="4104456" cy="43362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Содержимое 15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115476737"/>
              </p:ext>
            </p:extLst>
          </p:nvPr>
        </p:nvGraphicFramePr>
        <p:xfrm>
          <a:off x="4835525" y="1872035"/>
          <a:ext cx="4201988" cy="4442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>
          <a:xfrm>
            <a:off x="758827" y="1079500"/>
            <a:ext cx="8048625" cy="936625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2800" dirty="0"/>
              <a:t>Доходы бюджета Верхнеуслонского муниципального района  на 2022-2024 гг.</a:t>
            </a:r>
          </a:p>
        </p:txBody>
      </p:sp>
      <p:graphicFrame>
        <p:nvGraphicFramePr>
          <p:cNvPr id="43175" name="Group 167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2171111"/>
              </p:ext>
            </p:extLst>
          </p:nvPr>
        </p:nvGraphicFramePr>
        <p:xfrm>
          <a:off x="108521" y="2099459"/>
          <a:ext cx="9073009" cy="4535763"/>
        </p:xfrm>
        <a:graphic>
          <a:graphicData uri="http://schemas.openxmlformats.org/drawingml/2006/table">
            <a:tbl>
              <a:tblPr/>
              <a:tblGrid>
                <a:gridCol w="26447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6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81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19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15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78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20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35777">
                <a:tc rowSpan="2"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Доходы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2022 год</a:t>
                      </a:r>
                    </a:p>
                  </a:txBody>
                  <a:tcPr marL="93590" marR="93590" marT="46796" marB="467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590" marR="93590" marT="46796" marB="467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2023 год</a:t>
                      </a:r>
                    </a:p>
                  </a:txBody>
                  <a:tcPr marL="93590" marR="93590" marT="46796" marB="467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2024 год</a:t>
                      </a:r>
                    </a:p>
                  </a:txBody>
                  <a:tcPr marL="93590" marR="93590" marT="46796" marB="46796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73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Сумма, тыс. руб.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Удель-ный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вес, %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Сумма, тыс. руб.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Удель-ный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вес, %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Сумма, тыс. руб.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Удель-ный</a:t>
                      </a: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вес,%</a:t>
                      </a: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934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Налоговые и неналоговые доходы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183037,6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26,6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201562,4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29,5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216946,5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31,6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2434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Дотации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34333,1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14987,7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2,2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677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Субсидии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155966,8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22,7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129751,4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19,0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113154,9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16,5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677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Субвенции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153793,62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22,4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154003,52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22,6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154976,62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22,5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1375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Иные межбюджетные трансферты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160610,6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23,3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182382,7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26,7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202238,5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29,4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1375">
                <a:tc>
                  <a:txBody>
                    <a:bodyPr/>
                    <a:lstStyle/>
                    <a:p>
                      <a:pPr marL="0" marR="0" lvl="0" indent="0" algn="l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Всего доходов</a:t>
                      </a:r>
                    </a:p>
                  </a:txBody>
                  <a:tcPr marL="93396" marR="93396" marT="46699" marB="46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687741,72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682687,72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687316,52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34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93396" marR="93396" marT="46699" marB="46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аблица 2">
            <a:extLst>
              <a:ext uri="{FF2B5EF4-FFF2-40B4-BE49-F238E27FC236}">
                <a16:creationId xmlns:a16="http://schemas.microsoft.com/office/drawing/2014/main" id="{71ABE247-AE86-4772-BBD0-641CF6FD1D42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736600" y="503883"/>
            <a:ext cx="7816850" cy="5776441"/>
          </a:xfrm>
        </p:spPr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45E0D4-F56F-49B9-93BA-415D19091993}"/>
              </a:ext>
            </a:extLst>
          </p:cNvPr>
          <p:cNvSpPr txBox="1"/>
          <p:nvPr/>
        </p:nvSpPr>
        <p:spPr>
          <a:xfrm>
            <a:off x="324544" y="620785"/>
            <a:ext cx="8640961" cy="59677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Безвозмездные поступления включают в себя:</a:t>
            </a:r>
          </a:p>
          <a:p>
            <a:pPr algn="just"/>
            <a:r>
              <a:rPr lang="ru-RU" sz="1400" b="1" dirty="0">
                <a:solidFill>
                  <a:schemeClr val="accent1"/>
                </a:solidFill>
              </a:rPr>
              <a:t>Межбюджетные трансферты </a:t>
            </a:r>
            <a:r>
              <a:rPr lang="ru-RU" sz="1400" dirty="0"/>
              <a:t>- средства, предоставляемые одним бюджетом бюджетной системы Российской Федерации другому бюджету бюджетной системы Российской Федерации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>
                <a:solidFill>
                  <a:schemeClr val="accent1"/>
                </a:solidFill>
              </a:rPr>
              <a:t>Дотации</a:t>
            </a:r>
            <a:r>
              <a:rPr lang="ru-RU" sz="1400" b="1" dirty="0"/>
              <a:t> </a:t>
            </a:r>
            <a:r>
              <a:rPr lang="ru-RU" sz="1400" dirty="0"/>
              <a:t>- межбюджетные трансферты, предоставляемые на безвозмездной и безвозвратной основе без установления направлений и (или) условий их использования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>
                <a:solidFill>
                  <a:schemeClr val="accent1"/>
                </a:solidFill>
              </a:rPr>
              <a:t>Субсидии</a:t>
            </a:r>
            <a:r>
              <a:rPr lang="ru-RU" sz="1400" b="1" dirty="0"/>
              <a:t> </a:t>
            </a:r>
            <a:r>
              <a:rPr lang="ru-RU" sz="1400" dirty="0"/>
              <a:t>- межбюджетные трансферты, предоставляемые в целях </a:t>
            </a:r>
            <a:r>
              <a:rPr lang="ru-RU" sz="1400" dirty="0" err="1"/>
              <a:t>софинансирования</a:t>
            </a:r>
            <a:r>
              <a:rPr lang="ru-RU" sz="1400" dirty="0"/>
              <a:t> расходных обязательств, возникающих при выполнении полномочий органов государственной власти субъектов РФ по предметам ведения субъектов РФ и предметам совместного ведения РФ и субъектов РФ, и расходных обязательств по выполнению полномочий органов местного самоуправления по вопросам местного значения</a:t>
            </a:r>
          </a:p>
          <a:p>
            <a:pPr algn="just"/>
            <a:endParaRPr lang="ru-RU" sz="1400" dirty="0">
              <a:solidFill>
                <a:schemeClr val="accent1"/>
              </a:solidFill>
            </a:endParaRPr>
          </a:p>
          <a:p>
            <a:pPr algn="just"/>
            <a:r>
              <a:rPr lang="ru-RU" sz="1400" b="1" dirty="0">
                <a:solidFill>
                  <a:schemeClr val="accent1"/>
                </a:solidFill>
              </a:rPr>
              <a:t>Субвенции </a:t>
            </a:r>
            <a:r>
              <a:rPr lang="ru-RU" sz="1400" dirty="0"/>
              <a:t>- межбюджетные трансферты, предоставляемые бюджетам субъектов Российской Федерации в целях финансового обеспечения расходных обязательств субъектов РФ и (или) муниципальных образований, возникающих при выполнении полномочий РФ, переданных для осуществления органам государственной власти субъектов РФ и (или) органам местного самоуправления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>
                <a:solidFill>
                  <a:schemeClr val="accent1"/>
                </a:solidFill>
              </a:rPr>
              <a:t>Иные межбюджетные трансферы</a:t>
            </a:r>
            <a:r>
              <a:rPr lang="ru-RU" sz="1400" dirty="0"/>
              <a:t> предоставляются в случаях и порядке, которые предусмотрены соответствующими правовыми актами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dirty="0">
                <a:solidFill>
                  <a:schemeClr val="accent1"/>
                </a:solidFill>
              </a:rPr>
              <a:t>Безвозмездные поступления </a:t>
            </a:r>
            <a:r>
              <a:rPr lang="ru-RU" sz="1400" dirty="0"/>
              <a:t>– поступления от физических и юридических лиц, международных организаций и правительства иностранных государств, в том числе добровольные пожертвования</a:t>
            </a:r>
          </a:p>
        </p:txBody>
      </p:sp>
    </p:spTree>
    <p:extLst>
      <p:ext uri="{BB962C8B-B14F-4D97-AF65-F5344CB8AC3E}">
        <p14:creationId xmlns:p14="http://schemas.microsoft.com/office/powerpoint/2010/main" val="3506274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6657967"/>
              </p:ext>
            </p:extLst>
          </p:nvPr>
        </p:nvGraphicFramePr>
        <p:xfrm>
          <a:off x="531647" y="1223963"/>
          <a:ext cx="8388671" cy="5230845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8418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93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93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93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93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93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939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Показатели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742" marR="7742" marT="5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2020 год</a:t>
                      </a:r>
                      <a:b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(факт)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742" marR="7742" marT="5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2021 год (оценка)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742" marR="7742" marT="5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2022 год</a:t>
                      </a:r>
                      <a:b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(прогноз)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742" marR="7742" marT="5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2023 год</a:t>
                      </a:r>
                      <a:b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(прогноз)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742" marR="7742" marT="580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2024 год</a:t>
                      </a:r>
                      <a:b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(прогноз)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742" marR="7742" marT="5806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9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Численность населения, тыс. человек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16,0</a:t>
                      </a: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15,93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15,86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15,80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15,74</a:t>
                      </a: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19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Валовый территориальный продукт (ВТП), млн. рублей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18596,5</a:t>
                      </a: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19572,4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20760,0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22190,4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23879,1</a:t>
                      </a: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39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Фонд оплаты труда, млн. руб.</a:t>
                      </a: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5876,72</a:t>
                      </a: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6801,61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8051,42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9422,74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10604,86</a:t>
                      </a: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04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Объем</a:t>
                      </a:r>
                      <a:r>
                        <a:rPr lang="ru-RU" sz="1000" u="none" strike="noStrike" baseline="0" dirty="0">
                          <a:effectLst/>
                        </a:rPr>
                        <a:t> отгруженных товаров собственного производства, выполненных работ и услуг тыс</a:t>
                      </a:r>
                      <a:r>
                        <a:rPr lang="ru-RU" sz="1000" u="none" strike="noStrike" dirty="0">
                          <a:effectLst/>
                        </a:rPr>
                        <a:t>. рублей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2228907,0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2934000,00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3280600,00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3432000,00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3824000,00</a:t>
                      </a: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849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Индекс промышленного производства, 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119,2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101,0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102,0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103,0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104,0</a:t>
                      </a: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39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Сводный индекс потребительских цен, 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103,0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103,6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104,0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104,0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104,0</a:t>
                      </a: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8999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Объем инвестиций в основной капитал за счет всех источников финансирования, млн. руб.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5171,3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5930,2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13058,1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9495,1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11104,5</a:t>
                      </a: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39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Уровень регистрируемой безработицы, 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575" marR="36575" marT="0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0,94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0,54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0,54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0,54</a:t>
                      </a:r>
                    </a:p>
                  </a:txBody>
                  <a:tcPr marL="9677" marR="9677" marT="7258" marB="0" anchor="ctr"/>
                </a:tc>
                <a:tc>
                  <a:txBody>
                    <a:bodyPr/>
                    <a:lstStyle/>
                    <a:p>
                      <a:pPr marL="0" algn="r" defTabSz="6858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0,54</a:t>
                      </a:r>
                    </a:p>
                  </a:txBody>
                  <a:tcPr marL="9677" marR="9677" marT="7258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1BC88A-98C9-409B-B590-2785DCF6B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503" y="287860"/>
            <a:ext cx="8361045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/>
              <a:t>Показатели прогноза социально-экономического развития Верхнеуслонского муниципального района Республики Татарстан</a:t>
            </a:r>
          </a:p>
        </p:txBody>
      </p:sp>
    </p:spTree>
    <p:extLst>
      <p:ext uri="{BB962C8B-B14F-4D97-AF65-F5344CB8AC3E}">
        <p14:creationId xmlns:p14="http://schemas.microsoft.com/office/powerpoint/2010/main" val="20579001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7" name="AutoShape 2"/>
          <p:cNvSpPr>
            <a:spLocks noGrp="1" noChangeArrowheads="1"/>
          </p:cNvSpPr>
          <p:nvPr>
            <p:ph type="title"/>
          </p:nvPr>
        </p:nvSpPr>
        <p:spPr>
          <a:xfrm>
            <a:off x="757238" y="287338"/>
            <a:ext cx="8050212" cy="1008062"/>
          </a:xfrm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 eaLnBrk="1" hangingPunct="1"/>
            <a:r>
              <a:rPr lang="ru-RU" sz="2300" dirty="0"/>
              <a:t>Расходы  по бюджетной  сфере  сформированы с применением  следующих  индексов</a:t>
            </a:r>
            <a:r>
              <a:rPr lang="en-US" sz="2300" dirty="0"/>
              <a:t>:</a:t>
            </a:r>
            <a:endParaRPr lang="ru-RU" sz="2300" dirty="0"/>
          </a:p>
        </p:txBody>
      </p:sp>
      <p:grpSp>
        <p:nvGrpSpPr>
          <p:cNvPr id="4" name="Organization Chart 3"/>
          <p:cNvGrpSpPr>
            <a:grpSpLocks noChangeAspect="1"/>
          </p:cNvGrpSpPr>
          <p:nvPr/>
        </p:nvGrpSpPr>
        <p:grpSpPr bwMode="auto">
          <a:xfrm>
            <a:off x="144431" y="1439349"/>
            <a:ext cx="8605050" cy="5343233"/>
            <a:chOff x="525" y="1209"/>
            <a:chExt cx="1944" cy="4025"/>
          </a:xfrm>
        </p:grpSpPr>
        <p:cxnSp>
          <p:nvCxnSpPr>
            <p:cNvPr id="6148" name="_s6148"/>
            <p:cNvCxnSpPr>
              <a:cxnSpLocks noChangeShapeType="1"/>
              <a:stCxn id="23" idx="1"/>
              <a:endCxn id="14" idx="2"/>
            </p:cNvCxnSpPr>
            <p:nvPr/>
          </p:nvCxnSpPr>
          <p:spPr bwMode="auto">
            <a:xfrm rot="10800000">
              <a:off x="789" y="2077"/>
              <a:ext cx="816" cy="3013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6149" name="_s6149"/>
            <p:cNvCxnSpPr>
              <a:cxnSpLocks noChangeShapeType="1"/>
              <a:stCxn id="22" idx="1"/>
              <a:endCxn id="14" idx="2"/>
            </p:cNvCxnSpPr>
            <p:nvPr/>
          </p:nvCxnSpPr>
          <p:spPr bwMode="auto">
            <a:xfrm rot="10800000">
              <a:off x="790" y="2077"/>
              <a:ext cx="329" cy="2441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6150" name="_s6150"/>
            <p:cNvCxnSpPr>
              <a:cxnSpLocks noChangeShapeType="1"/>
              <a:stCxn id="21" idx="1"/>
              <a:endCxn id="14" idx="2"/>
            </p:cNvCxnSpPr>
            <p:nvPr/>
          </p:nvCxnSpPr>
          <p:spPr bwMode="auto">
            <a:xfrm rot="10800000">
              <a:off x="790" y="2077"/>
              <a:ext cx="329" cy="271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6152" name="_s6152"/>
            <p:cNvCxnSpPr>
              <a:cxnSpLocks noChangeShapeType="1"/>
              <a:stCxn id="19" idx="1"/>
              <a:endCxn id="14" idx="2"/>
            </p:cNvCxnSpPr>
            <p:nvPr/>
          </p:nvCxnSpPr>
          <p:spPr bwMode="auto">
            <a:xfrm rot="10800000">
              <a:off x="790" y="2077"/>
              <a:ext cx="329" cy="1899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6153" name="_s6153"/>
            <p:cNvCxnSpPr>
              <a:cxnSpLocks noChangeShapeType="1"/>
              <a:stCxn id="18" idx="1"/>
              <a:endCxn id="14" idx="2"/>
            </p:cNvCxnSpPr>
            <p:nvPr/>
          </p:nvCxnSpPr>
          <p:spPr bwMode="auto">
            <a:xfrm rot="10800000">
              <a:off x="790" y="2077"/>
              <a:ext cx="329" cy="1357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6155" name="_s6155"/>
            <p:cNvCxnSpPr>
              <a:cxnSpLocks noChangeShapeType="1"/>
              <a:stCxn id="16" idx="1"/>
              <a:endCxn id="14" idx="2"/>
            </p:cNvCxnSpPr>
            <p:nvPr/>
          </p:nvCxnSpPr>
          <p:spPr bwMode="auto">
            <a:xfrm rot="10800000">
              <a:off x="790" y="2077"/>
              <a:ext cx="329" cy="773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6156" name="_s6156"/>
            <p:cNvCxnSpPr>
              <a:cxnSpLocks noChangeShapeType="1"/>
              <a:stCxn id="15" idx="1"/>
              <a:endCxn id="14" idx="2"/>
            </p:cNvCxnSpPr>
            <p:nvPr/>
          </p:nvCxnSpPr>
          <p:spPr bwMode="auto">
            <a:xfrm rot="10800000" flipV="1">
              <a:off x="790" y="1589"/>
              <a:ext cx="329" cy="488"/>
            </a:xfrm>
            <a:prstGeom prst="bentConnector4">
              <a:avLst>
                <a:gd name="adj1" fmla="val 9863"/>
                <a:gd name="adj2" fmla="val 135283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14" name="_s6157"/>
            <p:cNvSpPr>
              <a:spLocks noChangeArrowheads="1"/>
            </p:cNvSpPr>
            <p:nvPr/>
          </p:nvSpPr>
          <p:spPr bwMode="auto">
            <a:xfrm>
              <a:off x="525" y="1491"/>
              <a:ext cx="529" cy="586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600" b="1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2022 </a:t>
              </a:r>
              <a:r>
                <a:rPr kumimoji="0" lang="ru-RU" sz="16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год и  плановый </a:t>
              </a:r>
              <a:r>
                <a:rPr kumimoji="0" lang="ru-RU" sz="1600" b="1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период 2023 и 2024 </a:t>
              </a:r>
              <a:r>
                <a:rPr kumimoji="0" lang="ru-RU" sz="16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годов</a:t>
              </a:r>
            </a:p>
          </p:txBody>
        </p:sp>
        <p:sp>
          <p:nvSpPr>
            <p:cNvPr id="15" name="_s6158"/>
            <p:cNvSpPr>
              <a:spLocks noChangeArrowheads="1"/>
            </p:cNvSpPr>
            <p:nvPr/>
          </p:nvSpPr>
          <p:spPr bwMode="auto">
            <a:xfrm>
              <a:off x="1119" y="1209"/>
              <a:ext cx="1350" cy="760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lvl="0" algn="ctr" defTabSz="933450">
                <a:spcBef>
                  <a:spcPct val="0"/>
                </a:spcBef>
                <a:buClrTx/>
                <a:buSzTx/>
                <a:buNone/>
              </a:pPr>
              <a:r>
                <a:rPr kumimoji="0" lang="ru-RU" sz="15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Заработная плата </a:t>
              </a:r>
              <a:r>
                <a:rPr lang="ru-RU" sz="1500" b="1" i="1" dirty="0"/>
                <a:t>отдельным категориям работников   </a:t>
              </a:r>
              <a:r>
                <a:rPr kumimoji="0" lang="ru-RU" sz="15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бюджетных  учреждений (в</a:t>
              </a:r>
              <a:r>
                <a:rPr kumimoji="0" lang="ru-RU" sz="1500" b="1" i="1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соответствии с Указами Президента РФ)</a:t>
              </a:r>
              <a:endParaRPr kumimoji="0" lang="ru-RU" sz="15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_s6159"/>
            <p:cNvSpPr>
              <a:spLocks noChangeArrowheads="1"/>
            </p:cNvSpPr>
            <p:nvPr/>
          </p:nvSpPr>
          <p:spPr bwMode="auto">
            <a:xfrm>
              <a:off x="1119" y="2674"/>
              <a:ext cx="1350" cy="353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350838" marR="0" lvl="0" indent="-350838" algn="ctr" defTabSz="93345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None/>
                <a:tabLst/>
              </a:pPr>
              <a:r>
                <a:rPr kumimoji="0" lang="ru-RU" sz="15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Начисления на оплату  труда  -  30,2%</a:t>
              </a:r>
            </a:p>
          </p:txBody>
        </p:sp>
        <p:sp>
          <p:nvSpPr>
            <p:cNvPr id="18" name="_s6161"/>
            <p:cNvSpPr>
              <a:spLocks noChangeArrowheads="1"/>
            </p:cNvSpPr>
            <p:nvPr/>
          </p:nvSpPr>
          <p:spPr bwMode="auto">
            <a:xfrm>
              <a:off x="1119" y="3162"/>
              <a:ext cx="1350" cy="543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350838" marR="0" lvl="0" indent="-350838" algn="ctr" defTabSz="93345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None/>
                <a:tabLst/>
              </a:pPr>
              <a:r>
                <a:rPr kumimoji="0" lang="ru-RU" sz="15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Денежные выплаты населению с 01.01.2022г. с ростом на  4,0 % ; с 01.01.2023г. – на 4,0 %; с 01.01.2024г. – на 4,0 %</a:t>
              </a:r>
            </a:p>
          </p:txBody>
        </p:sp>
        <p:sp>
          <p:nvSpPr>
            <p:cNvPr id="19" name="_s6162"/>
            <p:cNvSpPr>
              <a:spLocks noChangeArrowheads="1"/>
            </p:cNvSpPr>
            <p:nvPr/>
          </p:nvSpPr>
          <p:spPr bwMode="auto">
            <a:xfrm>
              <a:off x="1119" y="3813"/>
              <a:ext cx="1350" cy="326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350838" marR="0" lvl="0" indent="-350838" algn="ctr" defTabSz="93345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None/>
                <a:tabLst/>
              </a:pPr>
              <a:r>
                <a:rPr kumimoji="0" lang="ru-RU" sz="15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Оплата  коммунальных  услуг - с ростом на 4,0 % с 01.07.2022г.; с 01.07.2023г. на</a:t>
              </a:r>
              <a:r>
                <a:rPr kumimoji="0" lang="ru-RU" sz="1500" b="1" i="1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4,0 %; с 01.07.2024 г. на 4,0 %</a:t>
              </a:r>
              <a:endParaRPr kumimoji="0" lang="ru-RU" sz="15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1" name="_s6164"/>
            <p:cNvSpPr>
              <a:spLocks noChangeArrowheads="1"/>
            </p:cNvSpPr>
            <p:nvPr/>
          </p:nvSpPr>
          <p:spPr bwMode="auto">
            <a:xfrm>
              <a:off x="1119" y="2077"/>
              <a:ext cx="1350" cy="543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350838" indent="-350838" algn="ctr" defTabSz="933450">
                <a:buNone/>
              </a:pPr>
              <a:r>
                <a:rPr kumimoji="0" lang="ru-RU" sz="15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з/плата </a:t>
              </a:r>
              <a:r>
                <a:rPr lang="ru-RU" sz="1500" b="1" i="1" dirty="0"/>
                <a:t>в органах муниципального управления на уровне 2021 года</a:t>
              </a:r>
              <a:endParaRPr kumimoji="0" lang="ru-RU" sz="15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_s6165"/>
            <p:cNvSpPr>
              <a:spLocks noChangeArrowheads="1"/>
            </p:cNvSpPr>
            <p:nvPr/>
          </p:nvSpPr>
          <p:spPr bwMode="auto">
            <a:xfrm>
              <a:off x="1119" y="4247"/>
              <a:ext cx="1350" cy="543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350838" indent="-350838" algn="ctr" defTabSz="933450">
                <a:buNone/>
              </a:pPr>
              <a:r>
                <a:rPr kumimoji="0" lang="ru-RU" sz="15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Продукты питания, медикаменты - с ростом с 01.01.2022г. </a:t>
              </a:r>
              <a:r>
                <a:rPr lang="ru-RU" sz="1500" b="1" i="1" dirty="0"/>
                <a:t>на 4,0 % ; с 01.01.2023г. – на 4,0 %; с 01.01.2024г. – на 4,0 %</a:t>
              </a:r>
            </a:p>
            <a:p>
              <a:pPr marL="350838" marR="0" lvl="0" indent="-350838" algn="ctr" defTabSz="93345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None/>
                <a:tabLst/>
              </a:pPr>
              <a:r>
                <a:rPr kumimoji="0" lang="ru-RU" sz="15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</a:t>
              </a:r>
            </a:p>
          </p:txBody>
        </p:sp>
        <p:sp>
          <p:nvSpPr>
            <p:cNvPr id="23" name="_s6166"/>
            <p:cNvSpPr>
              <a:spLocks noChangeArrowheads="1"/>
            </p:cNvSpPr>
            <p:nvPr/>
          </p:nvSpPr>
          <p:spPr bwMode="auto">
            <a:xfrm>
              <a:off x="1605" y="4946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350838" marR="0" lvl="0" indent="-350838" algn="ctr" defTabSz="93345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None/>
                <a:tabLst/>
              </a:pPr>
              <a:r>
                <a:rPr kumimoji="0" lang="ru-RU" sz="15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Прочие текущие  расходы – на уровне 2021 года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7382" y="1041196"/>
            <a:ext cx="6365136" cy="360473"/>
          </a:xfrm>
        </p:spPr>
        <p:txBody>
          <a:bodyPr>
            <a:normAutofit/>
          </a:bodyPr>
          <a:lstStyle/>
          <a:p>
            <a:pPr algn="ctr"/>
            <a:r>
              <a:rPr lang="ru-RU" sz="1829" b="1" dirty="0">
                <a:latin typeface="Tahoma" pitchFamily="34" charset="0"/>
                <a:ea typeface="Tahoma" pitchFamily="34" charset="0"/>
                <a:cs typeface="Tahoma" pitchFamily="34" charset="0"/>
              </a:rPr>
              <a:t>Что такое бюджет?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1433" y="1916980"/>
            <a:ext cx="8012668" cy="3995448"/>
          </a:xfrm>
        </p:spPr>
        <p:txBody>
          <a:bodyPr>
            <a:noAutofit/>
          </a:bodyPr>
          <a:lstStyle/>
          <a:p>
            <a:pPr marL="0" algn="just" fontAlgn="b">
              <a:spcBef>
                <a:spcPts val="0"/>
              </a:spcBef>
            </a:pPr>
            <a:r>
              <a:rPr lang="ru-RU" sz="1524" b="1" dirty="0">
                <a:solidFill>
                  <a:srgbClr val="F79646"/>
                </a:solidFill>
                <a:latin typeface="Arial"/>
              </a:rPr>
              <a:t> Бюджет</a:t>
            </a:r>
            <a:r>
              <a:rPr lang="ru-RU" sz="1524" dirty="0">
                <a:solidFill>
                  <a:srgbClr val="F79646"/>
                </a:solidFill>
                <a:latin typeface="Arial"/>
              </a:rPr>
              <a:t> </a:t>
            </a:r>
            <a:r>
              <a:rPr lang="ru-RU" sz="1524" dirty="0">
                <a:solidFill>
                  <a:srgbClr val="000000"/>
                </a:solidFill>
                <a:latin typeface="Arial"/>
              </a:rPr>
              <a:t>-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</a:t>
            </a:r>
          </a:p>
          <a:p>
            <a:pPr marL="0" indent="0" algn="just" fontAlgn="b">
              <a:spcBef>
                <a:spcPts val="0"/>
              </a:spcBef>
              <a:buNone/>
            </a:pPr>
            <a:endParaRPr lang="ru-RU" sz="1524" dirty="0">
              <a:latin typeface="Arial"/>
            </a:endParaRPr>
          </a:p>
          <a:p>
            <a:pPr marL="0" algn="just" fontAlgn="b">
              <a:spcBef>
                <a:spcPts val="0"/>
              </a:spcBef>
            </a:pPr>
            <a:r>
              <a:rPr lang="ru-RU" sz="1524" dirty="0">
                <a:solidFill>
                  <a:srgbClr val="000000"/>
                </a:solidFill>
                <a:latin typeface="Arial"/>
              </a:rPr>
              <a:t>   Федеральный бюджет и свод консолидированных бюджетов субъектов Российской Федерации (без учета межбюджетных трансфертов между этими бюджетами) образуют </a:t>
            </a:r>
            <a:r>
              <a:rPr lang="ru-RU" sz="1524" b="1" dirty="0">
                <a:solidFill>
                  <a:srgbClr val="F79646"/>
                </a:solidFill>
                <a:latin typeface="Arial"/>
              </a:rPr>
              <a:t>консолидированный бюджет Российской Федерации</a:t>
            </a:r>
          </a:p>
          <a:p>
            <a:pPr marL="0" indent="0" algn="just" fontAlgn="b">
              <a:spcBef>
                <a:spcPts val="0"/>
              </a:spcBef>
              <a:buNone/>
            </a:pPr>
            <a:endParaRPr lang="ru-RU" sz="1524" dirty="0">
              <a:latin typeface="Arial"/>
            </a:endParaRPr>
          </a:p>
          <a:p>
            <a:pPr marL="0" algn="just" fontAlgn="b">
              <a:spcBef>
                <a:spcPts val="0"/>
              </a:spcBef>
            </a:pPr>
            <a:r>
              <a:rPr lang="ru-RU" sz="1524" dirty="0">
                <a:solidFill>
                  <a:srgbClr val="000000"/>
                </a:solidFill>
                <a:latin typeface="Arial"/>
              </a:rPr>
              <a:t>   Бюджет субъекта Российской Федерации и свод бюджетов муниципальных образований, входящих в состав субъекта Российской Федерации (без учета межбюджетных трансфертов между этими бюджетами), образуют </a:t>
            </a:r>
            <a:r>
              <a:rPr lang="ru-RU" sz="1524" b="1" dirty="0">
                <a:solidFill>
                  <a:srgbClr val="F79646"/>
                </a:solidFill>
                <a:latin typeface="Arial"/>
              </a:rPr>
              <a:t>консолидированный бюджет субъекта Российской Федерации</a:t>
            </a:r>
          </a:p>
          <a:p>
            <a:pPr marL="0" indent="0" algn="just" fontAlgn="b">
              <a:spcBef>
                <a:spcPts val="0"/>
              </a:spcBef>
              <a:buNone/>
            </a:pPr>
            <a:endParaRPr lang="ru-RU" sz="1524" dirty="0">
              <a:latin typeface="Arial"/>
            </a:endParaRPr>
          </a:p>
          <a:p>
            <a:pPr marL="0" algn="just" fontAlgn="b">
              <a:spcBef>
                <a:spcPts val="0"/>
              </a:spcBef>
            </a:pPr>
            <a:r>
              <a:rPr lang="ru-RU" sz="1524" dirty="0">
                <a:solidFill>
                  <a:srgbClr val="000000"/>
                </a:solidFill>
                <a:latin typeface="Arial"/>
              </a:rPr>
              <a:t>   </a:t>
            </a:r>
            <a:r>
              <a:rPr lang="ru-RU" sz="1524" b="1" dirty="0">
                <a:solidFill>
                  <a:srgbClr val="000000"/>
                </a:solidFill>
                <a:latin typeface="Arial"/>
              </a:rPr>
              <a:t>Бюджет муниципального района (районный бюджет) и свод бюджетов городских и сельских поселений, входящих в состав муниципального района (без учета межбюджетных трансфертов между этими бюджетами), образуют </a:t>
            </a:r>
            <a:r>
              <a:rPr lang="ru-RU" sz="1524" b="1" dirty="0">
                <a:solidFill>
                  <a:srgbClr val="F79646"/>
                </a:solidFill>
                <a:latin typeface="Arial"/>
              </a:rPr>
              <a:t>консолидированный бюджет муниципального района</a:t>
            </a:r>
            <a:endParaRPr lang="ru-RU" sz="1524" b="1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1012265" y="1513550"/>
            <a:ext cx="7467097" cy="6573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3629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1"/>
          <p:cNvSpPr txBox="1">
            <a:spLocks/>
          </p:cNvSpPr>
          <p:nvPr/>
        </p:nvSpPr>
        <p:spPr>
          <a:xfrm>
            <a:off x="1623791" y="868103"/>
            <a:ext cx="6861253" cy="47946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24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Распределение бюджетных ассигнований по разделам расходов  бюджета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24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Верхнеуслонского муниципального района на 2022-2024 годы (тыс. руб.)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3390C9E4-B8F5-4738-9999-313B294D8B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395832"/>
              </p:ext>
            </p:extLst>
          </p:nvPr>
        </p:nvGraphicFramePr>
        <p:xfrm>
          <a:off x="250508" y="2088059"/>
          <a:ext cx="8789034" cy="45365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339002">
                  <a:extLst>
                    <a:ext uri="{9D8B030D-6E8A-4147-A177-3AD203B41FA5}">
                      <a16:colId xmlns:a16="http://schemas.microsoft.com/office/drawing/2014/main" val="2457034518"/>
                    </a:ext>
                  </a:extLst>
                </a:gridCol>
                <a:gridCol w="927037">
                  <a:extLst>
                    <a:ext uri="{9D8B030D-6E8A-4147-A177-3AD203B41FA5}">
                      <a16:colId xmlns:a16="http://schemas.microsoft.com/office/drawing/2014/main" val="2179004042"/>
                    </a:ext>
                  </a:extLst>
                </a:gridCol>
                <a:gridCol w="791229">
                  <a:extLst>
                    <a:ext uri="{9D8B030D-6E8A-4147-A177-3AD203B41FA5}">
                      <a16:colId xmlns:a16="http://schemas.microsoft.com/office/drawing/2014/main" val="2051207923"/>
                    </a:ext>
                  </a:extLst>
                </a:gridCol>
                <a:gridCol w="897513">
                  <a:extLst>
                    <a:ext uri="{9D8B030D-6E8A-4147-A177-3AD203B41FA5}">
                      <a16:colId xmlns:a16="http://schemas.microsoft.com/office/drawing/2014/main" val="3002333091"/>
                    </a:ext>
                  </a:extLst>
                </a:gridCol>
                <a:gridCol w="897514">
                  <a:extLst>
                    <a:ext uri="{9D8B030D-6E8A-4147-A177-3AD203B41FA5}">
                      <a16:colId xmlns:a16="http://schemas.microsoft.com/office/drawing/2014/main" val="692008557"/>
                    </a:ext>
                  </a:extLst>
                </a:gridCol>
                <a:gridCol w="1009702">
                  <a:extLst>
                    <a:ext uri="{9D8B030D-6E8A-4147-A177-3AD203B41FA5}">
                      <a16:colId xmlns:a16="http://schemas.microsoft.com/office/drawing/2014/main" val="3622604212"/>
                    </a:ext>
                  </a:extLst>
                </a:gridCol>
                <a:gridCol w="927037">
                  <a:extLst>
                    <a:ext uri="{9D8B030D-6E8A-4147-A177-3AD203B41FA5}">
                      <a16:colId xmlns:a16="http://schemas.microsoft.com/office/drawing/2014/main" val="2474726798"/>
                    </a:ext>
                  </a:extLst>
                </a:gridCol>
              </a:tblGrid>
              <a:tr h="24057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Наименование раздела расходов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2022 год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2023 год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2024 год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6816708"/>
                  </a:ext>
                </a:extLst>
              </a:tr>
              <a:tr h="5880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5444" marR="5444" marT="544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3516852"/>
                  </a:ext>
                </a:extLst>
              </a:tr>
              <a:tr h="354316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Всего расходы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750569,2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687741,7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745744,6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682687,7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752089,3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687316,5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997271"/>
                  </a:ext>
                </a:extLst>
              </a:tr>
              <a:tr h="22925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Общегосударственные расходы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92683,8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54893,7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92484,9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54536,0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92836,6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54721,4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566558"/>
                  </a:ext>
                </a:extLst>
              </a:tr>
              <a:tr h="308286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Национальная оборона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1972,0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1972,0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2039,3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2039,3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2112,2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2112,2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476378"/>
                  </a:ext>
                </a:extLst>
              </a:tr>
              <a:tr h="308286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Национальная экономика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52846,6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45305,6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54546,6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47005,6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54541,6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47205,6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061524"/>
                  </a:ext>
                </a:extLst>
              </a:tr>
              <a:tr h="308286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Жилищно-коммунальное хозяйство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35152,8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15773,8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21948,9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4952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22479,0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4952,0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2834980"/>
                  </a:ext>
                </a:extLst>
              </a:tr>
              <a:tr h="308286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Охрана окружающей среды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4439,0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4439,0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4439,0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4439,0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4439,0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4439,0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1251240"/>
                  </a:ext>
                </a:extLst>
              </a:tr>
              <a:tr h="308286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Образование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425673,9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425673,9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427766,4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427766,4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430815,1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430815,1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5605252"/>
                  </a:ext>
                </a:extLst>
              </a:tr>
              <a:tr h="34976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Культура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88552,0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67606,7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69572,4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55005,5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49365,8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42223,3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100714"/>
                  </a:ext>
                </a:extLst>
              </a:tr>
              <a:tr h="308286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Здравоохранение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272,1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272,1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282,0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282,0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292,1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292,1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437225"/>
                  </a:ext>
                </a:extLst>
              </a:tr>
              <a:tr h="308286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Соц.политика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10864,6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10864,6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11142,4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11142,4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11447,3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11447,3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3303375"/>
                  </a:ext>
                </a:extLst>
              </a:tr>
              <a:tr h="308286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Физкультура и спорт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30337,3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29082,6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30533,0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29242,1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30736,4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29445,5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553960"/>
                  </a:ext>
                </a:extLst>
              </a:tr>
              <a:tr h="308286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Межбюджетные трансферты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4624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28850,5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8333,4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30474,8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9465,0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30879,2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6584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27415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/>
              <a:t>Расходы консолидированного бюджета Верхнеуслонского муниципального района на 2022 год по разделу «Общегосударственные вопросы»</a:t>
            </a:r>
          </a:p>
        </p:txBody>
      </p:sp>
      <p:graphicFrame>
        <p:nvGraphicFramePr>
          <p:cNvPr id="4" name="Рисунок SmartArt 3"/>
          <p:cNvGraphicFramePr>
            <a:graphicFrameLocks noGrp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val="4119757206"/>
              </p:ext>
            </p:extLst>
          </p:nvPr>
        </p:nvGraphicFramePr>
        <p:xfrm>
          <a:off x="850900" y="2430463"/>
          <a:ext cx="7816850" cy="3832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AutoShape 15"/>
          <p:cNvSpPr>
            <a:spLocks noGrp="1" noChangeArrowheads="1"/>
          </p:cNvSpPr>
          <p:nvPr>
            <p:ph type="title"/>
          </p:nvPr>
        </p:nvSpPr>
        <p:spPr>
          <a:xfrm>
            <a:off x="774702" y="527823"/>
            <a:ext cx="8050213" cy="100013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2400" b="1" dirty="0"/>
              <a:t>Расходы консолидированного бюджета  Верхнеуслонского муниципального  района на 2023-2024 годы по разделу «Общегосударственные вопросы»</a:t>
            </a:r>
          </a:p>
        </p:txBody>
      </p:sp>
      <p:graphicFrame>
        <p:nvGraphicFramePr>
          <p:cNvPr id="14" name="Содержимое 1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69453972"/>
              </p:ext>
            </p:extLst>
          </p:nvPr>
        </p:nvGraphicFramePr>
        <p:xfrm>
          <a:off x="358746" y="2028021"/>
          <a:ext cx="4324380" cy="4234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Содержимое 15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502571388"/>
              </p:ext>
            </p:extLst>
          </p:nvPr>
        </p:nvGraphicFramePr>
        <p:xfrm>
          <a:off x="4835525" y="2028021"/>
          <a:ext cx="4167218" cy="4286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8811" y="384947"/>
            <a:ext cx="8050213" cy="17859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/>
              <a:t>Расходы консолидированного бюджета Верхнеуслонского муниципального района</a:t>
            </a:r>
            <a:br>
              <a:rPr lang="ru-RU" sz="2800" b="1" dirty="0"/>
            </a:br>
            <a:r>
              <a:rPr lang="ru-RU" sz="2800" b="1" dirty="0"/>
              <a:t> в 2022-2024 гг. по разделу «Национальная оборона»</a:t>
            </a:r>
            <a:br>
              <a:rPr lang="ru-RU" sz="2800" b="1" dirty="0"/>
            </a:br>
            <a:endParaRPr lang="ru-RU" sz="2800" b="1" dirty="0"/>
          </a:p>
        </p:txBody>
      </p:sp>
      <p:graphicFrame>
        <p:nvGraphicFramePr>
          <p:cNvPr id="4" name="Рисунок SmartArt 3"/>
          <p:cNvGraphicFramePr>
            <a:graphicFrameLocks noGrp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val="2323877737"/>
              </p:ext>
            </p:extLst>
          </p:nvPr>
        </p:nvGraphicFramePr>
        <p:xfrm>
          <a:off x="930249" y="2099459"/>
          <a:ext cx="7816850" cy="4164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8811" y="384947"/>
            <a:ext cx="8050213" cy="17859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/>
              <a:t>Расходы консолидированного бюджета Верхнеуслонского муниципального района</a:t>
            </a:r>
            <a:br>
              <a:rPr lang="ru-RU" sz="2800" b="1" dirty="0"/>
            </a:br>
            <a:r>
              <a:rPr lang="ru-RU" sz="2800" b="1" dirty="0"/>
              <a:t> в 2022-2024 гг. по разделу «Национальная безопасность и правоохранительная деятельность»</a:t>
            </a:r>
            <a:br>
              <a:rPr lang="ru-RU" sz="2800" b="1" dirty="0"/>
            </a:br>
            <a:endParaRPr lang="ru-RU" sz="2800" b="1" dirty="0"/>
          </a:p>
        </p:txBody>
      </p:sp>
      <p:graphicFrame>
        <p:nvGraphicFramePr>
          <p:cNvPr id="4" name="Рисунок SmartArt 3"/>
          <p:cNvGraphicFramePr>
            <a:graphicFrameLocks noGrp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val="1109198233"/>
              </p:ext>
            </p:extLst>
          </p:nvPr>
        </p:nvGraphicFramePr>
        <p:xfrm>
          <a:off x="930249" y="2099459"/>
          <a:ext cx="7816850" cy="4164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489046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8811" y="384947"/>
            <a:ext cx="8050213" cy="17859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/>
              <a:t>Расходы консолидированного бюджета Верхнеуслонского муниципального района</a:t>
            </a:r>
            <a:br>
              <a:rPr lang="ru-RU" sz="2800" b="1" dirty="0"/>
            </a:br>
            <a:r>
              <a:rPr lang="ru-RU" sz="2800" b="1" dirty="0"/>
              <a:t> в 2022-2024 гг. по разделу «Национальная экономика»</a:t>
            </a:r>
            <a:br>
              <a:rPr lang="ru-RU" sz="2800" b="1" dirty="0"/>
            </a:br>
            <a:endParaRPr lang="ru-RU" sz="2800" b="1" dirty="0"/>
          </a:p>
        </p:txBody>
      </p:sp>
      <p:graphicFrame>
        <p:nvGraphicFramePr>
          <p:cNvPr id="4" name="Рисунок SmartArt 3"/>
          <p:cNvGraphicFramePr>
            <a:graphicFrameLocks noGrp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val="536334912"/>
              </p:ext>
            </p:extLst>
          </p:nvPr>
        </p:nvGraphicFramePr>
        <p:xfrm>
          <a:off x="644497" y="2099459"/>
          <a:ext cx="8429684" cy="4164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8811" y="384947"/>
            <a:ext cx="8050213" cy="178595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Расходы консолидированного бюджета Верхнеуслонского муниципального района</a:t>
            </a:r>
            <a:br>
              <a:rPr lang="ru-RU" sz="2800" b="1" dirty="0"/>
            </a:br>
            <a:r>
              <a:rPr lang="ru-RU" sz="2800" b="1" dirty="0"/>
              <a:t> в 2022-2024 гг. по разделу «ЖКХ»</a:t>
            </a:r>
            <a:br>
              <a:rPr lang="ru-RU" sz="2800" b="1" dirty="0"/>
            </a:br>
            <a:endParaRPr lang="ru-RU" sz="2800" b="1" dirty="0"/>
          </a:p>
        </p:txBody>
      </p:sp>
      <p:graphicFrame>
        <p:nvGraphicFramePr>
          <p:cNvPr id="4" name="Рисунок SmartArt 3"/>
          <p:cNvGraphicFramePr>
            <a:graphicFrameLocks noGrp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val="3134806765"/>
              </p:ext>
            </p:extLst>
          </p:nvPr>
        </p:nvGraphicFramePr>
        <p:xfrm>
          <a:off x="930249" y="2099459"/>
          <a:ext cx="7816850" cy="4164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8811" y="384947"/>
            <a:ext cx="8050213" cy="17859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/>
              <a:t>Расходы консолидированного бюджета Верхнеуслонского муниципального района</a:t>
            </a:r>
            <a:br>
              <a:rPr lang="ru-RU" sz="2800" b="1" dirty="0"/>
            </a:br>
            <a:r>
              <a:rPr lang="ru-RU" sz="2800" b="1" dirty="0"/>
              <a:t> в 2022-2024 гг. по разделу «Охрана окружающей среды»</a:t>
            </a:r>
            <a:br>
              <a:rPr lang="ru-RU" sz="2800" b="1" dirty="0"/>
            </a:br>
            <a:endParaRPr lang="ru-RU" sz="2800" b="1" dirty="0"/>
          </a:p>
        </p:txBody>
      </p:sp>
      <p:graphicFrame>
        <p:nvGraphicFramePr>
          <p:cNvPr id="4" name="Рисунок SmartArt 3"/>
          <p:cNvGraphicFramePr>
            <a:graphicFrameLocks noGrp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val="505475761"/>
              </p:ext>
            </p:extLst>
          </p:nvPr>
        </p:nvGraphicFramePr>
        <p:xfrm>
          <a:off x="930249" y="2099459"/>
          <a:ext cx="7816850" cy="4164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8811" y="670699"/>
            <a:ext cx="8050213" cy="15716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/>
              <a:t>Расходы консолидированного бюджета Верхнеуслонского муниципального района по разделу «образование»</a:t>
            </a:r>
            <a:br>
              <a:rPr lang="ru-RU" sz="2800" b="1" dirty="0"/>
            </a:br>
            <a:r>
              <a:rPr lang="ru-RU" sz="2800" b="1" dirty="0"/>
              <a:t> в 2022-2024 гг.  (тыс. руб.)</a:t>
            </a:r>
            <a:br>
              <a:rPr lang="ru-RU" sz="2800" b="1" dirty="0"/>
            </a:br>
            <a:br>
              <a:rPr lang="ru-RU" sz="2800" b="1" dirty="0"/>
            </a:br>
            <a:endParaRPr lang="ru-RU" sz="2800" b="1" dirty="0"/>
          </a:p>
        </p:txBody>
      </p:sp>
      <p:graphicFrame>
        <p:nvGraphicFramePr>
          <p:cNvPr id="4" name="Рисунок SmartArt 3"/>
          <p:cNvGraphicFramePr>
            <a:graphicFrameLocks noGrp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val="422965494"/>
              </p:ext>
            </p:extLst>
          </p:nvPr>
        </p:nvGraphicFramePr>
        <p:xfrm>
          <a:off x="0" y="1956583"/>
          <a:ext cx="9074181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7373" y="384947"/>
            <a:ext cx="8121651" cy="178595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Расходы консолидированного бюджета Верхнеуслонского муниципального района</a:t>
            </a:r>
            <a:br>
              <a:rPr lang="ru-RU" sz="2800" b="1" dirty="0"/>
            </a:br>
            <a:r>
              <a:rPr lang="ru-RU" sz="2800" b="1" dirty="0"/>
              <a:t> в 2022-2024 гг. по разделу «Культура»</a:t>
            </a:r>
            <a:br>
              <a:rPr lang="ru-RU" sz="2800" b="1" dirty="0"/>
            </a:br>
            <a:endParaRPr lang="ru-RU" sz="2800" b="1" dirty="0"/>
          </a:p>
        </p:txBody>
      </p:sp>
      <p:graphicFrame>
        <p:nvGraphicFramePr>
          <p:cNvPr id="4" name="Рисунок SmartArt 3"/>
          <p:cNvGraphicFramePr>
            <a:graphicFrameLocks noGrp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val="2922372464"/>
              </p:ext>
            </p:extLst>
          </p:nvPr>
        </p:nvGraphicFramePr>
        <p:xfrm>
          <a:off x="850900" y="2098675"/>
          <a:ext cx="7816850" cy="4164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4294967295"/>
          </p:nvPr>
        </p:nvSpPr>
        <p:spPr>
          <a:xfrm>
            <a:off x="1072953" y="1009745"/>
            <a:ext cx="8217097" cy="43789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>
                <a:latin typeface="Tahoma" pitchFamily="34" charset="0"/>
                <a:ea typeface="Tahoma" pitchFamily="34" charset="0"/>
                <a:cs typeface="Tahoma" pitchFamily="34" charset="0"/>
              </a:rPr>
              <a:t>Основные характеристики бюджета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998154" y="5431479"/>
            <a:ext cx="7896543" cy="12650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accent3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b="1" dirty="0">
                <a:solidFill>
                  <a:prstClr val="black"/>
                </a:solidFill>
              </a:rPr>
              <a:t>Профицит бюджета – </a:t>
            </a:r>
            <a:br>
              <a:rPr lang="ru-RU" sz="2800" b="1" dirty="0">
                <a:solidFill>
                  <a:prstClr val="black"/>
                </a:solidFill>
              </a:rPr>
            </a:br>
            <a:r>
              <a:rPr lang="ru-RU" sz="2800" dirty="0">
                <a:solidFill>
                  <a:prstClr val="black"/>
                </a:solidFill>
              </a:rPr>
              <a:t>превышение доходов бюджета над его расходами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0266" y="1624959"/>
            <a:ext cx="7896543" cy="2200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10" b="1" u="sng" dirty="0">
                <a:solidFill>
                  <a:srgbClr val="1F497D"/>
                </a:solidFill>
              </a:rPr>
              <a:t>Доходы</a:t>
            </a:r>
            <a:r>
              <a:rPr lang="ru-RU" sz="2210" b="1" dirty="0">
                <a:solidFill>
                  <a:prstClr val="black"/>
                </a:solidFill>
              </a:rPr>
              <a:t> </a:t>
            </a:r>
            <a:r>
              <a:rPr lang="ru-RU" sz="2210" dirty="0">
                <a:solidFill>
                  <a:prstClr val="black"/>
                </a:solidFill>
              </a:rPr>
              <a:t>– </a:t>
            </a:r>
            <a:r>
              <a:rPr lang="ru-RU" sz="2210" i="1" dirty="0">
                <a:solidFill>
                  <a:srgbClr val="0081C5"/>
                </a:solidFill>
              </a:rPr>
              <a:t>поступающие в бюджет денежные средства, за исключением средств, являющихся источниками финансирования дефицита бюджета</a:t>
            </a:r>
          </a:p>
          <a:p>
            <a:pPr algn="just"/>
            <a:r>
              <a:rPr lang="ru-RU" sz="2210" b="1" u="sng" dirty="0">
                <a:solidFill>
                  <a:srgbClr val="1F497D">
                    <a:lumMod val="75000"/>
                  </a:srgbClr>
                </a:solidFill>
              </a:rPr>
              <a:t>Расходы</a:t>
            </a:r>
            <a:r>
              <a:rPr lang="ru-RU" sz="2210" dirty="0">
                <a:solidFill>
                  <a:srgbClr val="1F497D">
                    <a:lumMod val="75000"/>
                  </a:srgbClr>
                </a:solidFill>
              </a:rPr>
              <a:t> </a:t>
            </a:r>
            <a:r>
              <a:rPr lang="ru-RU" sz="2210" dirty="0">
                <a:solidFill>
                  <a:prstClr val="black"/>
                </a:solidFill>
              </a:rPr>
              <a:t>– </a:t>
            </a:r>
            <a:r>
              <a:rPr lang="ru-RU" sz="2210" i="1" dirty="0">
                <a:solidFill>
                  <a:srgbClr val="0081C5"/>
                </a:solidFill>
              </a:rPr>
              <a:t>выплачиваемые из бюджета денежные средства, за исключением средств, являющихся источниками финансирования дефицита бюджета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904762" y="1456247"/>
            <a:ext cx="7467097" cy="6573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74CB7606-B3CA-407A-8610-6FC9202B5843}"/>
              </a:ext>
            </a:extLst>
          </p:cNvPr>
          <p:cNvSpPr txBox="1">
            <a:spLocks/>
          </p:cNvSpPr>
          <p:nvPr/>
        </p:nvSpPr>
        <p:spPr>
          <a:xfrm>
            <a:off x="998154" y="4003208"/>
            <a:ext cx="7896543" cy="11091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flat" cmpd="sng" algn="ctr">
            <a:solidFill>
              <a:schemeClr val="accent6"/>
            </a:solidFill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>
                <a:solidFill>
                  <a:prstClr val="black"/>
                </a:solidFill>
              </a:rPr>
              <a:t>Дефицит бюджета – </a:t>
            </a:r>
            <a:br>
              <a:rPr lang="ru-RU" sz="2800" dirty="0">
                <a:solidFill>
                  <a:prstClr val="black"/>
                </a:solidFill>
              </a:rPr>
            </a:br>
            <a:r>
              <a:rPr lang="ru-RU" sz="2800" dirty="0">
                <a:solidFill>
                  <a:prstClr val="black"/>
                </a:solidFill>
              </a:rPr>
              <a:t>превышение расходов бюджета над его доходами</a:t>
            </a:r>
          </a:p>
        </p:txBody>
      </p:sp>
    </p:spTree>
    <p:extLst>
      <p:ext uri="{BB962C8B-B14F-4D97-AF65-F5344CB8AC3E}">
        <p14:creationId xmlns:p14="http://schemas.microsoft.com/office/powerpoint/2010/main" val="7939453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8811" y="384947"/>
            <a:ext cx="8050213" cy="178595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Расходы консолидированного бюджета Верхнеуслонского муниципального района</a:t>
            </a:r>
            <a:br>
              <a:rPr lang="ru-RU" sz="2800" b="1" dirty="0"/>
            </a:br>
            <a:r>
              <a:rPr lang="ru-RU" sz="2800" b="1" dirty="0"/>
              <a:t> в 2022-2024 гг. по разделу «Здравоохранение»</a:t>
            </a:r>
            <a:br>
              <a:rPr lang="ru-RU" sz="2800" b="1" dirty="0"/>
            </a:br>
            <a:endParaRPr lang="ru-RU" sz="2800" b="1" dirty="0"/>
          </a:p>
        </p:txBody>
      </p:sp>
      <p:graphicFrame>
        <p:nvGraphicFramePr>
          <p:cNvPr id="4" name="Рисунок SmartArt 3"/>
          <p:cNvGraphicFramePr>
            <a:graphicFrameLocks noGrp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val="2777280174"/>
              </p:ext>
            </p:extLst>
          </p:nvPr>
        </p:nvGraphicFramePr>
        <p:xfrm>
          <a:off x="930249" y="2099459"/>
          <a:ext cx="7816850" cy="4164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8811" y="384947"/>
            <a:ext cx="8050213" cy="178595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Расходы консолидированного бюджета Верхнеуслонского муниципального района</a:t>
            </a:r>
            <a:br>
              <a:rPr lang="ru-RU" sz="2800" b="1" dirty="0"/>
            </a:br>
            <a:r>
              <a:rPr lang="ru-RU" sz="2800" b="1" dirty="0"/>
              <a:t> в 2022 г. по разделу «Социальная политика»</a:t>
            </a:r>
            <a:br>
              <a:rPr lang="ru-RU" sz="2800" b="1" dirty="0"/>
            </a:br>
            <a:endParaRPr lang="ru-RU" sz="2800" b="1" dirty="0"/>
          </a:p>
        </p:txBody>
      </p:sp>
      <p:graphicFrame>
        <p:nvGraphicFramePr>
          <p:cNvPr id="4" name="Рисунок SmartArt 3"/>
          <p:cNvGraphicFramePr>
            <a:graphicFrameLocks noGrp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val="3833677040"/>
              </p:ext>
            </p:extLst>
          </p:nvPr>
        </p:nvGraphicFramePr>
        <p:xfrm>
          <a:off x="1001687" y="2028021"/>
          <a:ext cx="7816850" cy="4164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95301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8811" y="384947"/>
            <a:ext cx="8050213" cy="178595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Расходы консолидированного бюджета Верхнеуслонского муниципального района</a:t>
            </a:r>
            <a:br>
              <a:rPr lang="ru-RU" sz="2800" b="1" dirty="0"/>
            </a:br>
            <a:r>
              <a:rPr lang="ru-RU" sz="2800" b="1" dirty="0"/>
              <a:t> в 2022-2024 гг. по разделу «Социальная политика»</a:t>
            </a:r>
            <a:br>
              <a:rPr lang="ru-RU" sz="2800" b="1" dirty="0"/>
            </a:br>
            <a:endParaRPr lang="ru-RU" sz="2800" b="1" dirty="0"/>
          </a:p>
        </p:txBody>
      </p:sp>
      <p:graphicFrame>
        <p:nvGraphicFramePr>
          <p:cNvPr id="4" name="Рисунок SmartArt 3"/>
          <p:cNvGraphicFramePr>
            <a:graphicFrameLocks noGrp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val="1809745918"/>
              </p:ext>
            </p:extLst>
          </p:nvPr>
        </p:nvGraphicFramePr>
        <p:xfrm>
          <a:off x="930249" y="2099459"/>
          <a:ext cx="7816850" cy="4164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8811" y="384947"/>
            <a:ext cx="8050213" cy="17859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/>
              <a:t>Расходы консолидированного бюджета Верхнеуслонского муниципального района</a:t>
            </a:r>
            <a:br>
              <a:rPr lang="ru-RU" sz="2800" b="1" dirty="0"/>
            </a:br>
            <a:r>
              <a:rPr lang="ru-RU" sz="2800" b="1" dirty="0"/>
              <a:t> в 2022-2024 гг. по разделу «Физическая культура и спорт»</a:t>
            </a:r>
            <a:br>
              <a:rPr lang="ru-RU" sz="2800" b="1" dirty="0"/>
            </a:br>
            <a:endParaRPr lang="ru-RU" sz="2800" b="1" dirty="0"/>
          </a:p>
        </p:txBody>
      </p:sp>
      <p:graphicFrame>
        <p:nvGraphicFramePr>
          <p:cNvPr id="4" name="Рисунок SmartArt 3"/>
          <p:cNvGraphicFramePr>
            <a:graphicFrameLocks noGrp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val="37068220"/>
              </p:ext>
            </p:extLst>
          </p:nvPr>
        </p:nvGraphicFramePr>
        <p:xfrm>
          <a:off x="930249" y="2099459"/>
          <a:ext cx="7816850" cy="4164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4702" y="384947"/>
            <a:ext cx="8050213" cy="3349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/>
              <a:t>«Межбюджетные трансферты» на 2022 год</a:t>
            </a:r>
          </a:p>
        </p:txBody>
      </p:sp>
      <p:graphicFrame>
        <p:nvGraphicFramePr>
          <p:cNvPr id="4" name="Рисунок SmartArt 3"/>
          <p:cNvGraphicFramePr>
            <a:graphicFrameLocks noGrp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val="2697488329"/>
              </p:ext>
            </p:extLst>
          </p:nvPr>
        </p:nvGraphicFramePr>
        <p:xfrm>
          <a:off x="324545" y="863923"/>
          <a:ext cx="8388354" cy="64294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611814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4702" y="384947"/>
            <a:ext cx="8050213" cy="64294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/>
              <a:t>«Межбюджетные трансферты» на 2023-2024 годы</a:t>
            </a:r>
          </a:p>
        </p:txBody>
      </p:sp>
      <p:graphicFrame>
        <p:nvGraphicFramePr>
          <p:cNvPr id="4" name="Рисунок SmartArt 3"/>
          <p:cNvGraphicFramePr>
            <a:graphicFrameLocks noGrp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val="530145583"/>
              </p:ext>
            </p:extLst>
          </p:nvPr>
        </p:nvGraphicFramePr>
        <p:xfrm>
          <a:off x="252537" y="863923"/>
          <a:ext cx="8388354" cy="64294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400957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7373" y="384947"/>
            <a:ext cx="8121651" cy="178595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Консолидированный бюджет Верхнеуслонского муниципального района по доходам и расходам</a:t>
            </a:r>
            <a:br>
              <a:rPr lang="ru-RU" sz="2800" b="1" dirty="0"/>
            </a:br>
            <a:r>
              <a:rPr lang="ru-RU" sz="2800" b="1" dirty="0"/>
              <a:t> на 2022-2024 гг.</a:t>
            </a:r>
            <a:br>
              <a:rPr lang="ru-RU" sz="2800" b="1" dirty="0"/>
            </a:br>
            <a:endParaRPr lang="ru-RU" sz="2800" b="1" dirty="0"/>
          </a:p>
        </p:txBody>
      </p:sp>
      <p:graphicFrame>
        <p:nvGraphicFramePr>
          <p:cNvPr id="4" name="Рисунок SmartArt 3"/>
          <p:cNvGraphicFramePr>
            <a:graphicFrameLocks noGrp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val="1752306299"/>
              </p:ext>
            </p:extLst>
          </p:nvPr>
        </p:nvGraphicFramePr>
        <p:xfrm>
          <a:off x="850900" y="2098675"/>
          <a:ext cx="7816850" cy="4164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2">
            <a:extLst>
              <a:ext uri="{FF2B5EF4-FFF2-40B4-BE49-F238E27FC236}">
                <a16:creationId xmlns:a16="http://schemas.microsoft.com/office/drawing/2014/main" id="{216F368C-CC64-4F61-A9D6-8A15E0C8C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700" y="359867"/>
            <a:ext cx="8050213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err="1"/>
              <a:t>Софинансирование</a:t>
            </a:r>
            <a:r>
              <a:rPr lang="ru-RU" sz="2400" b="1" dirty="0"/>
              <a:t> средств самообложения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9" name="Объект 3">
            <a:extLst>
              <a:ext uri="{FF2B5EF4-FFF2-40B4-BE49-F238E27FC236}">
                <a16:creationId xmlns:a16="http://schemas.microsoft.com/office/drawing/2014/main" id="{964F5D9D-C343-4725-AF67-490289FC0E85}"/>
              </a:ext>
            </a:extLst>
          </p:cNvPr>
          <p:cNvSpPr txBox="1">
            <a:spLocks/>
          </p:cNvSpPr>
          <p:nvPr/>
        </p:nvSpPr>
        <p:spPr>
          <a:xfrm>
            <a:off x="514349" y="700996"/>
            <a:ext cx="8520593" cy="5527249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280218" indent="-280218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3842" indent="-252196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4060" indent="-252196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4277" indent="-214834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94495" indent="-214834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74713" indent="-214834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1525" indent="-186812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41743" indent="-186812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21961" indent="-186812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Font typeface="Wingdings 2"/>
              <a:buNone/>
            </a:pPr>
            <a:r>
              <a:rPr lang="ru-RU" dirty="0">
                <a:latin typeface="Arial Narrow" panose="020B0606020202030204" pitchFamily="34" charset="0"/>
              </a:rPr>
              <a:t>Одним из направлений финансовой поддержки муниципальных образований из бюджета Республики Татарстан является предоставление иных межбюджетных трансфертов на </a:t>
            </a:r>
            <a:r>
              <a:rPr lang="ru-RU" dirty="0" err="1">
                <a:latin typeface="Arial Narrow" panose="020B0606020202030204" pitchFamily="34" charset="0"/>
              </a:rPr>
              <a:t>софинансирование</a:t>
            </a:r>
            <a:r>
              <a:rPr lang="ru-RU" dirty="0">
                <a:latin typeface="Arial Narrow" panose="020B0606020202030204" pitchFamily="34" charset="0"/>
              </a:rPr>
              <a:t> средств самообложения граждан.</a:t>
            </a:r>
          </a:p>
          <a:p>
            <a:pPr algn="just" fontAlgn="auto">
              <a:spcAft>
                <a:spcPts val="0"/>
              </a:spcAft>
            </a:pPr>
            <a:endParaRPr lang="ru-RU" dirty="0">
              <a:latin typeface="Arial Narrow" panose="020B0606020202030204" pitchFamily="34" charset="0"/>
            </a:endParaRPr>
          </a:p>
          <a:p>
            <a:pPr marL="0" indent="0" algn="just" fontAlgn="auto">
              <a:spcAft>
                <a:spcPts val="0"/>
              </a:spcAft>
              <a:buFont typeface="Wingdings 2"/>
              <a:buNone/>
            </a:pPr>
            <a:r>
              <a:rPr lang="ru-RU" dirty="0">
                <a:latin typeface="Arial Narrow" panose="020B0606020202030204" pitchFamily="34" charset="0"/>
              </a:rPr>
              <a:t>В целях стимулирования муниципальных образований к повышению уровня социально-экономического развития и качества жизни населения постановлением Кабинета Министров Республики Татарстан от 22.11.2013 № 909 «Об утверждении Порядка предоставления из бюджета Республики Татарстан иных межбюджетных трансфертов бюджетам муниципальных образований Республики Татарстан на решение вопросов местного значения, осуществляемое с привлечением средств самообложения» предусмотрено выделение из бюджета республики дополнительных средств бюджетам муниципальных образований, в которых введено самообложение граждан.</a:t>
            </a:r>
          </a:p>
          <a:p>
            <a:pPr marL="0" indent="0" algn="just" fontAlgn="auto">
              <a:spcAft>
                <a:spcPts val="0"/>
              </a:spcAft>
              <a:buFont typeface="Wingdings 2"/>
              <a:buNone/>
            </a:pPr>
            <a:endParaRPr lang="ru-RU" dirty="0">
              <a:latin typeface="Arial Narrow" panose="020B0606020202030204" pitchFamily="34" charset="0"/>
            </a:endParaRPr>
          </a:p>
          <a:p>
            <a:pPr marL="0" indent="0" algn="just" fontAlgn="auto">
              <a:spcAft>
                <a:spcPts val="0"/>
              </a:spcAft>
              <a:buNone/>
            </a:pPr>
            <a:r>
              <a:rPr lang="ru-RU" dirty="0">
                <a:latin typeface="Arial Narrow" panose="020B0606020202030204" pitchFamily="34" charset="0"/>
              </a:rPr>
              <a:t>Размер предоставляемых иных межбюджетных трансфертов из бюджета Республики Татарстан для сельских поселений Республики Татарстан и городских поселений Республики Татарстан, образованных на основе поселка городского типа, не являющихся административными центрами муниципальных районов Республики Татарстан постановлением установлен в размере 4 рубля в соотношении к 1 рублю средств самообложения граждан, поступивших в бюджет муниципального образования Республики Татарстан;</a:t>
            </a:r>
          </a:p>
        </p:txBody>
      </p:sp>
    </p:spTree>
    <p:extLst>
      <p:ext uri="{BB962C8B-B14F-4D97-AF65-F5344CB8AC3E}">
        <p14:creationId xmlns:p14="http://schemas.microsoft.com/office/powerpoint/2010/main" val="220137834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 SmartArt 2">
            <a:extLst>
              <a:ext uri="{FF2B5EF4-FFF2-40B4-BE49-F238E27FC236}">
                <a16:creationId xmlns:a16="http://schemas.microsoft.com/office/drawing/2014/main" id="{DEAE68AC-8FD4-4402-8162-2B2D92C0F564}"/>
              </a:ext>
            </a:extLst>
          </p:cNvPr>
          <p:cNvSpPr>
            <a:spLocks noGrp="1"/>
          </p:cNvSpPr>
          <p:nvPr>
            <p:ph type="dgm" idx="1"/>
          </p:nvPr>
        </p:nvSpPr>
        <p:spPr>
          <a:xfrm>
            <a:off x="828601" y="1007939"/>
            <a:ext cx="7816850" cy="3832225"/>
          </a:xfrm>
        </p:spPr>
      </p:sp>
      <p:sp>
        <p:nvSpPr>
          <p:cNvPr id="6" name="Объект 1">
            <a:extLst>
              <a:ext uri="{FF2B5EF4-FFF2-40B4-BE49-F238E27FC236}">
                <a16:creationId xmlns:a16="http://schemas.microsoft.com/office/drawing/2014/main" id="{FF551FC3-8AB7-4914-A89D-38F95EA64B9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14350" y="575892"/>
            <a:ext cx="8131102" cy="5652354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endParaRPr lang="ru-RU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endParaRPr lang="ru-RU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endParaRPr lang="ru-RU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lang="ru-RU" dirty="0">
                <a:latin typeface="Arial Narrow" panose="020B0606020202030204" pitchFamily="34" charset="0"/>
              </a:rPr>
              <a:t>Всего за 2015 - 2021 годы общий объем поступивших в бюджеты  муниципальных образований Верхнеуслонского муниципального района средств самообложения граждан составил 3,2 млн. рублей. </a:t>
            </a:r>
          </a:p>
          <a:p>
            <a:pPr marL="0" indent="0" algn="just">
              <a:buNone/>
            </a:pPr>
            <a:endParaRPr lang="ru-RU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lang="ru-RU" dirty="0">
                <a:latin typeface="Arial Narrow" panose="020B0606020202030204" pitchFamily="34" charset="0"/>
              </a:rPr>
              <a:t>За период с 2015 по 2021 годы общая сумма </a:t>
            </a:r>
            <a:r>
              <a:rPr lang="ru-RU" dirty="0" err="1">
                <a:latin typeface="Arial Narrow" panose="020B0606020202030204" pitchFamily="34" charset="0"/>
              </a:rPr>
              <a:t>софинансирования</a:t>
            </a:r>
            <a:r>
              <a:rPr lang="ru-RU" dirty="0">
                <a:latin typeface="Arial Narrow" panose="020B0606020202030204" pitchFamily="34" charset="0"/>
              </a:rPr>
              <a:t> средств самообложения граждан из бюджета Республики Татарстан составила 11,0 млн. рублей. </a:t>
            </a:r>
          </a:p>
          <a:p>
            <a:pPr marL="0" indent="0" algn="just">
              <a:buNone/>
            </a:pPr>
            <a:endParaRPr lang="ru-RU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lang="ru-RU" dirty="0">
                <a:latin typeface="Arial Narrow" panose="020B0606020202030204" pitchFamily="34" charset="0"/>
              </a:rPr>
              <a:t>Средства самообложения граждан и </a:t>
            </a:r>
            <a:r>
              <a:rPr lang="ru-RU" dirty="0" err="1">
                <a:latin typeface="Arial Narrow" panose="020B0606020202030204" pitchFamily="34" charset="0"/>
              </a:rPr>
              <a:t>софинансирования</a:t>
            </a:r>
            <a:r>
              <a:rPr lang="ru-RU" dirty="0">
                <a:latin typeface="Arial Narrow" panose="020B0606020202030204" pitchFamily="34" charset="0"/>
              </a:rPr>
              <a:t> из бюджета Республики Татарстан направляются, в основном, на решение таких вопросов местного значения, как:</a:t>
            </a:r>
          </a:p>
          <a:p>
            <a:pPr marL="0" indent="0" algn="just">
              <a:buNone/>
            </a:pPr>
            <a:r>
              <a:rPr lang="ru-RU" dirty="0">
                <a:latin typeface="Arial Narrow" panose="020B0606020202030204" pitchFamily="34" charset="0"/>
              </a:rPr>
              <a:t>- дорожная деятельность в отношении автомобильных дорог местного значения в границах населенных пунктов поселения;</a:t>
            </a:r>
          </a:p>
          <a:p>
            <a:pPr marL="0" indent="0" algn="just">
              <a:buNone/>
            </a:pPr>
            <a:r>
              <a:rPr lang="ru-RU" dirty="0">
                <a:latin typeface="Arial Narrow" panose="020B0606020202030204" pitchFamily="34" charset="0"/>
              </a:rPr>
              <a:t>- организация в границах поселения водоснабжения населения;</a:t>
            </a:r>
          </a:p>
          <a:p>
            <a:pPr marL="0" indent="0" algn="just">
              <a:buNone/>
            </a:pPr>
            <a:r>
              <a:rPr lang="ru-RU" dirty="0">
                <a:latin typeface="Arial Narrow" panose="020B0606020202030204" pitchFamily="34" charset="0"/>
              </a:rPr>
              <a:t>- организация благоустройства территории поселения.</a:t>
            </a:r>
          </a:p>
          <a:p>
            <a:pPr marL="0" indent="0" algn="just">
              <a:buNone/>
            </a:pPr>
            <a:endParaRPr lang="ru-RU" dirty="0"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lang="ru-RU" dirty="0">
                <a:latin typeface="Arial Narrow" panose="020B0606020202030204" pitchFamily="34" charset="0"/>
              </a:rPr>
              <a:t>Программа </a:t>
            </a:r>
            <a:r>
              <a:rPr lang="ru-RU" dirty="0" err="1">
                <a:latin typeface="Arial Narrow" panose="020B0606020202030204" pitchFamily="34" charset="0"/>
              </a:rPr>
              <a:t>софинансирования</a:t>
            </a:r>
            <a:r>
              <a:rPr lang="ru-RU" dirty="0">
                <a:latin typeface="Arial Narrow" panose="020B0606020202030204" pitchFamily="34" charset="0"/>
              </a:rPr>
              <a:t> средств самообложения граждан будет продолжена в 2022 году и в плановом периоде 2023 - 2024 годов.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11831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12265" y="3673376"/>
            <a:ext cx="7601161" cy="3357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10" b="1" dirty="0">
                <a:solidFill>
                  <a:prstClr val="black"/>
                </a:solidFill>
              </a:rPr>
              <a:t>Адрес:</a:t>
            </a:r>
            <a:br>
              <a:rPr lang="ru-RU" sz="2210" dirty="0">
                <a:solidFill>
                  <a:prstClr val="black"/>
                </a:solidFill>
              </a:rPr>
            </a:br>
            <a:r>
              <a:rPr lang="ru-RU" sz="2210" dirty="0">
                <a:solidFill>
                  <a:prstClr val="black"/>
                </a:solidFill>
              </a:rPr>
              <a:t>422570, </a:t>
            </a:r>
            <a:r>
              <a:rPr lang="ru-RU" sz="2210" dirty="0" err="1">
                <a:solidFill>
                  <a:prstClr val="black"/>
                </a:solidFill>
              </a:rPr>
              <a:t>с.Верхний</a:t>
            </a:r>
            <a:r>
              <a:rPr lang="ru-RU" sz="2210" dirty="0">
                <a:solidFill>
                  <a:prstClr val="black"/>
                </a:solidFill>
              </a:rPr>
              <a:t> Услон, ул. Чехова, д. 74</a:t>
            </a:r>
          </a:p>
          <a:p>
            <a:r>
              <a:rPr lang="ru-RU" sz="2210" b="1" dirty="0">
                <a:solidFill>
                  <a:prstClr val="black"/>
                </a:solidFill>
              </a:rPr>
              <a:t>Телефон:</a:t>
            </a:r>
            <a:br>
              <a:rPr lang="ru-RU" sz="2210" dirty="0">
                <a:solidFill>
                  <a:prstClr val="black"/>
                </a:solidFill>
              </a:rPr>
            </a:br>
            <a:r>
              <a:rPr lang="ru-RU" sz="2210" dirty="0">
                <a:solidFill>
                  <a:prstClr val="black"/>
                </a:solidFill>
              </a:rPr>
              <a:t>8 (84371) 2-13-51, 2-13-54, 2-18,52, 2-23-39,</a:t>
            </a:r>
          </a:p>
          <a:p>
            <a:r>
              <a:rPr lang="ru-RU" sz="2210" b="1" dirty="0">
                <a:solidFill>
                  <a:prstClr val="black"/>
                </a:solidFill>
              </a:rPr>
              <a:t>Факс:</a:t>
            </a:r>
            <a:br>
              <a:rPr lang="ru-RU" sz="2210" dirty="0">
                <a:solidFill>
                  <a:prstClr val="black"/>
                </a:solidFill>
              </a:rPr>
            </a:br>
            <a:r>
              <a:rPr lang="ru-RU" sz="2210" dirty="0">
                <a:solidFill>
                  <a:prstClr val="black"/>
                </a:solidFill>
              </a:rPr>
              <a:t>8 (84341) 2-17-28</a:t>
            </a:r>
          </a:p>
          <a:p>
            <a:r>
              <a:rPr lang="ru-RU" sz="2210" b="1" dirty="0">
                <a:solidFill>
                  <a:prstClr val="black"/>
                </a:solidFill>
              </a:rPr>
              <a:t>E-</a:t>
            </a:r>
            <a:r>
              <a:rPr lang="ru-RU" sz="2210" b="1" dirty="0" err="1">
                <a:solidFill>
                  <a:prstClr val="black"/>
                </a:solidFill>
              </a:rPr>
              <a:t>Mail</a:t>
            </a:r>
            <a:r>
              <a:rPr lang="ru-RU" sz="2210" b="1" dirty="0">
                <a:solidFill>
                  <a:prstClr val="black"/>
                </a:solidFill>
              </a:rPr>
              <a:t>:</a:t>
            </a:r>
            <a:br>
              <a:rPr lang="ru-RU" sz="2210" dirty="0">
                <a:solidFill>
                  <a:prstClr val="black"/>
                </a:solidFill>
              </a:rPr>
            </a:br>
            <a:r>
              <a:rPr lang="en-US" sz="2210" u="sng" dirty="0" err="1"/>
              <a:t>vusl.</a:t>
            </a:r>
            <a:r>
              <a:rPr lang="en-US" sz="2210" u="sng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fbp</a:t>
            </a:r>
            <a:r>
              <a:rPr lang="ru-RU" sz="221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@tatar.ru</a:t>
            </a:r>
            <a:br>
              <a:rPr lang="ru-RU" sz="2210" dirty="0">
                <a:solidFill>
                  <a:prstClr val="black"/>
                </a:solidFill>
              </a:rPr>
            </a:br>
            <a:endParaRPr lang="ru-RU" sz="2210" dirty="0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6661" y="1007939"/>
            <a:ext cx="7601161" cy="200319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2800" b="1" i="1" dirty="0">
                <a:solidFill>
                  <a:srgbClr val="0070C0"/>
                </a:solidFill>
              </a:rPr>
              <a:t>Финансово-бюджетная Палата Верхнеуслонского муниципального района Республики Татарстан</a:t>
            </a:r>
          </a:p>
        </p:txBody>
      </p:sp>
    </p:spTree>
    <p:extLst>
      <p:ext uri="{BB962C8B-B14F-4D97-AF65-F5344CB8AC3E}">
        <p14:creationId xmlns:p14="http://schemas.microsoft.com/office/powerpoint/2010/main" val="3485852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A60505-D8C5-4E9D-A5A2-E7809B0F4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/>
              <a:t>Основные характеристики бюджета Верхнеуслонского муниципального </a:t>
            </a:r>
            <a:r>
              <a:rPr lang="ru-RU" sz="2000" dirty="0" err="1"/>
              <a:t>райна</a:t>
            </a:r>
            <a:r>
              <a:rPr lang="ru-RU" sz="2000" dirty="0"/>
              <a:t> на 2022 год и на плановый период 2023 и 2024 годов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21A77971-FE6C-490C-8E26-642DB3204F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7608770"/>
              </p:ext>
            </p:extLst>
          </p:nvPr>
        </p:nvGraphicFramePr>
        <p:xfrm>
          <a:off x="465138" y="1990726"/>
          <a:ext cx="8284341" cy="4667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2665">
                  <a:extLst>
                    <a:ext uri="{9D8B030D-6E8A-4147-A177-3AD203B41FA5}">
                      <a16:colId xmlns:a16="http://schemas.microsoft.com/office/drawing/2014/main" val="2105035684"/>
                    </a:ext>
                  </a:extLst>
                </a:gridCol>
                <a:gridCol w="1111946">
                  <a:extLst>
                    <a:ext uri="{9D8B030D-6E8A-4147-A177-3AD203B41FA5}">
                      <a16:colId xmlns:a16="http://schemas.microsoft.com/office/drawing/2014/main" val="1940938142"/>
                    </a:ext>
                  </a:extLst>
                </a:gridCol>
                <a:gridCol w="1111946">
                  <a:extLst>
                    <a:ext uri="{9D8B030D-6E8A-4147-A177-3AD203B41FA5}">
                      <a16:colId xmlns:a16="http://schemas.microsoft.com/office/drawing/2014/main" val="3506802378"/>
                    </a:ext>
                  </a:extLst>
                </a:gridCol>
                <a:gridCol w="1111946">
                  <a:extLst>
                    <a:ext uri="{9D8B030D-6E8A-4147-A177-3AD203B41FA5}">
                      <a16:colId xmlns:a16="http://schemas.microsoft.com/office/drawing/2014/main" val="3050470649"/>
                    </a:ext>
                  </a:extLst>
                </a:gridCol>
                <a:gridCol w="1111946">
                  <a:extLst>
                    <a:ext uri="{9D8B030D-6E8A-4147-A177-3AD203B41FA5}">
                      <a16:colId xmlns:a16="http://schemas.microsoft.com/office/drawing/2014/main" val="1854536482"/>
                    </a:ext>
                  </a:extLst>
                </a:gridCol>
                <a:gridCol w="1111946">
                  <a:extLst>
                    <a:ext uri="{9D8B030D-6E8A-4147-A177-3AD203B41FA5}">
                      <a16:colId xmlns:a16="http://schemas.microsoft.com/office/drawing/2014/main" val="973967035"/>
                    </a:ext>
                  </a:extLst>
                </a:gridCol>
                <a:gridCol w="1111946">
                  <a:extLst>
                    <a:ext uri="{9D8B030D-6E8A-4147-A177-3AD203B41FA5}">
                      <a16:colId xmlns:a16="http://schemas.microsoft.com/office/drawing/2014/main" val="3928922090"/>
                    </a:ext>
                  </a:extLst>
                </a:gridCol>
              </a:tblGrid>
              <a:tr h="33960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Наименование </a:t>
                      </a:r>
                    </a:p>
                  </a:txBody>
                  <a:tcPr marL="54000" marR="54000" marT="0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2022 год, </a:t>
                      </a:r>
                    </a:p>
                    <a:p>
                      <a:pPr algn="ctr" fontAlgn="b"/>
                      <a:r>
                        <a:rPr lang="ru-RU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тыс.рублей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2023 год, </a:t>
                      </a:r>
                    </a:p>
                    <a:p>
                      <a:pPr algn="ctr" fontAlgn="b"/>
                      <a:r>
                        <a:rPr lang="ru-RU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тыс.рублей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2024 год, </a:t>
                      </a:r>
                    </a:p>
                    <a:p>
                      <a:pPr algn="ctr" fontAlgn="b"/>
                      <a:r>
                        <a:rPr lang="ru-RU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тыс.рублей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669478954"/>
                  </a:ext>
                </a:extLst>
              </a:tr>
              <a:tr h="7268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7144" marR="7144" marT="7144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468693"/>
                  </a:ext>
                </a:extLst>
              </a:tr>
              <a:tr h="1189112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Доходы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750569,2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687741,7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745744,6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682687,7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752088,5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687316,5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68770"/>
                  </a:ext>
                </a:extLst>
              </a:tr>
              <a:tr h="1189112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Расходы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750569,2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687741,7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745744,6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682687,7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752088,5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687316,5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1753985"/>
                  </a:ext>
                </a:extLst>
              </a:tr>
              <a:tr h="1189112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Дефицит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</a:t>
                      </a:r>
                    </a:p>
                  </a:txBody>
                  <a:tcPr marL="51435" marR="5143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9195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7113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2"/>
          <p:cNvSpPr txBox="1">
            <a:spLocks/>
          </p:cNvSpPr>
          <p:nvPr/>
        </p:nvSpPr>
        <p:spPr>
          <a:xfrm>
            <a:off x="2197525" y="961937"/>
            <a:ext cx="5404038" cy="421602"/>
          </a:xfrm>
          <a:prstGeom prst="rect">
            <a:avLst/>
          </a:prstGeom>
        </p:spPr>
        <p:txBody>
          <a:bodyPr vert="horz" lIns="52257" tIns="26128" rIns="52257" bIns="26128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24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Объемы прогнозируемых доходов бюджета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24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Верхнеуслонского муниципального района </a:t>
            </a: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147726" y="1540629"/>
          <a:ext cx="8314934" cy="487941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864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7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12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75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75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97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70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8258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Наименование дохода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2022 год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2023 год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2024 год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2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5444" marR="5444" marT="5444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Консолиди-рованный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бюджет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Бюджет района</a:t>
                      </a:r>
                    </a:p>
                  </a:txBody>
                  <a:tcPr marL="5444" marR="5444" marT="5444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Всего доходов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750569,2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687741,7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745744,6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682687,7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752088,5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687316,5</a:t>
                      </a:r>
                      <a:endParaRPr lang="ru-RU" sz="9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178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Безвозмездные поступления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344093,5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504704,1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298742,6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481125,3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268131,5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470370,0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Налоговые и неналоговые</a:t>
                      </a:r>
                      <a:r>
                        <a:rPr lang="ru-RU" sz="9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доходы, </a:t>
                      </a:r>
                      <a:r>
                        <a:rPr lang="ru-RU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 </a:t>
                      </a:r>
                      <a:r>
                        <a:rPr lang="ru-RU" sz="9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т.ч</a:t>
                      </a:r>
                      <a:r>
                        <a:rPr lang="ru-RU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406475,7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183037,6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447002,0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201562,4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483957,0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216946,5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Налог на доходы физических лиц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240154,1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95154,1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280800,0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111149,90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316180,0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125155,0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Акцизы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37300,0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37300,0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39000,0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39000,0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39200,0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39200,0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2525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Земельный налог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69000,0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69000,0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69000,0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4314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Упрощенная</a:t>
                      </a:r>
                      <a:r>
                        <a:rPr lang="ru-RU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система налогообложения 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22020,0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22020,0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22901,0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22901,0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23817,0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23817,0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Налог на имущество </a:t>
                      </a:r>
                      <a:r>
                        <a:rPr lang="ru-RU" sz="9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физ</a:t>
                      </a:r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лиц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6338,0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6528,0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6724,0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Единый сельскохозяйственный налог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523,0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261,5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523,0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261,5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523,0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261,5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Госпошлина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2087,0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2087,0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2087,0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2087,0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2087,0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2087,0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Налог на добычу полезных ископаемых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3462,0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3462,0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3497,0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3497,0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3532,0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3532,0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Патентная система</a:t>
                      </a:r>
                      <a:r>
                        <a:rPr lang="ru-RU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налогообложения</a:t>
                      </a:r>
                      <a:endParaRPr lang="ru-RU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3955,0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3955,0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3995,0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3995,0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4035,0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4035,0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3968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Неналоговые доходы, всего,</a:t>
                      </a:r>
                      <a:r>
                        <a:rPr lang="ru-RU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21636,6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18798,0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18671,0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18671,0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18859,0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18859,0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143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 </a:t>
                      </a:r>
                      <a:r>
                        <a:rPr lang="ru-RU" sz="900" b="0" i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т.ч</a:t>
                      </a:r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., арендная плата за землю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12808,0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12808,0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13181,0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13181,0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13369,0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13369,0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143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арендная плата за имущество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230,0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230,0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230,0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230,0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230,0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230,0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143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продажа</a:t>
                      </a:r>
                      <a:r>
                        <a:rPr lang="ru-RU" sz="900" b="0" i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земли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2500,0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2500,0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2500,0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2500,0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2500,0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2500,0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143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штрафы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1962,0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1962,0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1962,0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1962,0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1962,0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1962,0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9827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плата за негативное воздействие на              </a:t>
                      </a:r>
                    </a:p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окружающую</a:t>
                      </a:r>
                      <a:r>
                        <a:rPr lang="ru-RU" sz="900" b="0" i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среду</a:t>
                      </a: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798,0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798,0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798,0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798,0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798,0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798,0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9827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доходы</a:t>
                      </a:r>
                      <a:r>
                        <a:rPr lang="ru-RU" sz="900" b="0" i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от оказания платных услуг и </a:t>
                      </a:r>
                    </a:p>
                    <a:p>
                      <a:pPr algn="l" fontAlgn="b"/>
                      <a:r>
                        <a:rPr lang="ru-RU" sz="900" b="0" i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компенсации затрат государства</a:t>
                      </a:r>
                      <a:endParaRPr lang="ru-RU" sz="900" b="0" i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41147" marR="4355" marT="4355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3338,6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500,0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</a:p>
                  </a:txBody>
                  <a:tcPr marL="41147" marR="41147" marT="0" marB="0" anchor="ctr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9439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A51C867-B47C-4E95-B3EF-3EC669404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ctr"/>
            <a:r>
              <a:rPr lang="ru-RU" b="1" dirty="0"/>
              <a:t>НАЛОГОВЫЕ ДОХОДЫ</a:t>
            </a:r>
            <a:endParaRPr lang="ru-RU" dirty="0"/>
          </a:p>
          <a:p>
            <a:pPr fontAlgn="b"/>
            <a:r>
              <a:rPr lang="ru-RU" dirty="0"/>
              <a:t>Доходы от предусмотренных законодательством Российской Федерации федеральных налогов и сборов, в том числе от налогов, предусмотренных специальными налоговыми режимами, и законодательством Республики Татарстан от региональных налогов</a:t>
            </a:r>
          </a:p>
          <a:p>
            <a:pPr fontAlgn="ctr"/>
            <a:r>
              <a:rPr lang="ru-RU" b="1" dirty="0"/>
              <a:t>НЕНАЛОГОВЫЕ ДОХОДЫ</a:t>
            </a:r>
            <a:endParaRPr lang="ru-RU" dirty="0"/>
          </a:p>
          <a:p>
            <a:pPr fontAlgn="b"/>
            <a:r>
              <a:rPr lang="ru-RU" dirty="0"/>
              <a:t>Платежи,  которые  включают  в  себя возмездные  операции  от  прямого предоставления  государством  в пользование  имущества  и природных  ресурсов,  от  различного вида  услуг,  а  также  платежи  в  виде штрафов  или  иных  санкций  за нарушение  законодательства</a:t>
            </a:r>
          </a:p>
          <a:p>
            <a:pPr fontAlgn="ctr"/>
            <a:r>
              <a:rPr lang="ru-RU" b="1" dirty="0"/>
              <a:t>БЕЗВОЗМЕЗДНЫЕ ПОСТУПЛЕНИЯ</a:t>
            </a:r>
            <a:endParaRPr lang="ru-RU" dirty="0"/>
          </a:p>
          <a:p>
            <a:pPr fontAlgn="b"/>
            <a:r>
              <a:rPr lang="ru-RU" dirty="0"/>
              <a:t>Поступающие  в  бюджет денежные  средства  на безвозвратной  и  безвозмездной основе  из  федерального  бюджета (межбюджетные  трансферты  в виде  дотаций,  субсидий, субвенций и иных межбюджетных трансфертов),  а  также  перечисления от  физических  и  юридических лиц</a:t>
            </a:r>
          </a:p>
          <a:p>
            <a:endParaRPr lang="ru-RU" dirty="0"/>
          </a:p>
        </p:txBody>
      </p:sp>
      <p:sp>
        <p:nvSpPr>
          <p:cNvPr id="4" name="Текст 2">
            <a:extLst>
              <a:ext uri="{FF2B5EF4-FFF2-40B4-BE49-F238E27FC236}">
                <a16:creationId xmlns:a16="http://schemas.microsoft.com/office/drawing/2014/main" id="{1B79D62B-B726-421F-8C79-A1CDFE3AA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138" y="723900"/>
            <a:ext cx="8359775" cy="1176338"/>
          </a:xfrm>
        </p:spPr>
        <p:txBody>
          <a:bodyPr>
            <a:noAutofit/>
          </a:bodyPr>
          <a:lstStyle/>
          <a:p>
            <a:r>
              <a:rPr lang="ru-RU" sz="2000" dirty="0"/>
              <a:t>ИЗ ЧЕГО СКЛАДЫВАЮТСЯ ДОХОДЫ БЮДЖЕТА?</a:t>
            </a:r>
          </a:p>
        </p:txBody>
      </p:sp>
    </p:spTree>
    <p:extLst>
      <p:ext uri="{BB962C8B-B14F-4D97-AF65-F5344CB8AC3E}">
        <p14:creationId xmlns:p14="http://schemas.microsoft.com/office/powerpoint/2010/main" val="3496725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Рисунок SmartArt 3"/>
          <p:cNvGraphicFramePr>
            <a:graphicFrameLocks noGrp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val="3960052463"/>
              </p:ext>
            </p:extLst>
          </p:nvPr>
        </p:nvGraphicFramePr>
        <p:xfrm>
          <a:off x="850900" y="2242335"/>
          <a:ext cx="7816850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7373" y="242071"/>
            <a:ext cx="8121651" cy="2000264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2800" b="1" dirty="0"/>
            </a:br>
            <a:r>
              <a:rPr lang="ru-RU" sz="2800" b="1" dirty="0"/>
              <a:t>Прогноз поступления налоговых и неналоговых доходов в консолидированный бюджет</a:t>
            </a:r>
            <a:br>
              <a:rPr lang="ru-RU" sz="2800" b="1" dirty="0"/>
            </a:br>
            <a:r>
              <a:rPr lang="ru-RU" sz="2800" b="1" dirty="0"/>
              <a:t> Верхнеуслонского муниципального района</a:t>
            </a:r>
            <a:br>
              <a:rPr lang="ru-RU" sz="2800" b="1" dirty="0"/>
            </a:br>
            <a:r>
              <a:rPr lang="ru-RU" sz="2800" b="1" dirty="0"/>
              <a:t> (тыс. руб.) </a:t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878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503" y="313509"/>
            <a:ext cx="8361045" cy="1071569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Структура налоговых и неналоговых доходов консолидированного бюджета Верхнеуслонского муниципального района в 2022 году</a:t>
            </a:r>
            <a:endParaRPr lang="ru-RU" sz="2400" dirty="0">
              <a:solidFill>
                <a:srgbClr val="0070C0"/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055845"/>
              </p:ext>
            </p:extLst>
          </p:nvPr>
        </p:nvGraphicFramePr>
        <p:xfrm>
          <a:off x="465138" y="1456517"/>
          <a:ext cx="8359775" cy="5286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07893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7373" y="242071"/>
            <a:ext cx="8121651" cy="2000264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2800" b="1" dirty="0"/>
            </a:br>
            <a:r>
              <a:rPr lang="ru-RU" sz="2800" b="1" dirty="0"/>
              <a:t>Прогноз поступления налога на доходы физических лиц</a:t>
            </a:r>
            <a:br>
              <a:rPr lang="ru-RU" sz="2800" b="1" dirty="0"/>
            </a:br>
            <a:r>
              <a:rPr lang="ru-RU" sz="2800" b="1" dirty="0"/>
              <a:t> в консолидированный бюджет</a:t>
            </a:r>
            <a:br>
              <a:rPr lang="ru-RU" sz="2800" b="1" dirty="0"/>
            </a:br>
            <a:r>
              <a:rPr lang="ru-RU" sz="2800" b="1" dirty="0"/>
              <a:t> Верхнеуслонского муниципального района</a:t>
            </a:r>
            <a:br>
              <a:rPr lang="ru-RU" sz="2800" b="1" dirty="0"/>
            </a:br>
            <a:r>
              <a:rPr lang="ru-RU" sz="2800" b="1" dirty="0"/>
              <a:t> в 2022-2024 гг. </a:t>
            </a:r>
            <a:br>
              <a:rPr lang="ru-RU" sz="2800" b="1" dirty="0"/>
            </a:br>
            <a:endParaRPr lang="ru-RU" sz="2800" b="1" dirty="0"/>
          </a:p>
        </p:txBody>
      </p:sp>
      <p:graphicFrame>
        <p:nvGraphicFramePr>
          <p:cNvPr id="4" name="Рисунок SmartArt 3"/>
          <p:cNvGraphicFramePr>
            <a:graphicFrameLocks noGrp="1"/>
          </p:cNvGraphicFramePr>
          <p:nvPr>
            <p:ph type="dgm" idx="1"/>
            <p:extLst>
              <p:ext uri="{D42A27DB-BD31-4B8C-83A1-F6EECF244321}">
                <p14:modId xmlns:p14="http://schemas.microsoft.com/office/powerpoint/2010/main" val="356574157"/>
              </p:ext>
            </p:extLst>
          </p:nvPr>
        </p:nvGraphicFramePr>
        <p:xfrm>
          <a:off x="850900" y="2242335"/>
          <a:ext cx="7816850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5674</TotalTime>
  <Words>1765</Words>
  <Application>Microsoft Office PowerPoint</Application>
  <PresentationFormat>Произвольный</PresentationFormat>
  <Paragraphs>506</Paragraphs>
  <Slides>39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7" baseType="lpstr">
      <vt:lpstr>Arial</vt:lpstr>
      <vt:lpstr>Arial Narrow</vt:lpstr>
      <vt:lpstr>Calibri</vt:lpstr>
      <vt:lpstr>Tahoma</vt:lpstr>
      <vt:lpstr>Times New Roman</vt:lpstr>
      <vt:lpstr>Wingdings</vt:lpstr>
      <vt:lpstr>Wingdings 2</vt:lpstr>
      <vt:lpstr>Поток</vt:lpstr>
      <vt:lpstr>               Бюджет  Верхнеуслонского     муниципального района на  2022 год и              плановый период 2023-2024 гг.       (Бюджет для граждан)  </vt:lpstr>
      <vt:lpstr>Что такое бюджет?</vt:lpstr>
      <vt:lpstr>Презентация PowerPoint</vt:lpstr>
      <vt:lpstr>Основные характеристики бюджета Верхнеуслонского муниципального райна на 2022 год и на плановый период 2023 и 2024 годов</vt:lpstr>
      <vt:lpstr>Презентация PowerPoint</vt:lpstr>
      <vt:lpstr>ИЗ ЧЕГО СКЛАДЫВАЮТСЯ ДОХОДЫ БЮДЖЕТА?</vt:lpstr>
      <vt:lpstr> Прогноз поступления налоговых и неналоговых доходов в консолидированный бюджет  Верхнеуслонского муниципального района  (тыс. руб.)  </vt:lpstr>
      <vt:lpstr>Структура налоговых и неналоговых доходов консолидированного бюджета Верхнеуслонского муниципального района в 2022 году</vt:lpstr>
      <vt:lpstr> Прогноз поступления налога на доходы физических лиц  в консолидированный бюджет  Верхнеуслонского муниципального района  в 2022-2024 гг.  </vt:lpstr>
      <vt:lpstr> Прогноз поступления акцизов в бюджет  Верхнеуслонского муниципального района  (тыс. руб.)  </vt:lpstr>
      <vt:lpstr>Прогноз поступления налога на имущество физических лиц в бюджеты сельских поселений  Верхнеуслонского муниципального района  в 2022-2024 гг.  </vt:lpstr>
      <vt:lpstr>Прогноз поступления земельного налога  в бюджеты поселений  Верхнеуслонского муниципального района  в 2022-2024 гг.  </vt:lpstr>
      <vt:lpstr>Прогноз поступления налогов на совокупный доход  в консолидированный бюджет  Верхнеуслонского муниципального района  в 2022-2024 гг.  </vt:lpstr>
      <vt:lpstr>   Неналоговые доходы консолидированного бюджета Верхнеуслонского муниципального района  на 2022  год (тыс. руб.) </vt:lpstr>
      <vt:lpstr>Неналоговые  доходы  консолидированного бюджета  Верхнеуслонского муниципального  района на 2023-2024 годы</vt:lpstr>
      <vt:lpstr>Доходы бюджета Верхнеуслонского муниципального района  на 2022-2024 гг.</vt:lpstr>
      <vt:lpstr>Презентация PowerPoint</vt:lpstr>
      <vt:lpstr>Показатели прогноза социально-экономического развития Верхнеуслонского муниципального района Республики Татарстан</vt:lpstr>
      <vt:lpstr>Расходы  по бюджетной  сфере  сформированы с применением  следующих  индексов:</vt:lpstr>
      <vt:lpstr>Презентация PowerPoint</vt:lpstr>
      <vt:lpstr>Расходы консолидированного бюджета Верхнеуслонского муниципального района на 2022 год по разделу «Общегосударственные вопросы»</vt:lpstr>
      <vt:lpstr>Расходы консолидированного бюджета  Верхнеуслонского муниципального  района на 2023-2024 годы по разделу «Общегосударственные вопросы»</vt:lpstr>
      <vt:lpstr>Расходы консолидированного бюджета Верхнеуслонского муниципального района  в 2022-2024 гг. по разделу «Национальная оборона» </vt:lpstr>
      <vt:lpstr>Расходы консолидированного бюджета Верхнеуслонского муниципального района  в 2022-2024 гг. по разделу «Национальная безопасность и правоохранительная деятельность» </vt:lpstr>
      <vt:lpstr>Расходы консолидированного бюджета Верхнеуслонского муниципального района  в 2022-2024 гг. по разделу «Национальная экономика» </vt:lpstr>
      <vt:lpstr>Расходы консолидированного бюджета Верхнеуслонского муниципального района  в 2022-2024 гг. по разделу «ЖКХ» </vt:lpstr>
      <vt:lpstr>Расходы консолидированного бюджета Верхнеуслонского муниципального района  в 2022-2024 гг. по разделу «Охрана окружающей среды» </vt:lpstr>
      <vt:lpstr>Расходы консолидированного бюджета Верхнеуслонского муниципального района по разделу «образование»  в 2022-2024 гг.  (тыс. руб.)  </vt:lpstr>
      <vt:lpstr>Расходы консолидированного бюджета Верхнеуслонского муниципального района  в 2022-2024 гг. по разделу «Культура» </vt:lpstr>
      <vt:lpstr>Расходы консолидированного бюджета Верхнеуслонского муниципального района  в 2022-2024 гг. по разделу «Здравоохранение» </vt:lpstr>
      <vt:lpstr>Расходы консолидированного бюджета Верхнеуслонского муниципального района  в 2022 г. по разделу «Социальная политика» </vt:lpstr>
      <vt:lpstr>Расходы консолидированного бюджета Верхнеуслонского муниципального района  в 2022-2024 гг. по разделу «Социальная политика» </vt:lpstr>
      <vt:lpstr>Расходы консолидированного бюджета Верхнеуслонского муниципального района  в 2022-2024 гг. по разделу «Физическая культура и спорт» </vt:lpstr>
      <vt:lpstr>«Межбюджетные трансферты» на 2022 год</vt:lpstr>
      <vt:lpstr>«Межбюджетные трансферты» на 2023-2024 годы</vt:lpstr>
      <vt:lpstr>Консолидированный бюджет Верхнеуслонского муниципального района по доходам и расходам  на 2022-2024 гг. </vt:lpstr>
      <vt:lpstr>Софинансирование средств самообложения 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 Камско-Устьинского муниципального района</dc:title>
  <dc:creator>kust-raifo5</dc:creator>
  <cp:lastModifiedBy>sheff</cp:lastModifiedBy>
  <cp:revision>784</cp:revision>
  <cp:lastPrinted>2020-12-05T08:17:02Z</cp:lastPrinted>
  <dcterms:created xsi:type="dcterms:W3CDTF">2011-05-29T06:23:22Z</dcterms:created>
  <dcterms:modified xsi:type="dcterms:W3CDTF">2022-02-28T12:56:45Z</dcterms:modified>
</cp:coreProperties>
</file>