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8" r:id="rId2"/>
    <p:sldId id="356" r:id="rId3"/>
    <p:sldId id="428" r:id="rId4"/>
    <p:sldId id="429" r:id="rId5"/>
    <p:sldId id="442" r:id="rId6"/>
    <p:sldId id="354" r:id="rId7"/>
    <p:sldId id="355" r:id="rId8"/>
    <p:sldId id="430" r:id="rId9"/>
    <p:sldId id="395" r:id="rId10"/>
    <p:sldId id="394" r:id="rId11"/>
    <p:sldId id="358" r:id="rId12"/>
    <p:sldId id="459" r:id="rId13"/>
    <p:sldId id="378" r:id="rId14"/>
    <p:sldId id="376" r:id="rId15"/>
    <p:sldId id="479" r:id="rId16"/>
    <p:sldId id="359" r:id="rId17"/>
    <p:sldId id="484" r:id="rId18"/>
    <p:sldId id="471" r:id="rId19"/>
    <p:sldId id="482" r:id="rId20"/>
    <p:sldId id="472" r:id="rId21"/>
    <p:sldId id="483" r:id="rId22"/>
    <p:sldId id="406" r:id="rId23"/>
    <p:sldId id="438" r:id="rId24"/>
    <p:sldId id="411" r:id="rId25"/>
    <p:sldId id="410" r:id="rId26"/>
    <p:sldId id="361" r:id="rId27"/>
    <p:sldId id="380" r:id="rId28"/>
    <p:sldId id="485" r:id="rId29"/>
    <p:sldId id="486" r:id="rId30"/>
    <p:sldId id="475" r:id="rId31"/>
    <p:sldId id="460" r:id="rId32"/>
    <p:sldId id="487" r:id="rId33"/>
    <p:sldId id="488" r:id="rId34"/>
    <p:sldId id="363" r:id="rId35"/>
    <p:sldId id="404" r:id="rId36"/>
    <p:sldId id="490" r:id="rId37"/>
    <p:sldId id="495" r:id="rId38"/>
    <p:sldId id="365" r:id="rId39"/>
    <p:sldId id="385" r:id="rId40"/>
    <p:sldId id="493" r:id="rId41"/>
    <p:sldId id="494" r:id="rId42"/>
    <p:sldId id="368" r:id="rId43"/>
    <p:sldId id="388" r:id="rId44"/>
    <p:sldId id="481" r:id="rId45"/>
    <p:sldId id="470" r:id="rId46"/>
    <p:sldId id="466" r:id="rId47"/>
    <p:sldId id="399" r:id="rId48"/>
    <p:sldId id="398" r:id="rId49"/>
    <p:sldId id="372" r:id="rId50"/>
    <p:sldId id="418" r:id="rId51"/>
    <p:sldId id="478" r:id="rId52"/>
    <p:sldId id="373" r:id="rId53"/>
    <p:sldId id="44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1" autoAdjust="0"/>
    <p:restoredTop sz="94660"/>
  </p:normalViewPr>
  <p:slideViewPr>
    <p:cSldViewPr>
      <p:cViewPr varScale="1">
        <p:scale>
          <a:sx n="115" d="100"/>
          <a:sy n="115" d="100"/>
        </p:scale>
        <p:origin x="118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человек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4.64129716581198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138-4F8C-A953-2EF757CD754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208</c:v>
                </c:pt>
                <c:pt idx="1">
                  <c:v>200</c:v>
                </c:pt>
                <c:pt idx="2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8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2032,7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2014,35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56E-464B-B555-4FCC34CDAC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2032.69</c:v>
                </c:pt>
                <c:pt idx="1">
                  <c:v>2014.35</c:v>
                </c:pt>
                <c:pt idx="2">
                  <c:v>2039.79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собственные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1002,9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1035,5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AC-4BF7-ABB3-9861A2832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1002.9</c:v>
                </c:pt>
                <c:pt idx="1">
                  <c:v>1034.69</c:v>
                </c:pt>
                <c:pt idx="2">
                  <c:v>1035.5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AC-4BF7-ABB3-9861A2832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49.3</c:v>
                </c:pt>
                <c:pt idx="1">
                  <c:v>51.3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49236900942939E-2"/>
          <c:y val="4.7667435122080125E-2"/>
          <c:w val="0.87090526878584618"/>
          <c:h val="0.84317323035412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131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DFE-4991-8ED7-BF226213C9A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DFE-4991-8ED7-BF226213C9A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DFE-4991-8ED7-BF226213C9AD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259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515-44E1-840B-1093AABD204E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118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DFE-4991-8ED7-BF226213C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131</c:v>
                </c:pt>
                <c:pt idx="1">
                  <c:v>86</c:v>
                </c:pt>
                <c:pt idx="2">
                  <c:v>16</c:v>
                </c:pt>
                <c:pt idx="3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6-4335-8030-D29662AB38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6-4335-8030-D29662AB38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6-4335-8030-D29662AB38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4"/>
                <c:pt idx="0">
                  <c:v>крс </c:v>
                </c:pt>
                <c:pt idx="1">
                  <c:v>коров </c:v>
                </c:pt>
                <c:pt idx="2">
                  <c:v>овец,коз </c:v>
                </c:pt>
                <c:pt idx="3">
                  <c:v>птиц 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6-4335-8030-D29662AB38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587456"/>
        <c:axId val="107588992"/>
      </c:barChart>
      <c:catAx>
        <c:axId val="10758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8992"/>
        <c:crosses val="autoZero"/>
        <c:auto val="1"/>
        <c:lblAlgn val="ctr"/>
        <c:lblOffset val="100"/>
        <c:noMultiLvlLbl val="0"/>
      </c:catAx>
      <c:valAx>
        <c:axId val="10758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29478954019636"/>
          <c:y val="5.0473457250976198E-2"/>
          <c:w val="0.86272990181782838"/>
          <c:h val="0.781510807755167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96296296296294E-3"/>
                  <c:y val="-0.328305821324655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344200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B2-4F7B-8CEB-F258815286E6}"/>
                </c:ext>
              </c:extLst>
            </c:dLbl>
            <c:dLbl>
              <c:idx val="1"/>
              <c:layout>
                <c:manualLayout>
                  <c:x val="1.3888888888888888E-2"/>
                  <c:y val="-0.151525763688302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B2-4F7B-8CEB-F25881528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344200</c:v>
                </c:pt>
                <c:pt idx="1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2-4F7B-8CEB-F258815286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0DB2-4F7B-8CEB-F258815286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0DB2-4F7B-8CEB-F25881528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40576"/>
        <c:axId val="100842112"/>
        <c:axId val="0"/>
      </c:bar3DChart>
      <c:catAx>
        <c:axId val="10084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42112"/>
        <c:crosses val="autoZero"/>
        <c:auto val="1"/>
        <c:lblAlgn val="ctr"/>
        <c:lblOffset val="100"/>
        <c:noMultiLvlLbl val="0"/>
      </c:catAx>
      <c:valAx>
        <c:axId val="10084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84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0.4125</cdr:x>
      <cdr:y>0.79797</cdr:y>
    </cdr:from>
    <cdr:to>
      <cdr:x>0.52361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720" y="40360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14AE-3B3B-4FD6-BC3B-DDB36B345EF2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981C9-01CA-4067-ACE8-F61D538C6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8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99217"/>
            <a:ext cx="6252156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СОБОЛЕВСКОЕ                          СЕЛЬСКОЕ ПОСЕЛЕНИЕ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935" y="2576715"/>
            <a:ext cx="8440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</a:t>
            </a:r>
            <a:r>
              <a:rPr lang="ru-RU" sz="2400" b="1" dirty="0" smtClean="0">
                <a:latin typeface="Monotype Corsiva" pitchFamily="66" charset="0"/>
              </a:rPr>
              <a:t>Главы Соболевского сельского поселения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2022 </a:t>
            </a:r>
            <a:r>
              <a:rPr lang="ru-RU" sz="2400" b="1" dirty="0">
                <a:latin typeface="Monotype Corsiva" pitchFamily="66" charset="0"/>
              </a:rPr>
              <a:t>год и перспективах развития на </a:t>
            </a:r>
            <a:r>
              <a:rPr lang="ru-RU" sz="2400" b="1" dirty="0" smtClean="0">
                <a:latin typeface="Monotype Corsiva" pitchFamily="66" charset="0"/>
              </a:rPr>
              <a:t>2023 год</a:t>
            </a:r>
            <a:r>
              <a:rPr lang="ru-RU" sz="2400" b="1" dirty="0">
                <a:latin typeface="Monotype Corsiva" pitchFamily="66" charset="0"/>
              </a:rPr>
              <a:t>»</a:t>
            </a:r>
          </a:p>
          <a:p>
            <a:pPr algn="ctr"/>
            <a:endParaRPr lang="ru-RU" sz="2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9144000" cy="347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96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 b="21651"/>
          <a:stretch/>
        </p:blipFill>
        <p:spPr>
          <a:xfrm>
            <a:off x="3477738" y="3520312"/>
            <a:ext cx="5567448" cy="312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18432" y="-4059832"/>
            <a:ext cx="10800000" cy="54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" b="15823"/>
          <a:stretch/>
        </p:blipFill>
        <p:spPr>
          <a:xfrm>
            <a:off x="226572" y="225670"/>
            <a:ext cx="4777475" cy="329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Сельское хозяйство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140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r="47975" b="15139"/>
          <a:stretch/>
        </p:blipFill>
        <p:spPr>
          <a:xfrm>
            <a:off x="179512" y="136882"/>
            <a:ext cx="4343238" cy="296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8" t="6484" r="-1" b="43803"/>
          <a:stretch/>
        </p:blipFill>
        <p:spPr>
          <a:xfrm>
            <a:off x="4860032" y="149981"/>
            <a:ext cx="3960440" cy="304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b="12231"/>
          <a:stretch/>
        </p:blipFill>
        <p:spPr>
          <a:xfrm>
            <a:off x="179512" y="3196602"/>
            <a:ext cx="853244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90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963833"/>
              </p:ext>
            </p:extLst>
          </p:nvPr>
        </p:nvGraphicFramePr>
        <p:xfrm>
          <a:off x="251520" y="126876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Поголовье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Субсидия на коров и коз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2662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7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7"/>
          <a:stretch/>
        </p:blipFill>
        <p:spPr>
          <a:xfrm>
            <a:off x="251520" y="240294"/>
            <a:ext cx="2893414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1"/>
          <a:stretch/>
        </p:blipFill>
        <p:spPr>
          <a:xfrm>
            <a:off x="1907704" y="3264631"/>
            <a:ext cx="36004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72" y="260648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4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Благоустройство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29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7751"/>
          <a:stretch/>
        </p:blipFill>
        <p:spPr>
          <a:xfrm>
            <a:off x="225483" y="157167"/>
            <a:ext cx="4706557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r="21571"/>
          <a:stretch/>
        </p:blipFill>
        <p:spPr>
          <a:xfrm>
            <a:off x="5148063" y="3762364"/>
            <a:ext cx="3820623" cy="290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0648"/>
            <a:ext cx="175050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3429000"/>
            <a:ext cx="4582613" cy="343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0267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1" b="33200"/>
          <a:stretch/>
        </p:blipFill>
        <p:spPr>
          <a:xfrm>
            <a:off x="5300015" y="3689648"/>
            <a:ext cx="386105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78107"/>
            <a:ext cx="164249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-1173" r="8113" b="10470"/>
          <a:stretch/>
        </p:blipFill>
        <p:spPr>
          <a:xfrm>
            <a:off x="3563887" y="374244"/>
            <a:ext cx="5090953" cy="291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658375" y="260648"/>
            <a:ext cx="2304256" cy="333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20601"/>
          <a:stretch/>
        </p:blipFill>
        <p:spPr>
          <a:xfrm>
            <a:off x="786117" y="3597975"/>
            <a:ext cx="2293243" cy="322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5685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7850" r="-2499" b="19549"/>
          <a:stretch/>
        </p:blipFill>
        <p:spPr>
          <a:xfrm>
            <a:off x="4945732" y="2551212"/>
            <a:ext cx="3429000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642"/>
            <a:ext cx="4203848" cy="210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1187624" y="2551212"/>
            <a:ext cx="252458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488"/>
            <a:ext cx="417646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22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 Соболевского СП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5888655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46090"/>
            <a:ext cx="2808312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" y="404664"/>
            <a:ext cx="54726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1"/>
          <a:stretch/>
        </p:blipFill>
        <p:spPr>
          <a:xfrm>
            <a:off x="2969540" y="3284984"/>
            <a:ext cx="296260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2" t="19178" r="2332" b="-4667"/>
          <a:stretch/>
        </p:blipFill>
        <p:spPr>
          <a:xfrm>
            <a:off x="5831017" y="657535"/>
            <a:ext cx="3087381" cy="577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26291"/>
          <a:stretch/>
        </p:blipFill>
        <p:spPr>
          <a:xfrm>
            <a:off x="323527" y="3284984"/>
            <a:ext cx="248708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384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2"/>
          <a:stretch/>
        </p:blipFill>
        <p:spPr>
          <a:xfrm>
            <a:off x="755575" y="197203"/>
            <a:ext cx="3715039" cy="647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9050"/>
          <a:stretch/>
        </p:blipFill>
        <p:spPr>
          <a:xfrm>
            <a:off x="5436096" y="188640"/>
            <a:ext cx="298800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0"/>
          <a:stretch/>
        </p:blipFill>
        <p:spPr>
          <a:xfrm>
            <a:off x="5446253" y="3292906"/>
            <a:ext cx="2977845" cy="354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4846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-1877" r="5085" b="1877"/>
          <a:stretch/>
        </p:blipFill>
        <p:spPr>
          <a:xfrm>
            <a:off x="190339" y="836712"/>
            <a:ext cx="479751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/>
          <a:stretch/>
        </p:blipFill>
        <p:spPr>
          <a:xfrm>
            <a:off x="5004047" y="260648"/>
            <a:ext cx="396172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/>
          <a:stretch/>
        </p:blipFill>
        <p:spPr>
          <a:xfrm>
            <a:off x="5004047" y="3645024"/>
            <a:ext cx="4023198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2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Уличное освещение</a:t>
            </a:r>
            <a:endParaRPr lang="ru-RU" sz="2800" dirty="0"/>
          </a:p>
        </p:txBody>
      </p:sp>
      <p:pic>
        <p:nvPicPr>
          <p:cNvPr id="13" name="Рисунок 12" descr="C:\Users\SobolevskoePC\AppData\Local\Microsoft\Windows\INetCache\Content.Word\IMG_20191228_092417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-25000" r="21099" b="28650"/>
          <a:stretch/>
        </p:blipFill>
        <p:spPr bwMode="auto">
          <a:xfrm>
            <a:off x="6405886" y="-1173152"/>
            <a:ext cx="2123728" cy="506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verhniy-uslon.tatarstan.ru/file/verhniy-uslon/Image/IMG-20211004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7406"/>
            <a:ext cx="527201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verhniy-uslon.tatarstan.ru/file/verhniy-uslon/Image/IMG-20211004-WA0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2130808" cy="3805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6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4348" y="40466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Вывоз ТКО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9638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-8399" r="-2791" b="22699"/>
          <a:stretch/>
        </p:blipFill>
        <p:spPr>
          <a:xfrm>
            <a:off x="1619672" y="-315416"/>
            <a:ext cx="6048672" cy="689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843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Культура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062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24276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75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21" y="3331860"/>
            <a:ext cx="2016224" cy="343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188639"/>
            <a:ext cx="2286254" cy="304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46" y="92125"/>
            <a:ext cx="1961483" cy="324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82" y="3309067"/>
            <a:ext cx="1921376" cy="343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7" y="3331861"/>
            <a:ext cx="2213725" cy="343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58" y="92125"/>
            <a:ext cx="1938600" cy="32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2528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" y="139124"/>
            <a:ext cx="334416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06" y="63775"/>
            <a:ext cx="3381294" cy="295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66581"/>
            <a:ext cx="3377952" cy="337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84984"/>
            <a:ext cx="3377952" cy="337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56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635288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Численность 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Фестиваль «Играй гармонь в Соболевском»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062284"/>
            <a:ext cx="3858953" cy="251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81" y="1062284"/>
            <a:ext cx="4463521" cy="251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60727"/>
            <a:ext cx="410702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9"/>
          <a:stretch/>
        </p:blipFill>
        <p:spPr>
          <a:xfrm>
            <a:off x="4472981" y="3960727"/>
            <a:ext cx="4419499" cy="263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65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ДУХОВЕНСТВО</a:t>
            </a:r>
            <a:endParaRPr lang="ru-RU" dirty="0"/>
          </a:p>
        </p:txBody>
      </p:sp>
      <p:pic>
        <p:nvPicPr>
          <p:cNvPr id="4" name="Объект 3" descr="C:\Users\пОЛЬЗОВАТЕЛТ\AppData\Local\Temp\Rar$DIa5904.24023\IMG_20200701_12025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34824"/>
          <a:stretch/>
        </p:blipFill>
        <p:spPr bwMode="auto">
          <a:xfrm>
            <a:off x="1284056" y="1916832"/>
            <a:ext cx="6768752" cy="4747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287868" y="17930"/>
            <a:ext cx="6521948" cy="17548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ДУХОВЕНСТВО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5878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/>
              <a:t>Призыв в ряды вооруженных сил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59041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Мобилизованный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Росихин</a:t>
            </a:r>
            <a:r>
              <a:rPr lang="ru-RU" dirty="0" smtClean="0"/>
              <a:t> </a:t>
            </a:r>
            <a:r>
              <a:rPr lang="ru-RU" dirty="0" smtClean="0"/>
              <a:t>Никита Григорьевич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73" y="1600200"/>
            <a:ext cx="3611054" cy="4525963"/>
          </a:xfrm>
        </p:spPr>
      </p:pic>
    </p:spTree>
    <p:extLst>
      <p:ext uri="{BB962C8B-B14F-4D97-AF65-F5344CB8AC3E}">
        <p14:creationId xmlns:p14="http://schemas.microsoft.com/office/powerpoint/2010/main" val="4279988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err="1" smtClean="0"/>
              <a:t>Соц.защита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71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bolevskoePC\AppData\Local\Microsoft\Windows\INetCache\Content.Word\IMG_20190306_112322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3"/>
          <a:stretch/>
        </p:blipFill>
        <p:spPr bwMode="auto">
          <a:xfrm>
            <a:off x="1547664" y="260648"/>
            <a:ext cx="583264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0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Почта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490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51520" y="246254"/>
            <a:ext cx="2844673" cy="505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6228184" y="260648"/>
            <a:ext cx="2669847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t="8400" r="-4156" b="7601"/>
          <a:stretch/>
        </p:blipFill>
        <p:spPr>
          <a:xfrm>
            <a:off x="3288362" y="1556792"/>
            <a:ext cx="2808312" cy="503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2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Здравоохранение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713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2" t="10352" r="25118" b="-10352"/>
          <a:stretch/>
        </p:blipFill>
        <p:spPr>
          <a:xfrm>
            <a:off x="-180528" y="764704"/>
            <a:ext cx="8643420" cy="538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2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302536"/>
              </p:ext>
            </p:extLst>
          </p:nvPr>
        </p:nvGraphicFramePr>
        <p:xfrm>
          <a:off x="755576" y="764704"/>
          <a:ext cx="7632847" cy="5256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869">
                  <a:extLst>
                    <a:ext uri="{9D8B030D-6E8A-4147-A177-3AD203B41FA5}">
                      <a16:colId xmlns:a16="http://schemas.microsoft.com/office/drawing/2014/main" val="908972764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208659225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06532443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779754059"/>
                    </a:ext>
                  </a:extLst>
                </a:gridCol>
              </a:tblGrid>
              <a:tr h="581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5118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дошкольного возраста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087502"/>
                  </a:ext>
                </a:extLst>
              </a:tr>
              <a:tr h="1185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школьного возраста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53009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Трудоспособное население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927798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Пенсионеры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7</a:t>
                      </a: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7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769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Пожарная безопасность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9734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667"/>
          <a:stretch/>
        </p:blipFill>
        <p:spPr>
          <a:xfrm>
            <a:off x="5847917" y="282861"/>
            <a:ext cx="320880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88821"/>
            <a:ext cx="3397767" cy="169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3"/>
          <a:stretch/>
        </p:blipFill>
        <p:spPr>
          <a:xfrm>
            <a:off x="3115754" y="4930933"/>
            <a:ext cx="3105080" cy="190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0"/>
          <a:stretch/>
        </p:blipFill>
        <p:spPr>
          <a:xfrm>
            <a:off x="179512" y="207768"/>
            <a:ext cx="3277168" cy="221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3"/>
          <a:stretch/>
        </p:blipFill>
        <p:spPr>
          <a:xfrm>
            <a:off x="5724128" y="2852935"/>
            <a:ext cx="3305528" cy="207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>
          <a:xfrm>
            <a:off x="3508027" y="964442"/>
            <a:ext cx="2320534" cy="329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192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Водоснабжение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7886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1424"/>
            <a:ext cx="4064184" cy="304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 descr="C:\Users\Sobolevskoe\Desktop\%D1%84%D0%BE%D1%82%D0%BE 2022\1663740745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21" y="1268760"/>
            <a:ext cx="477929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7" y="3557420"/>
            <a:ext cx="411019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 </a:t>
            </a:r>
          </a:p>
          <a:p>
            <a:r>
              <a:rPr lang="ru-RU" b="1" dirty="0"/>
              <a:t>Информация финансово-хозяйственной деятельности </a:t>
            </a:r>
            <a:endParaRPr lang="ru-RU" dirty="0"/>
          </a:p>
          <a:p>
            <a:r>
              <a:rPr lang="ru-RU" b="1" dirty="0"/>
              <a:t>по Соболевскому СП за 2021год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u="sng" dirty="0"/>
              <a:t>Остаток денежных средств на 01.01.2021 г. 11 106,50 руб.</a:t>
            </a:r>
            <a:endParaRPr lang="ru-RU" dirty="0"/>
          </a:p>
          <a:p>
            <a:r>
              <a:rPr lang="ru-RU" b="1" dirty="0"/>
              <a:t>ВСЕГО Начислено за воду  849 590,64 руб.</a:t>
            </a:r>
            <a:endParaRPr lang="ru-RU" dirty="0"/>
          </a:p>
          <a:p>
            <a:r>
              <a:rPr lang="ru-RU" dirty="0"/>
              <a:t>Население 849590.64 руб.</a:t>
            </a:r>
          </a:p>
          <a:p>
            <a:r>
              <a:rPr lang="ru-RU" dirty="0"/>
              <a:t>Юр/лица 0,00 руб.</a:t>
            </a:r>
          </a:p>
          <a:p>
            <a:r>
              <a:rPr lang="ru-RU" b="1" dirty="0"/>
              <a:t>Поступило за воду на р/счет 417 556,13 </a:t>
            </a:r>
            <a:r>
              <a:rPr lang="ru-RU" b="1" dirty="0" err="1"/>
              <a:t>руб</a:t>
            </a:r>
            <a:r>
              <a:rPr lang="ru-RU" b="1" dirty="0"/>
              <a:t>:</a:t>
            </a:r>
            <a:endParaRPr lang="ru-RU" dirty="0"/>
          </a:p>
          <a:p>
            <a:r>
              <a:rPr lang="ru-RU" dirty="0"/>
              <a:t>          Население  417556.13 руб.</a:t>
            </a:r>
          </a:p>
          <a:p>
            <a:r>
              <a:rPr lang="ru-RU" dirty="0"/>
              <a:t>          </a:t>
            </a:r>
            <a:r>
              <a:rPr lang="ru-RU" b="1" dirty="0"/>
              <a:t>Процент собираемости 49,1%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ФАКТИЧЕСКИЙ РАСХОД составил  412 454,92 руб.:</a:t>
            </a:r>
            <a:endParaRPr lang="ru-RU" dirty="0"/>
          </a:p>
          <a:p>
            <a:r>
              <a:rPr lang="ru-RU" dirty="0"/>
              <a:t>з/плата + вносы 30,2%. 137 458.04руб. </a:t>
            </a:r>
          </a:p>
          <a:p>
            <a:r>
              <a:rPr lang="ru-RU" dirty="0" err="1" smtClean="0"/>
              <a:t>Спецоценка</a:t>
            </a:r>
            <a:r>
              <a:rPr lang="ru-RU" dirty="0" smtClean="0"/>
              <a:t> </a:t>
            </a:r>
            <a:r>
              <a:rPr lang="ru-RU" dirty="0"/>
              <a:t>условий труда 3900 руб. (3оператора*1300руб)</a:t>
            </a:r>
          </a:p>
          <a:p>
            <a:r>
              <a:rPr lang="ru-RU" dirty="0"/>
              <a:t>содержание аварийной бригады. 81114 руб.</a:t>
            </a:r>
          </a:p>
          <a:p>
            <a:r>
              <a:rPr lang="ru-RU" dirty="0"/>
              <a:t>налог УСН  2021г. 5655 руб.</a:t>
            </a:r>
          </a:p>
          <a:p>
            <a:r>
              <a:rPr lang="ru-RU" dirty="0"/>
              <a:t>возмещено э/энергии 65766,34 руб. </a:t>
            </a:r>
            <a:r>
              <a:rPr lang="ru-RU" b="1" u="sng" dirty="0"/>
              <a:t>31,9%</a:t>
            </a:r>
            <a:r>
              <a:rPr lang="ru-RU" dirty="0"/>
              <a:t>  (начислено 206382.35 руб.)</a:t>
            </a:r>
          </a:p>
          <a:p>
            <a:r>
              <a:rPr lang="ru-RU" dirty="0"/>
              <a:t>услуги экскаватора 16200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расходные материалы для скважин 25651,54 руб.</a:t>
            </a:r>
          </a:p>
          <a:p>
            <a:r>
              <a:rPr lang="ru-RU" dirty="0" err="1"/>
              <a:t>химанализ</a:t>
            </a:r>
            <a:r>
              <a:rPr lang="ru-RU" dirty="0"/>
              <a:t> воды 3 скважин 76530 руб.</a:t>
            </a:r>
          </a:p>
          <a:p>
            <a:r>
              <a:rPr lang="ru-RU" dirty="0"/>
              <a:t>услуги банка 180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 smtClean="0"/>
              <a:t>остаток </a:t>
            </a:r>
            <a:r>
              <a:rPr lang="ru-RU" dirty="0"/>
              <a:t>денежных средств на 01.01.2022г </a:t>
            </a:r>
            <a:r>
              <a:rPr lang="ru-RU" u="sng" dirty="0"/>
              <a:t>составил  +16 207,71</a:t>
            </a:r>
            <a:r>
              <a:rPr lang="ru-RU" dirty="0"/>
              <a:t> руб.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7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Самообложение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984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33" y="3933056"/>
            <a:ext cx="4679413" cy="262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0648"/>
            <a:ext cx="1901706" cy="338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0"/>
          <a:stretch/>
        </p:blipFill>
        <p:spPr>
          <a:xfrm>
            <a:off x="467544" y="250203"/>
            <a:ext cx="2631319" cy="341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2088"/>
            <a:ext cx="1697531" cy="339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58950"/>
            <a:ext cx="2026044" cy="270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19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Приём граждан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109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r="28338"/>
          <a:stretch/>
        </p:blipFill>
        <p:spPr>
          <a:xfrm>
            <a:off x="3528959" y="4576326"/>
            <a:ext cx="236802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23226"/>
          <a:stretch/>
        </p:blipFill>
        <p:spPr>
          <a:xfrm>
            <a:off x="6089091" y="4581128"/>
            <a:ext cx="2803389" cy="211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4" r="3611"/>
          <a:stretch/>
        </p:blipFill>
        <p:spPr>
          <a:xfrm>
            <a:off x="242926" y="260648"/>
            <a:ext cx="3672408" cy="205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4" r="12766" b="13067"/>
          <a:stretch/>
        </p:blipFill>
        <p:spPr>
          <a:xfrm>
            <a:off x="5724127" y="260648"/>
            <a:ext cx="3236969" cy="205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3" b="14563"/>
          <a:stretch/>
        </p:blipFill>
        <p:spPr>
          <a:xfrm>
            <a:off x="2987824" y="2420888"/>
            <a:ext cx="381000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81128"/>
            <a:ext cx="2797298" cy="208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1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Юбилейные даты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98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Б</a:t>
            </a:r>
            <a:r>
              <a:rPr lang="ru-RU" sz="6000" dirty="0" smtClean="0"/>
              <a:t>юджет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3556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86778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6992"/>
            <a:ext cx="5112568" cy="340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2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5"/>
          <a:stretch/>
        </p:blipFill>
        <p:spPr>
          <a:xfrm>
            <a:off x="195094" y="155388"/>
            <a:ext cx="2792729" cy="491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 b="13766"/>
          <a:stretch/>
        </p:blipFill>
        <p:spPr>
          <a:xfrm>
            <a:off x="3167843" y="1772816"/>
            <a:ext cx="2808312" cy="488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6156176" y="213347"/>
            <a:ext cx="2624015" cy="485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59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Планы на 2023 год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36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27584" y="476672"/>
            <a:ext cx="77048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ПЛАНЫ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2023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Работа по сбору использованию средств самообложения: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щебенение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части дороги по улице Центральная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с.Чулпаниха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дороги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ул.Береговая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-ограждение водонапорной башни в деревне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Карамышиха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Грейдерование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поселковых дорог.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Посадка саженцев в Соболевском сельском поселении совместно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лесничеством.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Продолжение работы по улучшению уличного освещения в населенных пунктах, а именно замена перегоревших ламп на энергосберегающие.</a:t>
            </a:r>
          </a:p>
          <a:p>
            <a:pPr marL="457200" indent="-457200">
              <a:buAutoNum type="arabicPeriod" startAt="5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для сноса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аварийного здания Соболевского сельского дома культуры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 </a:t>
            </a:r>
          </a:p>
          <a:p>
            <a:r>
              <a:rPr lang="ru-RU" dirty="0" smtClean="0"/>
              <a:t>6. </a:t>
            </a:r>
            <a:r>
              <a:rPr lang="ru-RU" dirty="0" smtClean="0">
                <a:latin typeface="+mj-lt"/>
              </a:rPr>
              <a:t>Работа </a:t>
            </a:r>
            <a:r>
              <a:rPr lang="ru-RU" dirty="0">
                <a:latin typeface="+mj-lt"/>
              </a:rPr>
              <a:t>по ревизии бесхозной земли и </a:t>
            </a:r>
            <a:r>
              <a:rPr lang="ru-RU" dirty="0" smtClean="0">
                <a:latin typeface="+mj-lt"/>
              </a:rPr>
              <a:t>имущества.</a:t>
            </a:r>
            <a:endParaRPr lang="ru-RU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499067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Доходная часть 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Собственные доходы в </a:t>
            </a:r>
            <a:r>
              <a:rPr lang="ru-RU" dirty="0" smtClean="0"/>
              <a:t>2022 </a:t>
            </a:r>
            <a:r>
              <a:rPr lang="ru-RU" dirty="0" smtClean="0"/>
              <a:t>г.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260563"/>
              </p:ext>
            </p:extLst>
          </p:nvPr>
        </p:nvGraphicFramePr>
        <p:xfrm>
          <a:off x="693914" y="1196752"/>
          <a:ext cx="7992886" cy="4968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043">
                  <a:extLst>
                    <a:ext uri="{9D8B030D-6E8A-4147-A177-3AD203B41FA5}">
                      <a16:colId xmlns:a16="http://schemas.microsoft.com/office/drawing/2014/main" val="178995240"/>
                    </a:ext>
                  </a:extLst>
                </a:gridCol>
                <a:gridCol w="1487264">
                  <a:extLst>
                    <a:ext uri="{9D8B030D-6E8A-4147-A177-3AD203B41FA5}">
                      <a16:colId xmlns:a16="http://schemas.microsoft.com/office/drawing/2014/main" val="950151621"/>
                    </a:ext>
                  </a:extLst>
                </a:gridCol>
                <a:gridCol w="2064942">
                  <a:extLst>
                    <a:ext uri="{9D8B030D-6E8A-4147-A177-3AD203B41FA5}">
                      <a16:colId xmlns:a16="http://schemas.microsoft.com/office/drawing/2014/main" val="3254113959"/>
                    </a:ext>
                  </a:extLst>
                </a:gridCol>
                <a:gridCol w="1452637">
                  <a:extLst>
                    <a:ext uri="{9D8B030D-6E8A-4147-A177-3AD203B41FA5}">
                      <a16:colId xmlns:a16="http://schemas.microsoft.com/office/drawing/2014/main" val="1887307962"/>
                    </a:ext>
                  </a:extLst>
                </a:gridCol>
              </a:tblGrid>
              <a:tr h="626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Наименование доходов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Утверждено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Фактическое исполнение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 исполнения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856710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доходы физических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18,8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18,9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100,5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534463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имущество физических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26,0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32,6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125,4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02567"/>
                  </a:ext>
                </a:extLst>
              </a:tr>
              <a:tr h="814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Единый сельскохозяйственный налог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48,8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348,6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432414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 с организаций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499,4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603,3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120,8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795719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 с физ.лиц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230,0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254,4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110,6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650053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Прочие доходы от оказания платных услуг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103,8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70,0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67,4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308906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Аренда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4653894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самообложение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96,0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96,0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678664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5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759617"/>
              </p:ext>
            </p:extLst>
          </p:nvPr>
        </p:nvGraphicFramePr>
        <p:xfrm>
          <a:off x="467544" y="1052734"/>
          <a:ext cx="7992888" cy="5256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976">
                  <a:extLst>
                    <a:ext uri="{9D8B030D-6E8A-4147-A177-3AD203B41FA5}">
                      <a16:colId xmlns:a16="http://schemas.microsoft.com/office/drawing/2014/main" val="3534803979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2170118147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954182944"/>
                    </a:ext>
                  </a:extLst>
                </a:gridCol>
                <a:gridCol w="1111050">
                  <a:extLst>
                    <a:ext uri="{9D8B030D-6E8A-4147-A177-3AD203B41FA5}">
                      <a16:colId xmlns:a16="http://schemas.microsoft.com/office/drawing/2014/main" val="971440233"/>
                    </a:ext>
                  </a:extLst>
                </a:gridCol>
              </a:tblGrid>
              <a:tr h="834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план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248022"/>
                  </a:ext>
                </a:extLst>
              </a:tr>
              <a:tr h="667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Электроэнергия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В т.ч. уличное освещение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46059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Межевание под почту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096442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 дорог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206,9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167,8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353923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Вывоз ТКО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352138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Самообложение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щебенение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дорог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-ограждение водонапорной башни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457,8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361,3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457,8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361,3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138711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Земельный налог и налог на </a:t>
                      </a:r>
                      <a:r>
                        <a:rPr lang="tt-RU" sz="1400" dirty="0" smtClean="0">
                          <a:effectLst/>
                        </a:rPr>
                        <a:t>имущество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01186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03648" y="244188"/>
            <a:ext cx="1180323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Основные расходы за </a:t>
            </a: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2022г</a:t>
            </a: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</a:t>
            </a:r>
            <a:r>
              <a:rPr kumimoji="0" lang="tt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ыс.руб.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 поселковых дорог </a:t>
            </a:r>
            <a:endParaRPr lang="ru-RU" dirty="0"/>
          </a:p>
        </p:txBody>
      </p:sp>
      <p:pic>
        <p:nvPicPr>
          <p:cNvPr id="65538" name="Picture 2" descr="D:\DCIM\101MSDCF\DSC086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3" y="1556792"/>
            <a:ext cx="8583434" cy="482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319</Words>
  <Application>Microsoft Office PowerPoint</Application>
  <PresentationFormat>Экран (4:3)</PresentationFormat>
  <Paragraphs>219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Calibri</vt:lpstr>
      <vt:lpstr>Monotype Corsiva</vt:lpstr>
      <vt:lpstr>Times New Roman</vt:lpstr>
      <vt:lpstr>Тема Office</vt:lpstr>
      <vt:lpstr> СОБОЛЕВСКОЕ                          СЕЛЬСКОЕ ПОСЕЛЕНИЕ </vt:lpstr>
      <vt:lpstr>Совет Соболевского СП</vt:lpstr>
      <vt:lpstr>Численность населения</vt:lpstr>
      <vt:lpstr>Презентация PowerPoint</vt:lpstr>
      <vt:lpstr>            </vt:lpstr>
      <vt:lpstr>Доходная часть бюджета</vt:lpstr>
      <vt:lpstr>Собственные доходы в 2022 г.</vt:lpstr>
      <vt:lpstr>Презентация PowerPoint</vt:lpstr>
      <vt:lpstr>Содержание внутри поселковых дорог </vt:lpstr>
      <vt:lpstr>Презентация PowerPoint</vt:lpstr>
      <vt:lpstr>            </vt:lpstr>
      <vt:lpstr>Презентация PowerPoint</vt:lpstr>
      <vt:lpstr>Поголовье</vt:lpstr>
      <vt:lpstr>Субсидия на коров и коз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Уличное освещение</vt:lpstr>
      <vt:lpstr>            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Фестиваль «Играй гармонь в Соболевском»</vt:lpstr>
      <vt:lpstr>ДУХОВЕНСТВО</vt:lpstr>
      <vt:lpstr>Презентация PowerPoint</vt:lpstr>
      <vt:lpstr>Мобилизованный  Росихин Никита Григорьевич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Осянин</dc:creator>
  <cp:lastModifiedBy>Sobolevskoe</cp:lastModifiedBy>
  <cp:revision>306</cp:revision>
  <dcterms:created xsi:type="dcterms:W3CDTF">2018-02-12T09:06:35Z</dcterms:created>
  <dcterms:modified xsi:type="dcterms:W3CDTF">2023-01-17T06:49:28Z</dcterms:modified>
</cp:coreProperties>
</file>