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114"/>
  </p:notesMasterIdLst>
  <p:sldIdLst>
    <p:sldId id="264" r:id="rId2"/>
    <p:sldId id="964" r:id="rId3"/>
    <p:sldId id="966" r:id="rId4"/>
    <p:sldId id="268" r:id="rId5"/>
    <p:sldId id="269" r:id="rId6"/>
    <p:sldId id="266" r:id="rId7"/>
    <p:sldId id="969" r:id="rId8"/>
    <p:sldId id="968" r:id="rId9"/>
    <p:sldId id="1056" r:id="rId10"/>
    <p:sldId id="722" r:id="rId11"/>
    <p:sldId id="975" r:id="rId12"/>
    <p:sldId id="723" r:id="rId13"/>
    <p:sldId id="720" r:id="rId14"/>
    <p:sldId id="976" r:id="rId15"/>
    <p:sldId id="970" r:id="rId16"/>
    <p:sldId id="971" r:id="rId17"/>
    <p:sldId id="972" r:id="rId18"/>
    <p:sldId id="973" r:id="rId19"/>
    <p:sldId id="974" r:id="rId20"/>
    <p:sldId id="977" r:id="rId21"/>
    <p:sldId id="979" r:id="rId22"/>
    <p:sldId id="1051" r:id="rId23"/>
    <p:sldId id="980" r:id="rId24"/>
    <p:sldId id="981" r:id="rId25"/>
    <p:sldId id="982" r:id="rId26"/>
    <p:sldId id="983" r:id="rId27"/>
    <p:sldId id="984" r:id="rId28"/>
    <p:sldId id="985" r:id="rId29"/>
    <p:sldId id="986" r:id="rId30"/>
    <p:sldId id="1045" r:id="rId31"/>
    <p:sldId id="987" r:id="rId32"/>
    <p:sldId id="1075" r:id="rId33"/>
    <p:sldId id="1060" r:id="rId34"/>
    <p:sldId id="1057" r:id="rId35"/>
    <p:sldId id="1062" r:id="rId36"/>
    <p:sldId id="988" r:id="rId37"/>
    <p:sldId id="989" r:id="rId38"/>
    <p:sldId id="990" r:id="rId39"/>
    <p:sldId id="1073" r:id="rId40"/>
    <p:sldId id="1008" r:id="rId41"/>
    <p:sldId id="992" r:id="rId42"/>
    <p:sldId id="995" r:id="rId43"/>
    <p:sldId id="996" r:id="rId44"/>
    <p:sldId id="993" r:id="rId45"/>
    <p:sldId id="997" r:id="rId46"/>
    <p:sldId id="998" r:id="rId47"/>
    <p:sldId id="999" r:id="rId48"/>
    <p:sldId id="1000" r:id="rId49"/>
    <p:sldId id="1001" r:id="rId50"/>
    <p:sldId id="1002" r:id="rId51"/>
    <p:sldId id="1003" r:id="rId52"/>
    <p:sldId id="1004" r:id="rId53"/>
    <p:sldId id="1005" r:id="rId54"/>
    <p:sldId id="1063" r:id="rId55"/>
    <p:sldId id="1067" r:id="rId56"/>
    <p:sldId id="1064" r:id="rId57"/>
    <p:sldId id="1006" r:id="rId58"/>
    <p:sldId id="1007" r:id="rId59"/>
    <p:sldId id="1065" r:id="rId60"/>
    <p:sldId id="1066" r:id="rId61"/>
    <p:sldId id="1068" r:id="rId62"/>
    <p:sldId id="1069" r:id="rId63"/>
    <p:sldId id="1017" r:id="rId64"/>
    <p:sldId id="535" r:id="rId65"/>
    <p:sldId id="1011" r:id="rId66"/>
    <p:sldId id="1010" r:id="rId67"/>
    <p:sldId id="1012" r:id="rId68"/>
    <p:sldId id="1013" r:id="rId69"/>
    <p:sldId id="1014" r:id="rId70"/>
    <p:sldId id="1080" r:id="rId71"/>
    <p:sldId id="1081" r:id="rId72"/>
    <p:sldId id="1009" r:id="rId73"/>
    <p:sldId id="1015" r:id="rId74"/>
    <p:sldId id="1016" r:id="rId75"/>
    <p:sldId id="1018" r:id="rId76"/>
    <p:sldId id="1070" r:id="rId77"/>
    <p:sldId id="1071" r:id="rId78"/>
    <p:sldId id="1019" r:id="rId79"/>
    <p:sldId id="1020" r:id="rId80"/>
    <p:sldId id="1021" r:id="rId81"/>
    <p:sldId id="1022" r:id="rId82"/>
    <p:sldId id="1023" r:id="rId83"/>
    <p:sldId id="1024" r:id="rId84"/>
    <p:sldId id="1025" r:id="rId85"/>
    <p:sldId id="1026" r:id="rId86"/>
    <p:sldId id="1027" r:id="rId87"/>
    <p:sldId id="1028" r:id="rId88"/>
    <p:sldId id="1029" r:id="rId89"/>
    <p:sldId id="1030" r:id="rId90"/>
    <p:sldId id="1031" r:id="rId91"/>
    <p:sldId id="1032" r:id="rId92"/>
    <p:sldId id="1033" r:id="rId93"/>
    <p:sldId id="1034" r:id="rId94"/>
    <p:sldId id="1035" r:id="rId95"/>
    <p:sldId id="1036" r:id="rId96"/>
    <p:sldId id="1037" r:id="rId97"/>
    <p:sldId id="1038" r:id="rId98"/>
    <p:sldId id="1039" r:id="rId99"/>
    <p:sldId id="1040" r:id="rId100"/>
    <p:sldId id="1077" r:id="rId101"/>
    <p:sldId id="1042" r:id="rId102"/>
    <p:sldId id="1043" r:id="rId103"/>
    <p:sldId id="1044" r:id="rId104"/>
    <p:sldId id="1046" r:id="rId105"/>
    <p:sldId id="1082" r:id="rId106"/>
    <p:sldId id="1047" r:id="rId107"/>
    <p:sldId id="1048" r:id="rId108"/>
    <p:sldId id="1049" r:id="rId109"/>
    <p:sldId id="1054" r:id="rId110"/>
    <p:sldId id="1055" r:id="rId111"/>
    <p:sldId id="950" r:id="rId112"/>
    <p:sldId id="470" r:id="rId11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6395" autoAdjust="0"/>
  </p:normalViewPr>
  <p:slideViewPr>
    <p:cSldViewPr>
      <p:cViewPr varScale="1">
        <p:scale>
          <a:sx n="115" d="100"/>
          <a:sy n="115" d="100"/>
        </p:scale>
        <p:origin x="135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1;&#1080;&#1089;&#1090;%20Microsoft%20Office%20Excel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1;&#1080;&#1089;&#1090;%20Microsoft%20Office%20Excel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user\Desktop\&#1051;&#1080;&#1089;&#1090;%20Microsoft%20Office%20Excel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599190726159248E-2"/>
          <c:y val="1.150466608340624E-2"/>
          <c:w val="0.89951848206474161"/>
          <c:h val="0.95256328375619659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7235480"/>
        <c:axId val="257236264"/>
        <c:axId val="0"/>
      </c:bar3DChart>
      <c:catAx>
        <c:axId val="257235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endParaRPr lang="ru-RU"/>
          </a:p>
        </c:txPr>
        <c:crossAx val="257236264"/>
        <c:crosses val="autoZero"/>
        <c:auto val="1"/>
        <c:lblAlgn val="ctr"/>
        <c:lblOffset val="100"/>
        <c:noMultiLvlLbl val="0"/>
      </c:catAx>
      <c:valAx>
        <c:axId val="257236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2572354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>
      <a:gsLst>
        <a:gs pos="0">
          <a:srgbClr val="CCCCFF"/>
        </a:gs>
        <a:gs pos="17999">
          <a:srgbClr val="99CCFF"/>
        </a:gs>
        <a:gs pos="36000">
          <a:srgbClr val="9966FF"/>
        </a:gs>
        <a:gs pos="61000">
          <a:srgbClr val="CC99FF"/>
        </a:gs>
        <a:gs pos="82001">
          <a:srgbClr val="99CCFF"/>
        </a:gs>
        <a:gs pos="100000">
          <a:srgbClr val="CCCCFF"/>
        </a:gs>
      </a:gsLst>
      <a:lin ang="5400000" scaled="0"/>
    </a:gra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0.96440252815946037"/>
          <c:h val="0.92028107988001329"/>
        </c:manualLayout>
      </c:layout>
      <c:bar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7.2879872851593459E-3"/>
                  <c:y val="9.0778312213675647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5</a:t>
                    </a:r>
                    <a:r>
                      <a:rPr lang="ru-RU" dirty="0" smtClean="0"/>
                      <a:t>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D5-4237-B021-BCF83513D9ED}"/>
                </c:ext>
              </c:extLst>
            </c:dLbl>
            <c:dLbl>
              <c:idx val="1"/>
              <c:layout>
                <c:manualLayout>
                  <c:x val="-4.3729071425488994E-3"/>
                  <c:y val="0.11412110255723289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5</a:t>
                    </a:r>
                    <a:r>
                      <a:rPr lang="ru-RU" dirty="0" smtClean="0"/>
                      <a:t>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D5-4237-B021-BCF83513D9ED}"/>
                </c:ext>
              </c:extLst>
            </c:dLbl>
            <c:dLbl>
              <c:idx val="2"/>
              <c:layout>
                <c:manualLayout>
                  <c:x val="-2.9151949140637265E-3"/>
                  <c:y val="9.8559310403420114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5</a:t>
                    </a:r>
                    <a:r>
                      <a:rPr lang="ru-RU" dirty="0" smtClean="0"/>
                      <a:t>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D5-4237-B021-BCF83513D9E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Лист1!$A$1:$A$3</c:f>
              <c:numCache>
                <c:formatCode>General</c:formatCode>
                <c:ptCount val="3"/>
              </c:numCache>
            </c:numRef>
          </c:cat>
          <c:val>
            <c:numRef>
              <c:f>Лист1!$B$1:$B$3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ABD5-4237-B021-BCF83513D9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7237048"/>
        <c:axId val="257233520"/>
      </c:barChart>
      <c:catAx>
        <c:axId val="257237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7233520"/>
        <c:crosses val="autoZero"/>
        <c:auto val="1"/>
        <c:lblAlgn val="ctr"/>
        <c:lblOffset val="100"/>
        <c:noMultiLvlLbl val="0"/>
      </c:catAx>
      <c:valAx>
        <c:axId val="257233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57237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730314960629876E-2"/>
          <c:y val="3.8425925925926002E-2"/>
          <c:w val="0.7381691819772469"/>
          <c:h val="0.878703703703703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3777077865266842"/>
          <c:y val="0.71978492271799355"/>
          <c:w val="0.44556255468066497"/>
          <c:h val="0.24283756197142128"/>
        </c:manualLayout>
      </c:layout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rgbClr val="DDEBCF"/>
        </a:gs>
        <a:gs pos="50000">
          <a:srgbClr val="9CB86E"/>
        </a:gs>
        <a:gs pos="100000">
          <a:srgbClr val="156B13"/>
        </a:gs>
      </a:gsLst>
      <a:lin ang="5400000" scaled="0"/>
    </a:grad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1001239557685839E-2"/>
          <c:y val="6.0574909448518163E-2"/>
          <c:w val="0.69521929194394549"/>
          <c:h val="0.8230247529614951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49338690620145192"/>
          <c:y val="0.68308042378214751"/>
          <c:w val="0.44994504984556849"/>
          <c:h val="0.25176889151890031"/>
        </c:manualLayout>
      </c:layout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</c:sp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759C75-842E-4539-AE78-66AB77600EF1}" type="doc">
      <dgm:prSet loTypeId="urn:microsoft.com/office/officeart/2005/8/layout/equation2" loCatId="relationship" qsTypeId="urn:microsoft.com/office/officeart/2005/8/quickstyle/3d1" qsCatId="3D" csTypeId="urn:microsoft.com/office/officeart/2005/8/colors/colorful2" csCatId="colorful" phldr="1"/>
      <dgm:spPr/>
    </dgm:pt>
    <dgm:pt modelId="{C4AC874F-68BD-4E09-904F-5614788EA086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bg1"/>
              </a:solidFill>
            </a:rPr>
            <a:t>Очистка дорог</a:t>
          </a:r>
          <a:endParaRPr lang="ru-RU" sz="2800" dirty="0">
            <a:solidFill>
              <a:schemeClr val="bg1"/>
            </a:solidFill>
          </a:endParaRPr>
        </a:p>
      </dgm:t>
    </dgm:pt>
    <dgm:pt modelId="{F5D8CC3A-68F7-45D9-A9EB-4AB2DCF241CB}" type="parTrans" cxnId="{CC25AF12-1D9D-4FC3-AD77-0980888C3112}">
      <dgm:prSet/>
      <dgm:spPr/>
      <dgm:t>
        <a:bodyPr/>
        <a:lstStyle/>
        <a:p>
          <a:endParaRPr lang="ru-RU"/>
        </a:p>
      </dgm:t>
    </dgm:pt>
    <dgm:pt modelId="{72A76DC1-0205-44A9-B0D3-D510043FC835}" type="sibTrans" cxnId="{CC25AF12-1D9D-4FC3-AD77-0980888C3112}">
      <dgm:prSet/>
      <dgm:spPr/>
      <dgm:t>
        <a:bodyPr/>
        <a:lstStyle/>
        <a:p>
          <a:endParaRPr lang="ru-RU"/>
        </a:p>
      </dgm:t>
    </dgm:pt>
    <dgm:pt modelId="{9C265240-D5DD-4230-BB8B-D532D572AA99}">
      <dgm:prSet phldrT="[Текст]" custT="1"/>
      <dgm:spPr/>
      <dgm:t>
        <a:bodyPr/>
        <a:lstStyle/>
        <a:p>
          <a:r>
            <a:rPr lang="ru-RU" sz="2800" dirty="0" err="1" smtClean="0">
              <a:solidFill>
                <a:schemeClr val="bg1"/>
              </a:solidFill>
            </a:rPr>
            <a:t>Обкос</a:t>
          </a:r>
          <a:endParaRPr lang="ru-RU" sz="2800" dirty="0">
            <a:solidFill>
              <a:schemeClr val="bg1"/>
            </a:solidFill>
          </a:endParaRPr>
        </a:p>
      </dgm:t>
    </dgm:pt>
    <dgm:pt modelId="{887311A5-F23B-4F51-8BE9-9F90E57EA435}" type="parTrans" cxnId="{6D20CAB1-097F-4813-87B9-78A138AE5778}">
      <dgm:prSet/>
      <dgm:spPr/>
      <dgm:t>
        <a:bodyPr/>
        <a:lstStyle/>
        <a:p>
          <a:endParaRPr lang="ru-RU"/>
        </a:p>
      </dgm:t>
    </dgm:pt>
    <dgm:pt modelId="{BAC8CA88-74A2-4A07-A7B8-030F227ED4CA}" type="sibTrans" cxnId="{6D20CAB1-097F-4813-87B9-78A138AE5778}">
      <dgm:prSet/>
      <dgm:spPr/>
      <dgm:t>
        <a:bodyPr/>
        <a:lstStyle/>
        <a:p>
          <a:endParaRPr lang="ru-RU"/>
        </a:p>
      </dgm:t>
    </dgm:pt>
    <dgm:pt modelId="{9FA48EFA-AB4E-4BDD-86AC-234E798D2A3E}">
      <dgm:prSet phldrT="[Текст]" custT="1"/>
      <dgm:spPr/>
      <dgm:t>
        <a:bodyPr/>
        <a:lstStyle/>
        <a:p>
          <a:r>
            <a:rPr lang="ru-RU" sz="2400" dirty="0" err="1" smtClean="0">
              <a:solidFill>
                <a:schemeClr val="bg1"/>
              </a:solidFill>
            </a:rPr>
            <a:t>Грейдирование</a:t>
          </a:r>
          <a:endParaRPr lang="ru-RU" sz="2400" dirty="0">
            <a:solidFill>
              <a:schemeClr val="bg1"/>
            </a:solidFill>
          </a:endParaRPr>
        </a:p>
      </dgm:t>
    </dgm:pt>
    <dgm:pt modelId="{F75EB593-12CE-4A46-B24E-AFBAF4AD1E95}" type="parTrans" cxnId="{5E8203B4-871C-4771-B1BB-24EC4887F0C1}">
      <dgm:prSet/>
      <dgm:spPr/>
      <dgm:t>
        <a:bodyPr/>
        <a:lstStyle/>
        <a:p>
          <a:endParaRPr lang="ru-RU"/>
        </a:p>
      </dgm:t>
    </dgm:pt>
    <dgm:pt modelId="{3CCB7D53-4470-4571-981A-7BD27AED7FBD}" type="sibTrans" cxnId="{5E8203B4-871C-4771-B1BB-24EC4887F0C1}">
      <dgm:prSet/>
      <dgm:spPr/>
      <dgm:t>
        <a:bodyPr/>
        <a:lstStyle/>
        <a:p>
          <a:endParaRPr lang="ru-RU"/>
        </a:p>
      </dgm:t>
    </dgm:pt>
    <dgm:pt modelId="{72AC07D1-AF1F-49C0-BD09-F36CBB4478F8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279 </a:t>
          </a:r>
          <a:r>
            <a:rPr lang="ru-RU" dirty="0" err="1" smtClean="0">
              <a:solidFill>
                <a:schemeClr val="bg1"/>
              </a:solidFill>
            </a:rPr>
            <a:t>т.р</a:t>
          </a:r>
          <a:endParaRPr lang="ru-RU" dirty="0">
            <a:solidFill>
              <a:schemeClr val="bg1"/>
            </a:solidFill>
          </a:endParaRPr>
        </a:p>
      </dgm:t>
    </dgm:pt>
    <dgm:pt modelId="{2D56F1AF-405E-401E-B599-055E842F74AD}" type="parTrans" cxnId="{244FEF6B-A804-4E12-9B2E-BCACB44891ED}">
      <dgm:prSet/>
      <dgm:spPr/>
      <dgm:t>
        <a:bodyPr/>
        <a:lstStyle/>
        <a:p>
          <a:endParaRPr lang="ru-RU"/>
        </a:p>
      </dgm:t>
    </dgm:pt>
    <dgm:pt modelId="{B304BB39-A540-4317-BB9E-C2992A298B02}" type="sibTrans" cxnId="{244FEF6B-A804-4E12-9B2E-BCACB44891ED}">
      <dgm:prSet/>
      <dgm:spPr/>
      <dgm:t>
        <a:bodyPr/>
        <a:lstStyle/>
        <a:p>
          <a:endParaRPr lang="ru-RU"/>
        </a:p>
      </dgm:t>
    </dgm:pt>
    <dgm:pt modelId="{4B03E7A7-3A8B-4B21-A675-FF8FC96508A5}" type="pres">
      <dgm:prSet presAssocID="{88759C75-842E-4539-AE78-66AB77600EF1}" presName="Name0" presStyleCnt="0">
        <dgm:presLayoutVars>
          <dgm:dir/>
          <dgm:resizeHandles val="exact"/>
        </dgm:presLayoutVars>
      </dgm:prSet>
      <dgm:spPr/>
    </dgm:pt>
    <dgm:pt modelId="{6E5BEDFB-A289-40E0-8186-DB1AC0412BB3}" type="pres">
      <dgm:prSet presAssocID="{88759C75-842E-4539-AE78-66AB77600EF1}" presName="vNodes" presStyleCnt="0"/>
      <dgm:spPr/>
    </dgm:pt>
    <dgm:pt modelId="{6F47CF32-1611-4C44-8282-37CC2F4619E3}" type="pres">
      <dgm:prSet presAssocID="{C4AC874F-68BD-4E09-904F-5614788EA086}" presName="node" presStyleLbl="node1" presStyleIdx="0" presStyleCnt="4" custScaleX="206970" custScaleY="105521" custLinFactY="3250" custLinFactNeighborX="-75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91172-3EB9-4C74-B1C6-0BB25ECA6A87}" type="pres">
      <dgm:prSet presAssocID="{72A76DC1-0205-44A9-B0D3-D510043FC835}" presName="spacerT" presStyleCnt="0"/>
      <dgm:spPr/>
    </dgm:pt>
    <dgm:pt modelId="{29E7451F-AA8A-43F6-A629-C1A96FA78A80}" type="pres">
      <dgm:prSet presAssocID="{72A76DC1-0205-44A9-B0D3-D510043FC835}" presName="sibTrans" presStyleLbl="sibTrans2D1" presStyleIdx="0" presStyleCnt="3" custScaleX="72760" custScaleY="63334" custLinFactNeighborX="-11502" custLinFactNeighborY="89815"/>
      <dgm:spPr/>
      <dgm:t>
        <a:bodyPr/>
        <a:lstStyle/>
        <a:p>
          <a:endParaRPr lang="ru-RU"/>
        </a:p>
      </dgm:t>
    </dgm:pt>
    <dgm:pt modelId="{848763C3-C6B1-46AA-834E-B7286A829B2D}" type="pres">
      <dgm:prSet presAssocID="{72A76DC1-0205-44A9-B0D3-D510043FC835}" presName="spacerB" presStyleCnt="0"/>
      <dgm:spPr/>
    </dgm:pt>
    <dgm:pt modelId="{D39B18DB-1FB4-43AF-9B47-4DC05430D929}" type="pres">
      <dgm:prSet presAssocID="{9C265240-D5DD-4230-BB8B-D532D572AA99}" presName="node" presStyleLbl="node1" presStyleIdx="1" presStyleCnt="4" custScaleX="215618" custLinFactNeighborX="-7614" custLinFactNeighborY="23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F4629-9840-4774-90FE-5B9E7834DCF6}" type="pres">
      <dgm:prSet presAssocID="{BAC8CA88-74A2-4A07-A7B8-030F227ED4CA}" presName="spacerT" presStyleCnt="0"/>
      <dgm:spPr/>
    </dgm:pt>
    <dgm:pt modelId="{BCD60CB2-47F7-4D51-8DAA-5D2F8C7360B0}" type="pres">
      <dgm:prSet presAssocID="{BAC8CA88-74A2-4A07-A7B8-030F227ED4CA}" presName="sibTrans" presStyleLbl="sibTrans2D1" presStyleIdx="1" presStyleCnt="3" custScaleX="75534" custScaleY="73164" custLinFactNeighborX="-10115" custLinFactNeighborY="-13013"/>
      <dgm:spPr/>
      <dgm:t>
        <a:bodyPr/>
        <a:lstStyle/>
        <a:p>
          <a:endParaRPr lang="ru-RU"/>
        </a:p>
      </dgm:t>
    </dgm:pt>
    <dgm:pt modelId="{58F7EF8A-B9A8-48E5-A1A3-C07CF7C3AE1E}" type="pres">
      <dgm:prSet presAssocID="{BAC8CA88-74A2-4A07-A7B8-030F227ED4CA}" presName="spacerB" presStyleCnt="0"/>
      <dgm:spPr/>
    </dgm:pt>
    <dgm:pt modelId="{5E88303E-BF9B-479E-8348-7EA373C6C341}" type="pres">
      <dgm:prSet presAssocID="{9FA48EFA-AB4E-4BDD-86AC-234E798D2A3E}" presName="node" presStyleLbl="node1" presStyleIdx="2" presStyleCnt="4" custScaleX="215734" custLinFactNeighborX="-3173" custLinFactNeighborY="-9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645BA-5CAD-41BE-A03B-E274529AEDC3}" type="pres">
      <dgm:prSet presAssocID="{88759C75-842E-4539-AE78-66AB77600EF1}" presName="sibTransLast" presStyleLbl="sibTrans2D1" presStyleIdx="2" presStyleCnt="3" custScaleX="110664" custLinFactNeighborX="-22914" custLinFactNeighborY="-4034"/>
      <dgm:spPr/>
      <dgm:t>
        <a:bodyPr/>
        <a:lstStyle/>
        <a:p>
          <a:endParaRPr lang="ru-RU"/>
        </a:p>
      </dgm:t>
    </dgm:pt>
    <dgm:pt modelId="{7518A520-06DA-4FDA-B73C-120C4054B26D}" type="pres">
      <dgm:prSet presAssocID="{88759C75-842E-4539-AE78-66AB77600EF1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D0E61D25-D8AE-42FC-840B-D718AB0DE3B6}" type="pres">
      <dgm:prSet presAssocID="{88759C75-842E-4539-AE78-66AB77600EF1}" presName="lastNode" presStyleLbl="node1" presStyleIdx="3" presStyleCnt="4" custLinFactNeighborX="24636" custLinFactNeighborY="-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4FEF6B-A804-4E12-9B2E-BCACB44891ED}" srcId="{88759C75-842E-4539-AE78-66AB77600EF1}" destId="{72AC07D1-AF1F-49C0-BD09-F36CBB4478F8}" srcOrd="3" destOrd="0" parTransId="{2D56F1AF-405E-401E-B599-055E842F74AD}" sibTransId="{B304BB39-A540-4317-BB9E-C2992A298B02}"/>
    <dgm:cxn modelId="{F7228FC6-79D9-4C08-92E2-68F311B2007B}" type="presOf" srcId="{9C265240-D5DD-4230-BB8B-D532D572AA99}" destId="{D39B18DB-1FB4-43AF-9B47-4DC05430D929}" srcOrd="0" destOrd="0" presId="urn:microsoft.com/office/officeart/2005/8/layout/equation2"/>
    <dgm:cxn modelId="{9D356404-3403-40D4-8840-D08B46EE44EC}" type="presOf" srcId="{C4AC874F-68BD-4E09-904F-5614788EA086}" destId="{6F47CF32-1611-4C44-8282-37CC2F4619E3}" srcOrd="0" destOrd="0" presId="urn:microsoft.com/office/officeart/2005/8/layout/equation2"/>
    <dgm:cxn modelId="{12F82F77-8B0C-4923-BE72-15FCC73461FC}" type="presOf" srcId="{3CCB7D53-4470-4571-981A-7BD27AED7FBD}" destId="{82E645BA-5CAD-41BE-A03B-E274529AEDC3}" srcOrd="0" destOrd="0" presId="urn:microsoft.com/office/officeart/2005/8/layout/equation2"/>
    <dgm:cxn modelId="{6D20CAB1-097F-4813-87B9-78A138AE5778}" srcId="{88759C75-842E-4539-AE78-66AB77600EF1}" destId="{9C265240-D5DD-4230-BB8B-D532D572AA99}" srcOrd="1" destOrd="0" parTransId="{887311A5-F23B-4F51-8BE9-9F90E57EA435}" sibTransId="{BAC8CA88-74A2-4A07-A7B8-030F227ED4CA}"/>
    <dgm:cxn modelId="{C91A73D0-7AB8-45ED-AC8F-C38850DEF23E}" type="presOf" srcId="{72A76DC1-0205-44A9-B0D3-D510043FC835}" destId="{29E7451F-AA8A-43F6-A629-C1A96FA78A80}" srcOrd="0" destOrd="0" presId="urn:microsoft.com/office/officeart/2005/8/layout/equation2"/>
    <dgm:cxn modelId="{0CC26CF8-D34E-45BC-B2ED-94C6494A981D}" type="presOf" srcId="{88759C75-842E-4539-AE78-66AB77600EF1}" destId="{4B03E7A7-3A8B-4B21-A675-FF8FC96508A5}" srcOrd="0" destOrd="0" presId="urn:microsoft.com/office/officeart/2005/8/layout/equation2"/>
    <dgm:cxn modelId="{5A6CC0E0-F383-419F-BA56-8D1102F19375}" type="presOf" srcId="{9FA48EFA-AB4E-4BDD-86AC-234E798D2A3E}" destId="{5E88303E-BF9B-479E-8348-7EA373C6C341}" srcOrd="0" destOrd="0" presId="urn:microsoft.com/office/officeart/2005/8/layout/equation2"/>
    <dgm:cxn modelId="{5E8203B4-871C-4771-B1BB-24EC4887F0C1}" srcId="{88759C75-842E-4539-AE78-66AB77600EF1}" destId="{9FA48EFA-AB4E-4BDD-86AC-234E798D2A3E}" srcOrd="2" destOrd="0" parTransId="{F75EB593-12CE-4A46-B24E-AFBAF4AD1E95}" sibTransId="{3CCB7D53-4470-4571-981A-7BD27AED7FBD}"/>
    <dgm:cxn modelId="{CC25AF12-1D9D-4FC3-AD77-0980888C3112}" srcId="{88759C75-842E-4539-AE78-66AB77600EF1}" destId="{C4AC874F-68BD-4E09-904F-5614788EA086}" srcOrd="0" destOrd="0" parTransId="{F5D8CC3A-68F7-45D9-A9EB-4AB2DCF241CB}" sibTransId="{72A76DC1-0205-44A9-B0D3-D510043FC835}"/>
    <dgm:cxn modelId="{2D58366D-2C64-4E61-BF2C-6CF2CA497243}" type="presOf" srcId="{BAC8CA88-74A2-4A07-A7B8-030F227ED4CA}" destId="{BCD60CB2-47F7-4D51-8DAA-5D2F8C7360B0}" srcOrd="0" destOrd="0" presId="urn:microsoft.com/office/officeart/2005/8/layout/equation2"/>
    <dgm:cxn modelId="{6A067C78-F33A-49EC-9A25-F70C48231792}" type="presOf" srcId="{3CCB7D53-4470-4571-981A-7BD27AED7FBD}" destId="{7518A520-06DA-4FDA-B73C-120C4054B26D}" srcOrd="1" destOrd="0" presId="urn:microsoft.com/office/officeart/2005/8/layout/equation2"/>
    <dgm:cxn modelId="{D01DFBC6-4A47-4995-BD1C-6493F9950F22}" type="presOf" srcId="{72AC07D1-AF1F-49C0-BD09-F36CBB4478F8}" destId="{D0E61D25-D8AE-42FC-840B-D718AB0DE3B6}" srcOrd="0" destOrd="0" presId="urn:microsoft.com/office/officeart/2005/8/layout/equation2"/>
    <dgm:cxn modelId="{3ABB197F-1BB9-4D0E-85C3-6D6E2D1C1DED}" type="presParOf" srcId="{4B03E7A7-3A8B-4B21-A675-FF8FC96508A5}" destId="{6E5BEDFB-A289-40E0-8186-DB1AC0412BB3}" srcOrd="0" destOrd="0" presId="urn:microsoft.com/office/officeart/2005/8/layout/equation2"/>
    <dgm:cxn modelId="{847EA8D9-A954-45AE-A847-DBC41574FD45}" type="presParOf" srcId="{6E5BEDFB-A289-40E0-8186-DB1AC0412BB3}" destId="{6F47CF32-1611-4C44-8282-37CC2F4619E3}" srcOrd="0" destOrd="0" presId="urn:microsoft.com/office/officeart/2005/8/layout/equation2"/>
    <dgm:cxn modelId="{5C9881AC-DCD2-43E1-9148-33F611EC4329}" type="presParOf" srcId="{6E5BEDFB-A289-40E0-8186-DB1AC0412BB3}" destId="{45F91172-3EB9-4C74-B1C6-0BB25ECA6A87}" srcOrd="1" destOrd="0" presId="urn:microsoft.com/office/officeart/2005/8/layout/equation2"/>
    <dgm:cxn modelId="{73F43939-9E8F-4824-A2A9-D1D23B73739C}" type="presParOf" srcId="{6E5BEDFB-A289-40E0-8186-DB1AC0412BB3}" destId="{29E7451F-AA8A-43F6-A629-C1A96FA78A80}" srcOrd="2" destOrd="0" presId="urn:microsoft.com/office/officeart/2005/8/layout/equation2"/>
    <dgm:cxn modelId="{ACB06AA3-D196-42F7-8819-3CD58E2FDB2A}" type="presParOf" srcId="{6E5BEDFB-A289-40E0-8186-DB1AC0412BB3}" destId="{848763C3-C6B1-46AA-834E-B7286A829B2D}" srcOrd="3" destOrd="0" presId="urn:microsoft.com/office/officeart/2005/8/layout/equation2"/>
    <dgm:cxn modelId="{EFFB2384-4A64-4855-842E-54A961FF5673}" type="presParOf" srcId="{6E5BEDFB-A289-40E0-8186-DB1AC0412BB3}" destId="{D39B18DB-1FB4-43AF-9B47-4DC05430D929}" srcOrd="4" destOrd="0" presId="urn:microsoft.com/office/officeart/2005/8/layout/equation2"/>
    <dgm:cxn modelId="{D017603C-C946-406A-8059-D664E4368912}" type="presParOf" srcId="{6E5BEDFB-A289-40E0-8186-DB1AC0412BB3}" destId="{890F4629-9840-4774-90FE-5B9E7834DCF6}" srcOrd="5" destOrd="0" presId="urn:microsoft.com/office/officeart/2005/8/layout/equation2"/>
    <dgm:cxn modelId="{0467F0CB-CE24-4945-90D3-8BAAE566777D}" type="presParOf" srcId="{6E5BEDFB-A289-40E0-8186-DB1AC0412BB3}" destId="{BCD60CB2-47F7-4D51-8DAA-5D2F8C7360B0}" srcOrd="6" destOrd="0" presId="urn:microsoft.com/office/officeart/2005/8/layout/equation2"/>
    <dgm:cxn modelId="{EBC68AC6-3B93-4603-BE2A-8A3D5FAF98BD}" type="presParOf" srcId="{6E5BEDFB-A289-40E0-8186-DB1AC0412BB3}" destId="{58F7EF8A-B9A8-48E5-A1A3-C07CF7C3AE1E}" srcOrd="7" destOrd="0" presId="urn:microsoft.com/office/officeart/2005/8/layout/equation2"/>
    <dgm:cxn modelId="{B8E27B9D-9E26-4137-963C-987B600350F5}" type="presParOf" srcId="{6E5BEDFB-A289-40E0-8186-DB1AC0412BB3}" destId="{5E88303E-BF9B-479E-8348-7EA373C6C341}" srcOrd="8" destOrd="0" presId="urn:microsoft.com/office/officeart/2005/8/layout/equation2"/>
    <dgm:cxn modelId="{9508F3FC-D4B2-450A-BF0F-6E41AAC6C0DD}" type="presParOf" srcId="{4B03E7A7-3A8B-4B21-A675-FF8FC96508A5}" destId="{82E645BA-5CAD-41BE-A03B-E274529AEDC3}" srcOrd="1" destOrd="0" presId="urn:microsoft.com/office/officeart/2005/8/layout/equation2"/>
    <dgm:cxn modelId="{DAC6BCAF-7DF7-4AC9-A606-7CAB0CDE8154}" type="presParOf" srcId="{82E645BA-5CAD-41BE-A03B-E274529AEDC3}" destId="{7518A520-06DA-4FDA-B73C-120C4054B26D}" srcOrd="0" destOrd="0" presId="urn:microsoft.com/office/officeart/2005/8/layout/equation2"/>
    <dgm:cxn modelId="{9CE66158-F965-4667-B20E-A33F4CE28CC2}" type="presParOf" srcId="{4B03E7A7-3A8B-4B21-A675-FF8FC96508A5}" destId="{D0E61D25-D8AE-42FC-840B-D718AB0DE3B6}" srcOrd="2" destOrd="0" presId="urn:microsoft.com/office/officeart/2005/8/layout/equation2"/>
  </dgm:cxnLst>
  <dgm:bg>
    <a:gradFill>
      <a:gsLst>
        <a:gs pos="0">
          <a:srgbClr val="03D4A8"/>
        </a:gs>
        <a:gs pos="25000">
          <a:srgbClr val="21D6E0"/>
        </a:gs>
        <a:gs pos="75000">
          <a:srgbClr val="0087E6"/>
        </a:gs>
        <a:gs pos="100000">
          <a:srgbClr val="005CBF"/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A696D7-30E7-482F-9533-0E4336E767EB}" type="doc">
      <dgm:prSet loTypeId="urn:microsoft.com/office/officeart/2005/8/layout/chevron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C9BBD32-906B-40CF-A762-4FA375F878A1}">
      <dgm:prSet phldrT="[Текст]" custT="1"/>
      <dgm:spPr/>
      <dgm:t>
        <a:bodyPr/>
        <a:lstStyle/>
        <a:p>
          <a:r>
            <a:rPr lang="ru-RU" sz="2500" dirty="0" smtClean="0"/>
            <a:t>1</a:t>
          </a:r>
          <a:endParaRPr lang="ru-RU" sz="2500" dirty="0"/>
        </a:p>
      </dgm:t>
    </dgm:pt>
    <dgm:pt modelId="{5B940147-539B-45F9-9E67-C89436369448}" type="parTrans" cxnId="{FDF8C42E-536A-42A9-8916-0900027C933F}">
      <dgm:prSet/>
      <dgm:spPr/>
      <dgm:t>
        <a:bodyPr/>
        <a:lstStyle/>
        <a:p>
          <a:endParaRPr lang="ru-RU"/>
        </a:p>
      </dgm:t>
    </dgm:pt>
    <dgm:pt modelId="{887A4EEE-3A99-4B60-9CFE-EFA52938256A}" type="sibTrans" cxnId="{FDF8C42E-536A-42A9-8916-0900027C933F}">
      <dgm:prSet/>
      <dgm:spPr/>
      <dgm:t>
        <a:bodyPr/>
        <a:lstStyle/>
        <a:p>
          <a:endParaRPr lang="ru-RU"/>
        </a:p>
      </dgm:t>
    </dgm:pt>
    <dgm:pt modelId="{62A94693-E7DF-426F-B9DD-B1213258544A}">
      <dgm:prSet phldrT="[Текст]" custT="1"/>
      <dgm:spPr/>
      <dgm:t>
        <a:bodyPr/>
        <a:lstStyle/>
        <a:p>
          <a:r>
            <a:rPr lang="ru-RU" sz="1800" dirty="0" smtClean="0"/>
            <a:t>Выполнить работы в рамках самообложения по </a:t>
          </a:r>
          <a:r>
            <a:rPr lang="ru-RU" sz="1800" dirty="0" err="1" smtClean="0"/>
            <a:t>щебенению</a:t>
          </a:r>
          <a:r>
            <a:rPr lang="ru-RU" sz="1800" dirty="0" smtClean="0"/>
            <a:t> части улицы Первомайская, улицы Красноармейская и по приобретению и установки оборудования по очистке канализационных стоков от многоквартирного дома по улице Дзержинского.</a:t>
          </a:r>
          <a:endParaRPr lang="ru-RU" sz="1800" dirty="0"/>
        </a:p>
      </dgm:t>
    </dgm:pt>
    <dgm:pt modelId="{E0F94CE0-1920-43D2-B845-EF9AECF8D982}" type="parTrans" cxnId="{C1147D21-04D8-4D5E-B9C3-0E11CE19DE06}">
      <dgm:prSet/>
      <dgm:spPr/>
      <dgm:t>
        <a:bodyPr/>
        <a:lstStyle/>
        <a:p>
          <a:endParaRPr lang="ru-RU"/>
        </a:p>
      </dgm:t>
    </dgm:pt>
    <dgm:pt modelId="{7CB524B8-C1BE-415A-9301-0A954B879C29}" type="sibTrans" cxnId="{C1147D21-04D8-4D5E-B9C3-0E11CE19DE06}">
      <dgm:prSet/>
      <dgm:spPr/>
      <dgm:t>
        <a:bodyPr/>
        <a:lstStyle/>
        <a:p>
          <a:endParaRPr lang="ru-RU"/>
        </a:p>
      </dgm:t>
    </dgm:pt>
    <dgm:pt modelId="{95715A3B-EA1B-403C-9737-599FA7B28991}">
      <dgm:prSet phldrT="[Текст]" custT="1"/>
      <dgm:spPr/>
      <dgm:t>
        <a:bodyPr/>
        <a:lstStyle/>
        <a:p>
          <a:r>
            <a:rPr lang="ru-RU" sz="2500" dirty="0" smtClean="0"/>
            <a:t>2</a:t>
          </a:r>
          <a:endParaRPr lang="ru-RU" sz="2500" dirty="0"/>
        </a:p>
      </dgm:t>
    </dgm:pt>
    <dgm:pt modelId="{D77A7CF7-B54E-44A9-9B28-3FC0756A189B}" type="parTrans" cxnId="{2E025639-4DA3-4479-AF31-27EFBCA4D120}">
      <dgm:prSet/>
      <dgm:spPr/>
      <dgm:t>
        <a:bodyPr/>
        <a:lstStyle/>
        <a:p>
          <a:endParaRPr lang="ru-RU"/>
        </a:p>
      </dgm:t>
    </dgm:pt>
    <dgm:pt modelId="{3B28EFA6-1ED9-456E-9011-31CE73981E23}" type="sibTrans" cxnId="{2E025639-4DA3-4479-AF31-27EFBCA4D120}">
      <dgm:prSet/>
      <dgm:spPr/>
      <dgm:t>
        <a:bodyPr/>
        <a:lstStyle/>
        <a:p>
          <a:endParaRPr lang="ru-RU"/>
        </a:p>
      </dgm:t>
    </dgm:pt>
    <dgm:pt modelId="{B4F34388-F398-4E07-9340-93F0E2C82ADA}">
      <dgm:prSet phldrT="[Текст]" custT="1"/>
      <dgm:spPr/>
      <dgm:t>
        <a:bodyPr/>
        <a:lstStyle/>
        <a:p>
          <a:r>
            <a:rPr lang="ru-RU" sz="2500" dirty="0" smtClean="0"/>
            <a:t>3</a:t>
          </a:r>
          <a:endParaRPr lang="ru-RU" sz="2500" dirty="0"/>
        </a:p>
      </dgm:t>
    </dgm:pt>
    <dgm:pt modelId="{9454CE14-D909-486C-9C16-0D76B0B3D55E}" type="parTrans" cxnId="{82AB6741-5960-4EBD-AB53-7C4C52C58C18}">
      <dgm:prSet/>
      <dgm:spPr/>
      <dgm:t>
        <a:bodyPr/>
        <a:lstStyle/>
        <a:p>
          <a:endParaRPr lang="ru-RU"/>
        </a:p>
      </dgm:t>
    </dgm:pt>
    <dgm:pt modelId="{1E176059-F33C-4F4C-AC51-DC6A383B76C5}" type="sibTrans" cxnId="{82AB6741-5960-4EBD-AB53-7C4C52C58C18}">
      <dgm:prSet/>
      <dgm:spPr/>
      <dgm:t>
        <a:bodyPr/>
        <a:lstStyle/>
        <a:p>
          <a:endParaRPr lang="ru-RU"/>
        </a:p>
      </dgm:t>
    </dgm:pt>
    <dgm:pt modelId="{073C181A-1059-4016-865C-A1E8A254E68B}">
      <dgm:prSet phldrT="[Текст]" custT="1"/>
      <dgm:spPr/>
      <dgm:t>
        <a:bodyPr/>
        <a:lstStyle/>
        <a:p>
          <a:r>
            <a:rPr lang="ru-RU" sz="1800" dirty="0" smtClean="0"/>
            <a:t>Постановка на кадастровый учет муниципальных дорог.</a:t>
          </a:r>
          <a:endParaRPr lang="ru-RU" sz="1800" dirty="0"/>
        </a:p>
      </dgm:t>
    </dgm:pt>
    <dgm:pt modelId="{AAE2EEE6-D70D-42DB-9E97-73D73FCDF487}" type="parTrans" cxnId="{E3562B42-29CC-4B4A-B5F1-1BAB8B52B67B}">
      <dgm:prSet/>
      <dgm:spPr/>
      <dgm:t>
        <a:bodyPr/>
        <a:lstStyle/>
        <a:p>
          <a:endParaRPr lang="ru-RU"/>
        </a:p>
      </dgm:t>
    </dgm:pt>
    <dgm:pt modelId="{2690D355-2276-4483-BB4E-82B0F61184E5}" type="sibTrans" cxnId="{E3562B42-29CC-4B4A-B5F1-1BAB8B52B67B}">
      <dgm:prSet/>
      <dgm:spPr/>
      <dgm:t>
        <a:bodyPr/>
        <a:lstStyle/>
        <a:p>
          <a:endParaRPr lang="ru-RU"/>
        </a:p>
      </dgm:t>
    </dgm:pt>
    <dgm:pt modelId="{81C439EA-C904-45E6-B8F9-FD463FDCC3B8}">
      <dgm:prSet phldrT="[Текст]" custT="1"/>
      <dgm:spPr/>
      <dgm:t>
        <a:bodyPr/>
        <a:lstStyle/>
        <a:p>
          <a:r>
            <a:rPr lang="ru-RU" sz="2500" dirty="0" smtClean="0"/>
            <a:t>4</a:t>
          </a:r>
          <a:endParaRPr lang="ru-RU" sz="2500" dirty="0"/>
        </a:p>
      </dgm:t>
    </dgm:pt>
    <dgm:pt modelId="{FAE1B81F-DD99-411D-862E-1A33221BAC9E}" type="parTrans" cxnId="{EFB48FE2-D7B5-4AEF-9269-3340CD0FCA81}">
      <dgm:prSet/>
      <dgm:spPr/>
      <dgm:t>
        <a:bodyPr/>
        <a:lstStyle/>
        <a:p>
          <a:endParaRPr lang="ru-RU"/>
        </a:p>
      </dgm:t>
    </dgm:pt>
    <dgm:pt modelId="{43E60D72-4718-4909-A57C-0FEE2B815E5D}" type="sibTrans" cxnId="{EFB48FE2-D7B5-4AEF-9269-3340CD0FCA81}">
      <dgm:prSet/>
      <dgm:spPr/>
      <dgm:t>
        <a:bodyPr/>
        <a:lstStyle/>
        <a:p>
          <a:endParaRPr lang="ru-RU"/>
        </a:p>
      </dgm:t>
    </dgm:pt>
    <dgm:pt modelId="{F167CF92-83C1-4D9A-A055-63A1104F982A}">
      <dgm:prSet phldrT="[Текст]" custT="1"/>
      <dgm:spPr/>
      <dgm:t>
        <a:bodyPr/>
        <a:lstStyle/>
        <a:p>
          <a:r>
            <a:rPr lang="ru-RU" sz="2500" dirty="0" smtClean="0"/>
            <a:t>5</a:t>
          </a:r>
          <a:endParaRPr lang="ru-RU" sz="2500" dirty="0"/>
        </a:p>
      </dgm:t>
    </dgm:pt>
    <dgm:pt modelId="{7966F00B-4B74-4FEE-8396-8E9F1CFAD94E}" type="parTrans" cxnId="{43027737-4A08-400C-8645-1A45C58D0F10}">
      <dgm:prSet/>
      <dgm:spPr/>
      <dgm:t>
        <a:bodyPr/>
        <a:lstStyle/>
        <a:p>
          <a:endParaRPr lang="ru-RU"/>
        </a:p>
      </dgm:t>
    </dgm:pt>
    <dgm:pt modelId="{A95017E7-F2AD-4F7B-9AD5-7FD81ABAC383}" type="sibTrans" cxnId="{43027737-4A08-400C-8645-1A45C58D0F10}">
      <dgm:prSet/>
      <dgm:spPr/>
      <dgm:t>
        <a:bodyPr/>
        <a:lstStyle/>
        <a:p>
          <a:endParaRPr lang="ru-RU"/>
        </a:p>
      </dgm:t>
    </dgm:pt>
    <dgm:pt modelId="{DE673351-00F2-4263-9401-620053A6B0D6}">
      <dgm:prSet custT="1"/>
      <dgm:spPr/>
      <dgm:t>
        <a:bodyPr/>
        <a:lstStyle/>
        <a:p>
          <a:r>
            <a:rPr lang="ru-RU" sz="1800" dirty="0" smtClean="0"/>
            <a:t>Продолжить и завершить работы по постановке на коммерческий учет системы уличного освещения. С. Нижний Услон, и д. Воробьевка.</a:t>
          </a:r>
          <a:endParaRPr lang="ru-RU" sz="1800" dirty="0"/>
        </a:p>
      </dgm:t>
    </dgm:pt>
    <dgm:pt modelId="{7BB64C88-5C38-4AFB-B4AB-6F0AD79E9E0C}" type="parTrans" cxnId="{7EDA7282-76F8-47CB-A081-10AC21231E36}">
      <dgm:prSet/>
      <dgm:spPr/>
      <dgm:t>
        <a:bodyPr/>
        <a:lstStyle/>
        <a:p>
          <a:endParaRPr lang="ru-RU"/>
        </a:p>
      </dgm:t>
    </dgm:pt>
    <dgm:pt modelId="{29D282AA-25B3-465D-920F-2903F0F8EA11}" type="sibTrans" cxnId="{7EDA7282-76F8-47CB-A081-10AC21231E36}">
      <dgm:prSet/>
      <dgm:spPr/>
      <dgm:t>
        <a:bodyPr/>
        <a:lstStyle/>
        <a:p>
          <a:endParaRPr lang="ru-RU"/>
        </a:p>
      </dgm:t>
    </dgm:pt>
    <dgm:pt modelId="{F315C4AC-C339-4BC9-97FD-4F03B20B6ED0}">
      <dgm:prSet custT="1"/>
      <dgm:spPr/>
      <dgm:t>
        <a:bodyPr/>
        <a:lstStyle/>
        <a:p>
          <a:r>
            <a:rPr lang="ru-RU" sz="1800" dirty="0" smtClean="0"/>
            <a:t>Участие в конкурсе на получении гранта на проведение работ по замене башни </a:t>
          </a:r>
          <a:r>
            <a:rPr lang="ru-RU" sz="1800" dirty="0" err="1" smtClean="0"/>
            <a:t>Рожновского</a:t>
          </a:r>
          <a:r>
            <a:rPr lang="ru-RU" sz="1800" dirty="0" smtClean="0"/>
            <a:t> по </a:t>
          </a:r>
          <a:r>
            <a:rPr lang="ru-RU" sz="1800" dirty="0" err="1" smtClean="0"/>
            <a:t>ул.Колхозная</a:t>
          </a:r>
          <a:endParaRPr lang="ru-RU" sz="1800" dirty="0"/>
        </a:p>
      </dgm:t>
    </dgm:pt>
    <dgm:pt modelId="{72882B0D-61FD-4ECB-97E6-1598FB8CAB05}" type="parTrans" cxnId="{3349666F-0B57-4B46-A859-E64985FD309E}">
      <dgm:prSet/>
      <dgm:spPr/>
      <dgm:t>
        <a:bodyPr/>
        <a:lstStyle/>
        <a:p>
          <a:endParaRPr lang="ru-RU"/>
        </a:p>
      </dgm:t>
    </dgm:pt>
    <dgm:pt modelId="{C712A795-85AE-4D05-80B8-E8618E62F61E}" type="sibTrans" cxnId="{3349666F-0B57-4B46-A859-E64985FD309E}">
      <dgm:prSet/>
      <dgm:spPr/>
      <dgm:t>
        <a:bodyPr/>
        <a:lstStyle/>
        <a:p>
          <a:endParaRPr lang="ru-RU"/>
        </a:p>
      </dgm:t>
    </dgm:pt>
    <dgm:pt modelId="{3ACE1EE5-EC7A-456A-85D6-FEC740E1BC7A}">
      <dgm:prSet custT="1"/>
      <dgm:spPr/>
      <dgm:t>
        <a:bodyPr/>
        <a:lstStyle/>
        <a:p>
          <a:r>
            <a:rPr lang="ru-RU" sz="1800" dirty="0" smtClean="0"/>
            <a:t>Проведение кадастровых работ каптажа, </a:t>
          </a:r>
          <a:r>
            <a:rPr lang="x-none" sz="1800" dirty="0" smtClean="0"/>
            <a:t>обмер водопровода и изготовление техплана</a:t>
          </a:r>
          <a:r>
            <a:rPr lang="ru-RU" sz="1800" dirty="0" smtClean="0"/>
            <a:t>.</a:t>
          </a:r>
          <a:endParaRPr lang="ru-RU" sz="1800" dirty="0"/>
        </a:p>
      </dgm:t>
    </dgm:pt>
    <dgm:pt modelId="{5898204C-D542-4DDD-B123-7B16068B04CE}" type="sibTrans" cxnId="{F455D427-2304-47EF-B251-B0FC86F78EAF}">
      <dgm:prSet/>
      <dgm:spPr/>
      <dgm:t>
        <a:bodyPr/>
        <a:lstStyle/>
        <a:p>
          <a:endParaRPr lang="ru-RU"/>
        </a:p>
      </dgm:t>
    </dgm:pt>
    <dgm:pt modelId="{278069E0-FDBF-4AD1-B7F3-C5BB0DA76FBA}" type="parTrans" cxnId="{F455D427-2304-47EF-B251-B0FC86F78EAF}">
      <dgm:prSet/>
      <dgm:spPr/>
      <dgm:t>
        <a:bodyPr/>
        <a:lstStyle/>
        <a:p>
          <a:endParaRPr lang="ru-RU"/>
        </a:p>
      </dgm:t>
    </dgm:pt>
    <dgm:pt modelId="{79949F88-C6B7-4F52-852C-C8A157F5EC89}">
      <dgm:prSet custT="1"/>
      <dgm:spPr/>
      <dgm:t>
        <a:bodyPr/>
        <a:lstStyle/>
        <a:p>
          <a:r>
            <a:rPr lang="ru-RU" sz="2500" dirty="0" smtClean="0"/>
            <a:t>6</a:t>
          </a:r>
          <a:endParaRPr lang="ru-RU" sz="2500" dirty="0"/>
        </a:p>
      </dgm:t>
    </dgm:pt>
    <dgm:pt modelId="{9E48CA5A-D57B-4EB0-B525-91B85D27112B}" type="parTrans" cxnId="{6B06C330-0506-4BCF-BB7E-40589C87029F}">
      <dgm:prSet/>
      <dgm:spPr/>
      <dgm:t>
        <a:bodyPr/>
        <a:lstStyle/>
        <a:p>
          <a:endParaRPr lang="ru-RU"/>
        </a:p>
      </dgm:t>
    </dgm:pt>
    <dgm:pt modelId="{5C10F6E8-EE78-4CC6-A0DD-ADD5664A4367}" type="sibTrans" cxnId="{6B06C330-0506-4BCF-BB7E-40589C87029F}">
      <dgm:prSet/>
      <dgm:spPr/>
      <dgm:t>
        <a:bodyPr/>
        <a:lstStyle/>
        <a:p>
          <a:endParaRPr lang="ru-RU"/>
        </a:p>
      </dgm:t>
    </dgm:pt>
    <dgm:pt modelId="{C6230AB1-6EE6-4A35-988F-06BA37172FCA}">
      <dgm:prSet custT="1"/>
      <dgm:spPr/>
      <dgm:t>
        <a:bodyPr/>
        <a:lstStyle/>
        <a:p>
          <a:r>
            <a:rPr lang="ru-RU" sz="1800" dirty="0" smtClean="0"/>
            <a:t>По программе «Чистая вода» проложить водопровод по </a:t>
          </a:r>
          <a:r>
            <a:rPr lang="ru-RU" sz="1800" dirty="0" err="1" smtClean="0"/>
            <a:t>ул.Заовражная</a:t>
          </a:r>
          <a:r>
            <a:rPr lang="ru-RU" sz="1800" dirty="0" smtClean="0"/>
            <a:t>, протяженностью 861 метр.</a:t>
          </a:r>
          <a:endParaRPr lang="ru-RU" sz="2000" dirty="0"/>
        </a:p>
      </dgm:t>
    </dgm:pt>
    <dgm:pt modelId="{F8DE36A3-4D5B-4667-85CE-959D5C1F58AB}" type="parTrans" cxnId="{B9828E9C-6914-47B6-A13E-968CA07D9F4D}">
      <dgm:prSet/>
      <dgm:spPr/>
      <dgm:t>
        <a:bodyPr/>
        <a:lstStyle/>
        <a:p>
          <a:endParaRPr lang="ru-RU"/>
        </a:p>
      </dgm:t>
    </dgm:pt>
    <dgm:pt modelId="{F14FF9E9-1098-45CF-9130-9F4A5346BECF}" type="sibTrans" cxnId="{B9828E9C-6914-47B6-A13E-968CA07D9F4D}">
      <dgm:prSet/>
      <dgm:spPr/>
      <dgm:t>
        <a:bodyPr/>
        <a:lstStyle/>
        <a:p>
          <a:endParaRPr lang="ru-RU"/>
        </a:p>
      </dgm:t>
    </dgm:pt>
    <dgm:pt modelId="{1BB68E91-C763-4A04-B75A-DF125DC718CB}">
      <dgm:prSet custT="1"/>
      <dgm:spPr/>
      <dgm:t>
        <a:bodyPr/>
        <a:lstStyle/>
        <a:p>
          <a:r>
            <a:rPr lang="ru-RU" sz="2000" dirty="0" smtClean="0"/>
            <a:t>Установка дорожных знаков</a:t>
          </a:r>
          <a:endParaRPr lang="ru-RU" sz="2000" dirty="0"/>
        </a:p>
      </dgm:t>
    </dgm:pt>
    <dgm:pt modelId="{99B2B095-E161-4CDC-A734-B0705322D9FC}" type="parTrans" cxnId="{E9FE40C0-BC29-44A1-B2F6-8670E24E4F65}">
      <dgm:prSet/>
      <dgm:spPr/>
    </dgm:pt>
    <dgm:pt modelId="{18D32371-5526-4581-8B93-CCCC02A9E9C5}" type="sibTrans" cxnId="{E9FE40C0-BC29-44A1-B2F6-8670E24E4F65}">
      <dgm:prSet/>
      <dgm:spPr/>
    </dgm:pt>
    <dgm:pt modelId="{323531CC-1348-4607-947A-15CD35739A91}">
      <dgm:prSet custT="1"/>
      <dgm:spPr/>
      <dgm:t>
        <a:bodyPr/>
        <a:lstStyle/>
        <a:p>
          <a:endParaRPr lang="ru-RU" sz="2000" dirty="0"/>
        </a:p>
      </dgm:t>
    </dgm:pt>
    <dgm:pt modelId="{866A6407-DB5C-49E7-91D6-C2F3EC004312}" type="sibTrans" cxnId="{F49015ED-44D4-4B04-882C-2641D2F7C17E}">
      <dgm:prSet/>
      <dgm:spPr/>
    </dgm:pt>
    <dgm:pt modelId="{E28CB453-560F-4F37-99CF-EDC887FEF07A}" type="parTrans" cxnId="{F49015ED-44D4-4B04-882C-2641D2F7C17E}">
      <dgm:prSet/>
      <dgm:spPr/>
    </dgm:pt>
    <dgm:pt modelId="{A59219FD-8981-41BE-BDA2-EABAF94855BC}" type="pres">
      <dgm:prSet presAssocID="{6CA696D7-30E7-482F-9533-0E4336E767E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48B3F4-7775-4973-BE1D-445BFDCC1235}" type="pres">
      <dgm:prSet presAssocID="{EC9BBD32-906B-40CF-A762-4FA375F878A1}" presName="composite" presStyleCnt="0"/>
      <dgm:spPr/>
      <dgm:t>
        <a:bodyPr/>
        <a:lstStyle/>
        <a:p>
          <a:endParaRPr lang="ru-RU"/>
        </a:p>
      </dgm:t>
    </dgm:pt>
    <dgm:pt modelId="{60DD8F3F-025F-4200-95BE-5D82D0BA0E3F}" type="pres">
      <dgm:prSet presAssocID="{EC9BBD32-906B-40CF-A762-4FA375F878A1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BA784-BC31-4CAC-BCC1-FF555775BA6B}" type="pres">
      <dgm:prSet presAssocID="{EC9BBD32-906B-40CF-A762-4FA375F878A1}" presName="descendantText" presStyleLbl="alignAcc1" presStyleIdx="0" presStyleCnt="6" custScaleY="148083" custLinFactNeighborX="0" custLinFactNeighborY="-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B60F21-D1D3-4DFA-AB2E-59A1001312B3}" type="pres">
      <dgm:prSet presAssocID="{887A4EEE-3A99-4B60-9CFE-EFA52938256A}" presName="sp" presStyleCnt="0"/>
      <dgm:spPr/>
      <dgm:t>
        <a:bodyPr/>
        <a:lstStyle/>
        <a:p>
          <a:endParaRPr lang="ru-RU"/>
        </a:p>
      </dgm:t>
    </dgm:pt>
    <dgm:pt modelId="{2F2B6DF1-5F95-4486-AD90-51AB695CF9C4}" type="pres">
      <dgm:prSet presAssocID="{95715A3B-EA1B-403C-9737-599FA7B28991}" presName="composite" presStyleCnt="0"/>
      <dgm:spPr/>
      <dgm:t>
        <a:bodyPr/>
        <a:lstStyle/>
        <a:p>
          <a:endParaRPr lang="ru-RU"/>
        </a:p>
      </dgm:t>
    </dgm:pt>
    <dgm:pt modelId="{1C2CB954-DF74-4301-B39B-C7BB41E78BA4}" type="pres">
      <dgm:prSet presAssocID="{95715A3B-EA1B-403C-9737-599FA7B28991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2C4F5-00AE-446C-924F-FDB715B45097}" type="pres">
      <dgm:prSet presAssocID="{95715A3B-EA1B-403C-9737-599FA7B28991}" presName="descendantText" presStyleLbl="alignAcc1" presStyleIdx="1" presStyleCnt="6" custScaleY="118730" custLinFactNeighborX="369" custLinFactNeighborY="7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9CC6B9-6978-4F50-AC87-301F94633067}" type="pres">
      <dgm:prSet presAssocID="{3B28EFA6-1ED9-456E-9011-31CE73981E23}" presName="sp" presStyleCnt="0"/>
      <dgm:spPr/>
      <dgm:t>
        <a:bodyPr/>
        <a:lstStyle/>
        <a:p>
          <a:endParaRPr lang="ru-RU"/>
        </a:p>
      </dgm:t>
    </dgm:pt>
    <dgm:pt modelId="{DE00C1FA-579B-4D13-A39D-593694D5BDF3}" type="pres">
      <dgm:prSet presAssocID="{B4F34388-F398-4E07-9340-93F0E2C82ADA}" presName="composite" presStyleCnt="0"/>
      <dgm:spPr/>
      <dgm:t>
        <a:bodyPr/>
        <a:lstStyle/>
        <a:p>
          <a:endParaRPr lang="ru-RU"/>
        </a:p>
      </dgm:t>
    </dgm:pt>
    <dgm:pt modelId="{C282C978-381F-4239-BEF3-1178A096763D}" type="pres">
      <dgm:prSet presAssocID="{B4F34388-F398-4E07-9340-93F0E2C82ADA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E2637-2CD4-43EA-9AC1-31413DD7A9DB}" type="pres">
      <dgm:prSet presAssocID="{B4F34388-F398-4E07-9340-93F0E2C82ADA}" presName="descendantText" presStyleLbl="alignAcc1" presStyleIdx="2" presStyleCnt="6" custScaleY="140356" custLinFactNeighborX="369" custLinFactNeighborY="6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296E9-61CC-427C-874E-0C992DCC5757}" type="pres">
      <dgm:prSet presAssocID="{1E176059-F33C-4F4C-AC51-DC6A383B76C5}" presName="sp" presStyleCnt="0"/>
      <dgm:spPr/>
      <dgm:t>
        <a:bodyPr/>
        <a:lstStyle/>
        <a:p>
          <a:endParaRPr lang="ru-RU"/>
        </a:p>
      </dgm:t>
    </dgm:pt>
    <dgm:pt modelId="{8BB2FE9D-5BDB-4E9B-885E-FBEC777CB935}" type="pres">
      <dgm:prSet presAssocID="{81C439EA-C904-45E6-B8F9-FD463FDCC3B8}" presName="composite" presStyleCnt="0"/>
      <dgm:spPr/>
      <dgm:t>
        <a:bodyPr/>
        <a:lstStyle/>
        <a:p>
          <a:endParaRPr lang="ru-RU"/>
        </a:p>
      </dgm:t>
    </dgm:pt>
    <dgm:pt modelId="{674D0927-5662-414E-88BC-6A21ED2DC8FB}" type="pres">
      <dgm:prSet presAssocID="{81C439EA-C904-45E6-B8F9-FD463FDCC3B8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77212-C79E-4E13-B171-3E5959458E0E}" type="pres">
      <dgm:prSet presAssocID="{81C439EA-C904-45E6-B8F9-FD463FDCC3B8}" presName="descendantText" presStyleLbl="alignAcc1" presStyleIdx="3" presStyleCnt="6" custScaleY="128503" custLinFactNeighborX="369" custLinFactNeighborY="18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23943C-6ACE-4D5F-9651-A6889E62C9F5}" type="pres">
      <dgm:prSet presAssocID="{43E60D72-4718-4909-A57C-0FEE2B815E5D}" presName="sp" presStyleCnt="0"/>
      <dgm:spPr/>
      <dgm:t>
        <a:bodyPr/>
        <a:lstStyle/>
        <a:p>
          <a:endParaRPr lang="ru-RU"/>
        </a:p>
      </dgm:t>
    </dgm:pt>
    <dgm:pt modelId="{7A8A3B99-8959-4BDF-A462-8E1FFE558EB1}" type="pres">
      <dgm:prSet presAssocID="{F167CF92-83C1-4D9A-A055-63A1104F982A}" presName="composite" presStyleCnt="0"/>
      <dgm:spPr/>
      <dgm:t>
        <a:bodyPr/>
        <a:lstStyle/>
        <a:p>
          <a:endParaRPr lang="ru-RU"/>
        </a:p>
      </dgm:t>
    </dgm:pt>
    <dgm:pt modelId="{42C07055-2FAA-4E58-9CC2-9F50215AC04A}" type="pres">
      <dgm:prSet presAssocID="{F167CF92-83C1-4D9A-A055-63A1104F982A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AB0BC6-A5AF-46BD-A1DB-7F90DAA45D0F}" type="pres">
      <dgm:prSet presAssocID="{F167CF92-83C1-4D9A-A055-63A1104F982A}" presName="descendantText" presStyleLbl="alignAcc1" presStyleIdx="4" presStyleCnt="6" custScaleY="100896" custLinFactNeighborX="369" custLinFactNeighborY="17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4BFEB5-5C78-44BC-94C9-A39F78A4C637}" type="pres">
      <dgm:prSet presAssocID="{A95017E7-F2AD-4F7B-9AD5-7FD81ABAC383}" presName="sp" presStyleCnt="0"/>
      <dgm:spPr/>
    </dgm:pt>
    <dgm:pt modelId="{39110781-E3DD-4CCC-9BE3-6E620906E320}" type="pres">
      <dgm:prSet presAssocID="{79949F88-C6B7-4F52-852C-C8A157F5EC89}" presName="composite" presStyleCnt="0"/>
      <dgm:spPr/>
    </dgm:pt>
    <dgm:pt modelId="{96A6F68E-0722-4842-9431-B9974C783DDF}" type="pres">
      <dgm:prSet presAssocID="{79949F88-C6B7-4F52-852C-C8A157F5EC89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68290-A425-4639-8AF1-55720CF8B3F7}" type="pres">
      <dgm:prSet presAssocID="{79949F88-C6B7-4F52-852C-C8A157F5EC89}" presName="descendantText" presStyleLbl="alignAcc1" presStyleIdx="5" presStyleCnt="6" custScaleX="98726" custScaleY="173441" custLinFactNeighborX="369" custLinFactNeighborY="11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DA7282-76F8-47CB-A081-10AC21231E36}" srcId="{95715A3B-EA1B-403C-9737-599FA7B28991}" destId="{DE673351-00F2-4263-9401-620053A6B0D6}" srcOrd="0" destOrd="0" parTransId="{7BB64C88-5C38-4AFB-B4AB-6F0AD79E9E0C}" sibTransId="{29D282AA-25B3-465D-920F-2903F0F8EA11}"/>
    <dgm:cxn modelId="{E3562B42-29CC-4B4A-B5F1-1BAB8B52B67B}" srcId="{B4F34388-F398-4E07-9340-93F0E2C82ADA}" destId="{073C181A-1059-4016-865C-A1E8A254E68B}" srcOrd="0" destOrd="0" parTransId="{AAE2EEE6-D70D-42DB-9E97-73D73FCDF487}" sibTransId="{2690D355-2276-4483-BB4E-82B0F61184E5}"/>
    <dgm:cxn modelId="{3349666F-0B57-4B46-A859-E64985FD309E}" srcId="{F167CF92-83C1-4D9A-A055-63A1104F982A}" destId="{F315C4AC-C339-4BC9-97FD-4F03B20B6ED0}" srcOrd="0" destOrd="0" parTransId="{72882B0D-61FD-4ECB-97E6-1598FB8CAB05}" sibTransId="{C712A795-85AE-4D05-80B8-E8618E62F61E}"/>
    <dgm:cxn modelId="{F55FB7E0-FD76-4BC5-AEBF-3DF84E345590}" type="presOf" srcId="{C6230AB1-6EE6-4A35-988F-06BA37172FCA}" destId="{DC568290-A425-4639-8AF1-55720CF8B3F7}" srcOrd="0" destOrd="0" presId="urn:microsoft.com/office/officeart/2005/8/layout/chevron2"/>
    <dgm:cxn modelId="{B8C433BE-280C-4646-92E2-37A467E825F4}" type="presOf" srcId="{79949F88-C6B7-4F52-852C-C8A157F5EC89}" destId="{96A6F68E-0722-4842-9431-B9974C783DDF}" srcOrd="0" destOrd="0" presId="urn:microsoft.com/office/officeart/2005/8/layout/chevron2"/>
    <dgm:cxn modelId="{C3150DDD-4618-494F-8EA9-110288F70F8F}" type="presOf" srcId="{62A94693-E7DF-426F-B9DD-B1213258544A}" destId="{D0DBA784-BC31-4CAC-BCC1-FF555775BA6B}" srcOrd="0" destOrd="0" presId="urn:microsoft.com/office/officeart/2005/8/layout/chevron2"/>
    <dgm:cxn modelId="{39A97573-15FB-49E1-B454-5C0156D23350}" type="presOf" srcId="{B4F34388-F398-4E07-9340-93F0E2C82ADA}" destId="{C282C978-381F-4239-BEF3-1178A096763D}" srcOrd="0" destOrd="0" presId="urn:microsoft.com/office/officeart/2005/8/layout/chevron2"/>
    <dgm:cxn modelId="{E0A8B6D8-967D-4B0C-9A38-C6CB5C521236}" type="presOf" srcId="{3ACE1EE5-EC7A-456A-85D6-FEC740E1BC7A}" destId="{2D177212-C79E-4E13-B171-3E5959458E0E}" srcOrd="0" destOrd="0" presId="urn:microsoft.com/office/officeart/2005/8/layout/chevron2"/>
    <dgm:cxn modelId="{22D0E129-4A45-4835-AE16-4E27065B1E9E}" type="presOf" srcId="{DE673351-00F2-4263-9401-620053A6B0D6}" destId="{A6B2C4F5-00AE-446C-924F-FDB715B45097}" srcOrd="0" destOrd="0" presId="urn:microsoft.com/office/officeart/2005/8/layout/chevron2"/>
    <dgm:cxn modelId="{6B06C330-0506-4BCF-BB7E-40589C87029F}" srcId="{6CA696D7-30E7-482F-9533-0E4336E767EB}" destId="{79949F88-C6B7-4F52-852C-C8A157F5EC89}" srcOrd="5" destOrd="0" parTransId="{9E48CA5A-D57B-4EB0-B525-91B85D27112B}" sibTransId="{5C10F6E8-EE78-4CC6-A0DD-ADD5664A4367}"/>
    <dgm:cxn modelId="{F49015ED-44D4-4B04-882C-2641D2F7C17E}" srcId="{79949F88-C6B7-4F52-852C-C8A157F5EC89}" destId="{323531CC-1348-4607-947A-15CD35739A91}" srcOrd="1" destOrd="0" parTransId="{E28CB453-560F-4F37-99CF-EDC887FEF07A}" sibTransId="{866A6407-DB5C-49E7-91D6-C2F3EC004312}"/>
    <dgm:cxn modelId="{8D5FCAD3-4809-4EE9-AC67-56B78FFD4725}" type="presOf" srcId="{81C439EA-C904-45E6-B8F9-FD463FDCC3B8}" destId="{674D0927-5662-414E-88BC-6A21ED2DC8FB}" srcOrd="0" destOrd="0" presId="urn:microsoft.com/office/officeart/2005/8/layout/chevron2"/>
    <dgm:cxn modelId="{FDF8C42E-536A-42A9-8916-0900027C933F}" srcId="{6CA696D7-30E7-482F-9533-0E4336E767EB}" destId="{EC9BBD32-906B-40CF-A762-4FA375F878A1}" srcOrd="0" destOrd="0" parTransId="{5B940147-539B-45F9-9E67-C89436369448}" sibTransId="{887A4EEE-3A99-4B60-9CFE-EFA52938256A}"/>
    <dgm:cxn modelId="{E9FE40C0-BC29-44A1-B2F6-8670E24E4F65}" srcId="{79949F88-C6B7-4F52-852C-C8A157F5EC89}" destId="{1BB68E91-C763-4A04-B75A-DF125DC718CB}" srcOrd="2" destOrd="0" parTransId="{99B2B095-E161-4CDC-A734-B0705322D9FC}" sibTransId="{18D32371-5526-4581-8B93-CCCC02A9E9C5}"/>
    <dgm:cxn modelId="{2C9B50B8-0A93-4D7A-8AAB-936C3240BF35}" type="presOf" srcId="{1BB68E91-C763-4A04-B75A-DF125DC718CB}" destId="{DC568290-A425-4639-8AF1-55720CF8B3F7}" srcOrd="0" destOrd="2" presId="urn:microsoft.com/office/officeart/2005/8/layout/chevron2"/>
    <dgm:cxn modelId="{364A09CB-701A-47D6-A847-9FAE85D80479}" type="presOf" srcId="{6CA696D7-30E7-482F-9533-0E4336E767EB}" destId="{A59219FD-8981-41BE-BDA2-EABAF94855BC}" srcOrd="0" destOrd="0" presId="urn:microsoft.com/office/officeart/2005/8/layout/chevron2"/>
    <dgm:cxn modelId="{2E025639-4DA3-4479-AF31-27EFBCA4D120}" srcId="{6CA696D7-30E7-482F-9533-0E4336E767EB}" destId="{95715A3B-EA1B-403C-9737-599FA7B28991}" srcOrd="1" destOrd="0" parTransId="{D77A7CF7-B54E-44A9-9B28-3FC0756A189B}" sibTransId="{3B28EFA6-1ED9-456E-9011-31CE73981E23}"/>
    <dgm:cxn modelId="{A8D0A7AB-9E3F-449F-980F-0965F2B5A0AA}" type="presOf" srcId="{F315C4AC-C339-4BC9-97FD-4F03B20B6ED0}" destId="{65AB0BC6-A5AF-46BD-A1DB-7F90DAA45D0F}" srcOrd="0" destOrd="0" presId="urn:microsoft.com/office/officeart/2005/8/layout/chevron2"/>
    <dgm:cxn modelId="{B8C99CEC-3405-4A21-9BA8-A94BBBA3CE40}" type="presOf" srcId="{F167CF92-83C1-4D9A-A055-63A1104F982A}" destId="{42C07055-2FAA-4E58-9CC2-9F50215AC04A}" srcOrd="0" destOrd="0" presId="urn:microsoft.com/office/officeart/2005/8/layout/chevron2"/>
    <dgm:cxn modelId="{EFB48FE2-D7B5-4AEF-9269-3340CD0FCA81}" srcId="{6CA696D7-30E7-482F-9533-0E4336E767EB}" destId="{81C439EA-C904-45E6-B8F9-FD463FDCC3B8}" srcOrd="3" destOrd="0" parTransId="{FAE1B81F-DD99-411D-862E-1A33221BAC9E}" sibTransId="{43E60D72-4718-4909-A57C-0FEE2B815E5D}"/>
    <dgm:cxn modelId="{776F5983-8EDF-4C2C-889D-5CA0A49436F1}" type="presOf" srcId="{323531CC-1348-4607-947A-15CD35739A91}" destId="{DC568290-A425-4639-8AF1-55720CF8B3F7}" srcOrd="0" destOrd="1" presId="urn:microsoft.com/office/officeart/2005/8/layout/chevron2"/>
    <dgm:cxn modelId="{43027737-4A08-400C-8645-1A45C58D0F10}" srcId="{6CA696D7-30E7-482F-9533-0E4336E767EB}" destId="{F167CF92-83C1-4D9A-A055-63A1104F982A}" srcOrd="4" destOrd="0" parTransId="{7966F00B-4B74-4FEE-8396-8E9F1CFAD94E}" sibTransId="{A95017E7-F2AD-4F7B-9AD5-7FD81ABAC383}"/>
    <dgm:cxn modelId="{C1147D21-04D8-4D5E-B9C3-0E11CE19DE06}" srcId="{EC9BBD32-906B-40CF-A762-4FA375F878A1}" destId="{62A94693-E7DF-426F-B9DD-B1213258544A}" srcOrd="0" destOrd="0" parTransId="{E0F94CE0-1920-43D2-B845-EF9AECF8D982}" sibTransId="{7CB524B8-C1BE-415A-9301-0A954B879C29}"/>
    <dgm:cxn modelId="{82AB6741-5960-4EBD-AB53-7C4C52C58C18}" srcId="{6CA696D7-30E7-482F-9533-0E4336E767EB}" destId="{B4F34388-F398-4E07-9340-93F0E2C82ADA}" srcOrd="2" destOrd="0" parTransId="{9454CE14-D909-486C-9C16-0D76B0B3D55E}" sibTransId="{1E176059-F33C-4F4C-AC51-DC6A383B76C5}"/>
    <dgm:cxn modelId="{336BD071-7179-45C5-8DA8-D2E0588BC1ED}" type="presOf" srcId="{073C181A-1059-4016-865C-A1E8A254E68B}" destId="{97FE2637-2CD4-43EA-9AC1-31413DD7A9DB}" srcOrd="0" destOrd="0" presId="urn:microsoft.com/office/officeart/2005/8/layout/chevron2"/>
    <dgm:cxn modelId="{B9828E9C-6914-47B6-A13E-968CA07D9F4D}" srcId="{79949F88-C6B7-4F52-852C-C8A157F5EC89}" destId="{C6230AB1-6EE6-4A35-988F-06BA37172FCA}" srcOrd="0" destOrd="0" parTransId="{F8DE36A3-4D5B-4667-85CE-959D5C1F58AB}" sibTransId="{F14FF9E9-1098-45CF-9130-9F4A5346BECF}"/>
    <dgm:cxn modelId="{F455D427-2304-47EF-B251-B0FC86F78EAF}" srcId="{81C439EA-C904-45E6-B8F9-FD463FDCC3B8}" destId="{3ACE1EE5-EC7A-456A-85D6-FEC740E1BC7A}" srcOrd="0" destOrd="0" parTransId="{278069E0-FDBF-4AD1-B7F3-C5BB0DA76FBA}" sibTransId="{5898204C-D542-4DDD-B123-7B16068B04CE}"/>
    <dgm:cxn modelId="{97349B20-AC64-4362-BA29-4E357D348E5D}" type="presOf" srcId="{EC9BBD32-906B-40CF-A762-4FA375F878A1}" destId="{60DD8F3F-025F-4200-95BE-5D82D0BA0E3F}" srcOrd="0" destOrd="0" presId="urn:microsoft.com/office/officeart/2005/8/layout/chevron2"/>
    <dgm:cxn modelId="{70347251-55FF-4CC5-99BC-7E01628C70A0}" type="presOf" srcId="{95715A3B-EA1B-403C-9737-599FA7B28991}" destId="{1C2CB954-DF74-4301-B39B-C7BB41E78BA4}" srcOrd="0" destOrd="0" presId="urn:microsoft.com/office/officeart/2005/8/layout/chevron2"/>
    <dgm:cxn modelId="{0542BF16-29B9-45D5-BC80-EA88F08A4650}" type="presParOf" srcId="{A59219FD-8981-41BE-BDA2-EABAF94855BC}" destId="{6D48B3F4-7775-4973-BE1D-445BFDCC1235}" srcOrd="0" destOrd="0" presId="urn:microsoft.com/office/officeart/2005/8/layout/chevron2"/>
    <dgm:cxn modelId="{81C88D90-79E6-4377-9F6E-8570840B5CEE}" type="presParOf" srcId="{6D48B3F4-7775-4973-BE1D-445BFDCC1235}" destId="{60DD8F3F-025F-4200-95BE-5D82D0BA0E3F}" srcOrd="0" destOrd="0" presId="urn:microsoft.com/office/officeart/2005/8/layout/chevron2"/>
    <dgm:cxn modelId="{C8669021-3530-4442-9291-69B63565EA19}" type="presParOf" srcId="{6D48B3F4-7775-4973-BE1D-445BFDCC1235}" destId="{D0DBA784-BC31-4CAC-BCC1-FF555775BA6B}" srcOrd="1" destOrd="0" presId="urn:microsoft.com/office/officeart/2005/8/layout/chevron2"/>
    <dgm:cxn modelId="{2903F7EF-43AF-4CF2-A220-C29CF0D4EB90}" type="presParOf" srcId="{A59219FD-8981-41BE-BDA2-EABAF94855BC}" destId="{87B60F21-D1D3-4DFA-AB2E-59A1001312B3}" srcOrd="1" destOrd="0" presId="urn:microsoft.com/office/officeart/2005/8/layout/chevron2"/>
    <dgm:cxn modelId="{C38E24EC-E14A-481F-A957-ECD002154E0B}" type="presParOf" srcId="{A59219FD-8981-41BE-BDA2-EABAF94855BC}" destId="{2F2B6DF1-5F95-4486-AD90-51AB695CF9C4}" srcOrd="2" destOrd="0" presId="urn:microsoft.com/office/officeart/2005/8/layout/chevron2"/>
    <dgm:cxn modelId="{E6090F50-1F18-4097-B5A7-4A0439EABC8C}" type="presParOf" srcId="{2F2B6DF1-5F95-4486-AD90-51AB695CF9C4}" destId="{1C2CB954-DF74-4301-B39B-C7BB41E78BA4}" srcOrd="0" destOrd="0" presId="urn:microsoft.com/office/officeart/2005/8/layout/chevron2"/>
    <dgm:cxn modelId="{7F21ACDD-8B7B-4036-A60E-E72309420CA8}" type="presParOf" srcId="{2F2B6DF1-5F95-4486-AD90-51AB695CF9C4}" destId="{A6B2C4F5-00AE-446C-924F-FDB715B45097}" srcOrd="1" destOrd="0" presId="urn:microsoft.com/office/officeart/2005/8/layout/chevron2"/>
    <dgm:cxn modelId="{1CA8BF9D-E375-45EC-AAA5-A4EB35ED7945}" type="presParOf" srcId="{A59219FD-8981-41BE-BDA2-EABAF94855BC}" destId="{D39CC6B9-6978-4F50-AC87-301F94633067}" srcOrd="3" destOrd="0" presId="urn:microsoft.com/office/officeart/2005/8/layout/chevron2"/>
    <dgm:cxn modelId="{AEBB0C80-67C2-4DD5-9E05-FBC14F15B12D}" type="presParOf" srcId="{A59219FD-8981-41BE-BDA2-EABAF94855BC}" destId="{DE00C1FA-579B-4D13-A39D-593694D5BDF3}" srcOrd="4" destOrd="0" presId="urn:microsoft.com/office/officeart/2005/8/layout/chevron2"/>
    <dgm:cxn modelId="{B7C41EF7-023F-4548-927A-EA00ADBDDB9F}" type="presParOf" srcId="{DE00C1FA-579B-4D13-A39D-593694D5BDF3}" destId="{C282C978-381F-4239-BEF3-1178A096763D}" srcOrd="0" destOrd="0" presId="urn:microsoft.com/office/officeart/2005/8/layout/chevron2"/>
    <dgm:cxn modelId="{CB004244-AE67-4CDA-BF0D-D4A893A4CEB1}" type="presParOf" srcId="{DE00C1FA-579B-4D13-A39D-593694D5BDF3}" destId="{97FE2637-2CD4-43EA-9AC1-31413DD7A9DB}" srcOrd="1" destOrd="0" presId="urn:microsoft.com/office/officeart/2005/8/layout/chevron2"/>
    <dgm:cxn modelId="{FEC7B046-7C09-447F-982B-74D97534D1F6}" type="presParOf" srcId="{A59219FD-8981-41BE-BDA2-EABAF94855BC}" destId="{8F6296E9-61CC-427C-874E-0C992DCC5757}" srcOrd="5" destOrd="0" presId="urn:microsoft.com/office/officeart/2005/8/layout/chevron2"/>
    <dgm:cxn modelId="{AA1390C6-19DA-421A-A242-A9BA71A4DA1D}" type="presParOf" srcId="{A59219FD-8981-41BE-BDA2-EABAF94855BC}" destId="{8BB2FE9D-5BDB-4E9B-885E-FBEC777CB935}" srcOrd="6" destOrd="0" presId="urn:microsoft.com/office/officeart/2005/8/layout/chevron2"/>
    <dgm:cxn modelId="{B834C25E-BDA3-4970-A32F-B581AAF7C0D2}" type="presParOf" srcId="{8BB2FE9D-5BDB-4E9B-885E-FBEC777CB935}" destId="{674D0927-5662-414E-88BC-6A21ED2DC8FB}" srcOrd="0" destOrd="0" presId="urn:microsoft.com/office/officeart/2005/8/layout/chevron2"/>
    <dgm:cxn modelId="{5AF0475B-8E2C-4123-83D5-D74EDF4F15A9}" type="presParOf" srcId="{8BB2FE9D-5BDB-4E9B-885E-FBEC777CB935}" destId="{2D177212-C79E-4E13-B171-3E5959458E0E}" srcOrd="1" destOrd="0" presId="urn:microsoft.com/office/officeart/2005/8/layout/chevron2"/>
    <dgm:cxn modelId="{678BAAAD-C2CC-4601-8567-F705ED8E4822}" type="presParOf" srcId="{A59219FD-8981-41BE-BDA2-EABAF94855BC}" destId="{E223943C-6ACE-4D5F-9651-A6889E62C9F5}" srcOrd="7" destOrd="0" presId="urn:microsoft.com/office/officeart/2005/8/layout/chevron2"/>
    <dgm:cxn modelId="{F71EEE39-41E3-48AC-838B-AF565B38300A}" type="presParOf" srcId="{A59219FD-8981-41BE-BDA2-EABAF94855BC}" destId="{7A8A3B99-8959-4BDF-A462-8E1FFE558EB1}" srcOrd="8" destOrd="0" presId="urn:microsoft.com/office/officeart/2005/8/layout/chevron2"/>
    <dgm:cxn modelId="{F0BCC350-8BA1-425D-8E39-35E0DE94B7AD}" type="presParOf" srcId="{7A8A3B99-8959-4BDF-A462-8E1FFE558EB1}" destId="{42C07055-2FAA-4E58-9CC2-9F50215AC04A}" srcOrd="0" destOrd="0" presId="urn:microsoft.com/office/officeart/2005/8/layout/chevron2"/>
    <dgm:cxn modelId="{AC2DD52D-BC17-4AFD-A74E-092FF9184BDE}" type="presParOf" srcId="{7A8A3B99-8959-4BDF-A462-8E1FFE558EB1}" destId="{65AB0BC6-A5AF-46BD-A1DB-7F90DAA45D0F}" srcOrd="1" destOrd="0" presId="urn:microsoft.com/office/officeart/2005/8/layout/chevron2"/>
    <dgm:cxn modelId="{3B3B3432-431C-475B-B535-5E5AE3A239DF}" type="presParOf" srcId="{A59219FD-8981-41BE-BDA2-EABAF94855BC}" destId="{2E4BFEB5-5C78-44BC-94C9-A39F78A4C637}" srcOrd="9" destOrd="0" presId="urn:microsoft.com/office/officeart/2005/8/layout/chevron2"/>
    <dgm:cxn modelId="{5BCE27D5-9917-4473-94C0-A845DF69B39A}" type="presParOf" srcId="{A59219FD-8981-41BE-BDA2-EABAF94855BC}" destId="{39110781-E3DD-4CCC-9BE3-6E620906E320}" srcOrd="10" destOrd="0" presId="urn:microsoft.com/office/officeart/2005/8/layout/chevron2"/>
    <dgm:cxn modelId="{A33D130D-1B42-49F1-ADC1-0CC7A0B9DDC8}" type="presParOf" srcId="{39110781-E3DD-4CCC-9BE3-6E620906E320}" destId="{96A6F68E-0722-4842-9431-B9974C783DDF}" srcOrd="0" destOrd="0" presId="urn:microsoft.com/office/officeart/2005/8/layout/chevron2"/>
    <dgm:cxn modelId="{9516A20F-81AD-4A32-A153-0322167F7663}" type="presParOf" srcId="{39110781-E3DD-4CCC-9BE3-6E620906E320}" destId="{DC568290-A425-4639-8AF1-55720CF8B3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7CF32-1611-4C44-8282-37CC2F4619E3}">
      <dsp:nvSpPr>
        <dsp:cNvPr id="0" name=""/>
        <dsp:cNvSpPr/>
      </dsp:nvSpPr>
      <dsp:spPr>
        <a:xfrm>
          <a:off x="611562" y="188635"/>
          <a:ext cx="3400646" cy="173377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1"/>
              </a:solidFill>
            </a:rPr>
            <a:t>Очистка дорог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1109575" y="442540"/>
        <a:ext cx="2404620" cy="1225965"/>
      </dsp:txXfrm>
    </dsp:sp>
    <dsp:sp modelId="{29E7451F-AA8A-43F6-A629-C1A96FA78A80}">
      <dsp:nvSpPr>
        <dsp:cNvPr id="0" name=""/>
        <dsp:cNvSpPr/>
      </dsp:nvSpPr>
      <dsp:spPr>
        <a:xfrm>
          <a:off x="1979714" y="1988840"/>
          <a:ext cx="693385" cy="603557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071622" y="2219640"/>
        <a:ext cx="509569" cy="141957"/>
      </dsp:txXfrm>
    </dsp:sp>
    <dsp:sp modelId="{D39B18DB-1FB4-43AF-9B47-4DC05430D929}">
      <dsp:nvSpPr>
        <dsp:cNvPr id="0" name=""/>
        <dsp:cNvSpPr/>
      </dsp:nvSpPr>
      <dsp:spPr>
        <a:xfrm>
          <a:off x="539546" y="2636912"/>
          <a:ext cx="3542738" cy="1643062"/>
        </a:xfrm>
        <a:prstGeom prst="ellipse">
          <a:avLst/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solidFill>
                <a:schemeClr val="bg1"/>
              </a:solidFill>
            </a:rPr>
            <a:t>Обкос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1058368" y="2877533"/>
        <a:ext cx="2505094" cy="1161820"/>
      </dsp:txXfrm>
    </dsp:sp>
    <dsp:sp modelId="{BCD60CB2-47F7-4D51-8DAA-5D2F8C7360B0}">
      <dsp:nvSpPr>
        <dsp:cNvPr id="0" name=""/>
        <dsp:cNvSpPr/>
      </dsp:nvSpPr>
      <dsp:spPr>
        <a:xfrm>
          <a:off x="1979714" y="4365104"/>
          <a:ext cx="719821" cy="697235"/>
        </a:xfrm>
        <a:prstGeom prst="mathPlus">
          <a:avLst/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2075126" y="4631727"/>
        <a:ext cx="528997" cy="163989"/>
      </dsp:txXfrm>
    </dsp:sp>
    <dsp:sp modelId="{5E88303E-BF9B-479E-8348-7EA373C6C341}">
      <dsp:nvSpPr>
        <dsp:cNvPr id="0" name=""/>
        <dsp:cNvSpPr/>
      </dsp:nvSpPr>
      <dsp:spPr>
        <a:xfrm>
          <a:off x="611562" y="5085183"/>
          <a:ext cx="3544644" cy="1643062"/>
        </a:xfrm>
        <a:prstGeom prst="ellipse">
          <a:avLst/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bg1"/>
              </a:solidFill>
            </a:rPr>
            <a:t>Грейдирование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1130663" y="5325804"/>
        <a:ext cx="2506442" cy="1161820"/>
      </dsp:txXfrm>
    </dsp:sp>
    <dsp:sp modelId="{82E645BA-5CAD-41BE-A03B-E274529AEDC3}">
      <dsp:nvSpPr>
        <dsp:cNvPr id="0" name=""/>
        <dsp:cNvSpPr/>
      </dsp:nvSpPr>
      <dsp:spPr>
        <a:xfrm rot="21568935">
          <a:off x="4282308" y="3105980"/>
          <a:ext cx="737581" cy="6112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4282312" y="3229052"/>
        <a:ext cx="554215" cy="366731"/>
      </dsp:txXfrm>
    </dsp:sp>
    <dsp:sp modelId="{D0E61D25-D8AE-42FC-840B-D718AB0DE3B6}">
      <dsp:nvSpPr>
        <dsp:cNvPr id="0" name=""/>
        <dsp:cNvSpPr/>
      </dsp:nvSpPr>
      <dsp:spPr>
        <a:xfrm>
          <a:off x="5413645" y="1772825"/>
          <a:ext cx="3286125" cy="3286125"/>
        </a:xfrm>
        <a:prstGeom prst="ellipse">
          <a:avLst/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chemeClr val="bg1"/>
              </a:solidFill>
            </a:rPr>
            <a:t>279 </a:t>
          </a:r>
          <a:r>
            <a:rPr lang="ru-RU" sz="6500" kern="1200" dirty="0" err="1" smtClean="0">
              <a:solidFill>
                <a:schemeClr val="bg1"/>
              </a:solidFill>
            </a:rPr>
            <a:t>т.р</a:t>
          </a:r>
          <a:endParaRPr lang="ru-RU" sz="6500" kern="1200" dirty="0">
            <a:solidFill>
              <a:schemeClr val="bg1"/>
            </a:solidFill>
          </a:endParaRPr>
        </a:p>
      </dsp:txBody>
      <dsp:txXfrm>
        <a:off x="5894887" y="2254067"/>
        <a:ext cx="2323641" cy="23236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D8F3F-025F-4200-95BE-5D82D0BA0E3F}">
      <dsp:nvSpPr>
        <dsp:cNvPr id="0" name=""/>
        <dsp:cNvSpPr/>
      </dsp:nvSpPr>
      <dsp:spPr>
        <a:xfrm rot="5400000">
          <a:off x="-146811" y="337554"/>
          <a:ext cx="978745" cy="685122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1</a:t>
          </a:r>
          <a:endParaRPr lang="ru-RU" sz="2500" kern="1200" dirty="0"/>
        </a:p>
      </dsp:txBody>
      <dsp:txXfrm rot="-5400000">
        <a:off x="1" y="533303"/>
        <a:ext cx="685122" cy="293623"/>
      </dsp:txXfrm>
    </dsp:sp>
    <dsp:sp modelId="{D0DBA784-BC31-4CAC-BCC1-FF555775BA6B}">
      <dsp:nvSpPr>
        <dsp:cNvPr id="0" name=""/>
        <dsp:cNvSpPr/>
      </dsp:nvSpPr>
      <dsp:spPr>
        <a:xfrm rot="5400000">
          <a:off x="4335768" y="-3614161"/>
          <a:ext cx="942576" cy="8243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Выполнить работы в рамках самообложения по </a:t>
          </a:r>
          <a:r>
            <a:rPr lang="ru-RU" sz="1800" kern="1200" dirty="0" err="1" smtClean="0"/>
            <a:t>щебенению</a:t>
          </a:r>
          <a:r>
            <a:rPr lang="ru-RU" sz="1800" kern="1200" dirty="0" smtClean="0"/>
            <a:t> части улицы Первомайская, улицы Красноармейская и по приобретению и установки оборудования по очистке канализационных стоков от многоквартирного дома по улице Дзержинского.</a:t>
          </a:r>
          <a:endParaRPr lang="ru-RU" sz="1800" kern="1200" dirty="0"/>
        </a:p>
      </dsp:txBody>
      <dsp:txXfrm rot="-5400000">
        <a:off x="685122" y="82498"/>
        <a:ext cx="8197856" cy="850550"/>
      </dsp:txXfrm>
    </dsp:sp>
    <dsp:sp modelId="{1C2CB954-DF74-4301-B39B-C7BB41E78BA4}">
      <dsp:nvSpPr>
        <dsp:cNvPr id="0" name=""/>
        <dsp:cNvSpPr/>
      </dsp:nvSpPr>
      <dsp:spPr>
        <a:xfrm rot="5400000">
          <a:off x="-146811" y="1291215"/>
          <a:ext cx="978745" cy="685122"/>
        </a:xfrm>
        <a:prstGeom prst="chevron">
          <a:avLst/>
        </a:prstGeom>
        <a:gradFill rotWithShape="0">
          <a:gsLst>
            <a:gs pos="0">
              <a:schemeClr val="accent2">
                <a:hueOff val="-3465164"/>
                <a:satOff val="3131"/>
                <a:lumOff val="354"/>
                <a:alphaOff val="0"/>
              </a:schemeClr>
            </a:gs>
            <a:gs pos="100000">
              <a:schemeClr val="accent2">
                <a:hueOff val="-3465164"/>
                <a:satOff val="3131"/>
                <a:lumOff val="354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3465164"/>
                <a:satOff val="3131"/>
                <a:lumOff val="354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2">
              <a:hueOff val="-3465164"/>
              <a:satOff val="3131"/>
              <a:lumOff val="354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</a:t>
          </a:r>
          <a:endParaRPr lang="ru-RU" sz="2500" kern="1200" dirty="0"/>
        </a:p>
      </dsp:txBody>
      <dsp:txXfrm rot="-5400000">
        <a:off x="1" y="1486964"/>
        <a:ext cx="685122" cy="293623"/>
      </dsp:txXfrm>
    </dsp:sp>
    <dsp:sp modelId="{A6B2C4F5-00AE-446C-924F-FDB715B45097}">
      <dsp:nvSpPr>
        <dsp:cNvPr id="0" name=""/>
        <dsp:cNvSpPr/>
      </dsp:nvSpPr>
      <dsp:spPr>
        <a:xfrm rot="5400000">
          <a:off x="4429385" y="-2613519"/>
          <a:ext cx="755342" cy="8243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465164"/>
              <a:satOff val="3131"/>
              <a:lumOff val="354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Продолжить и завершить работы по постановке на коммерческий учет системы уличного освещения. С. Нижний Услон, и д. Воробьевка.</a:t>
          </a:r>
          <a:endParaRPr lang="ru-RU" sz="1800" kern="1200" dirty="0"/>
        </a:p>
      </dsp:txBody>
      <dsp:txXfrm rot="-5400000">
        <a:off x="685122" y="1167617"/>
        <a:ext cx="8206996" cy="681596"/>
      </dsp:txXfrm>
    </dsp:sp>
    <dsp:sp modelId="{C282C978-381F-4239-BEF3-1178A096763D}">
      <dsp:nvSpPr>
        <dsp:cNvPr id="0" name=""/>
        <dsp:cNvSpPr/>
      </dsp:nvSpPr>
      <dsp:spPr>
        <a:xfrm rot="5400000">
          <a:off x="-146811" y="2313667"/>
          <a:ext cx="978745" cy="685122"/>
        </a:xfrm>
        <a:prstGeom prst="chevron">
          <a:avLst/>
        </a:prstGeom>
        <a:gradFill rotWithShape="0">
          <a:gsLst>
            <a:gs pos="0">
              <a:schemeClr val="accent2">
                <a:hueOff val="-6930327"/>
                <a:satOff val="6263"/>
                <a:lumOff val="707"/>
                <a:alphaOff val="0"/>
              </a:schemeClr>
            </a:gs>
            <a:gs pos="100000">
              <a:schemeClr val="accent2">
                <a:hueOff val="-6930327"/>
                <a:satOff val="6263"/>
                <a:lumOff val="707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6930327"/>
                <a:satOff val="6263"/>
                <a:lumOff val="707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2">
              <a:hueOff val="-6930327"/>
              <a:satOff val="6263"/>
              <a:lumOff val="707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3</a:t>
          </a:r>
          <a:endParaRPr lang="ru-RU" sz="2500" kern="1200" dirty="0"/>
        </a:p>
      </dsp:txBody>
      <dsp:txXfrm rot="-5400000">
        <a:off x="1" y="2509416"/>
        <a:ext cx="685122" cy="293623"/>
      </dsp:txXfrm>
    </dsp:sp>
    <dsp:sp modelId="{97FE2637-2CD4-43EA-9AC1-31413DD7A9DB}">
      <dsp:nvSpPr>
        <dsp:cNvPr id="0" name=""/>
        <dsp:cNvSpPr/>
      </dsp:nvSpPr>
      <dsp:spPr>
        <a:xfrm rot="5400000">
          <a:off x="4360595" y="-1592460"/>
          <a:ext cx="892923" cy="8243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6930327"/>
              <a:satOff val="6263"/>
              <a:lumOff val="707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Постановка на кадастровый учет муниципальных дорог.</a:t>
          </a:r>
          <a:endParaRPr lang="ru-RU" sz="1800" kern="1200" dirty="0"/>
        </a:p>
      </dsp:txBody>
      <dsp:txXfrm rot="-5400000">
        <a:off x="685123" y="2126601"/>
        <a:ext cx="8200280" cy="805745"/>
      </dsp:txXfrm>
    </dsp:sp>
    <dsp:sp modelId="{674D0927-5662-414E-88BC-6A21ED2DC8FB}">
      <dsp:nvSpPr>
        <dsp:cNvPr id="0" name=""/>
        <dsp:cNvSpPr/>
      </dsp:nvSpPr>
      <dsp:spPr>
        <a:xfrm rot="5400000">
          <a:off x="-146811" y="3298415"/>
          <a:ext cx="978745" cy="685122"/>
        </a:xfrm>
        <a:prstGeom prst="chevron">
          <a:avLst/>
        </a:prstGeom>
        <a:gradFill rotWithShape="0">
          <a:gsLst>
            <a:gs pos="0">
              <a:schemeClr val="accent2">
                <a:hueOff val="-10395492"/>
                <a:satOff val="9394"/>
                <a:lumOff val="1061"/>
                <a:alphaOff val="0"/>
              </a:schemeClr>
            </a:gs>
            <a:gs pos="100000">
              <a:schemeClr val="accent2">
                <a:hueOff val="-10395492"/>
                <a:satOff val="9394"/>
                <a:lumOff val="1061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10395492"/>
                <a:satOff val="9394"/>
                <a:lumOff val="1061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2">
              <a:hueOff val="-10395492"/>
              <a:satOff val="9394"/>
              <a:lumOff val="1061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4</a:t>
          </a:r>
          <a:endParaRPr lang="ru-RU" sz="2500" kern="1200" dirty="0"/>
        </a:p>
      </dsp:txBody>
      <dsp:txXfrm rot="-5400000">
        <a:off x="1" y="3494164"/>
        <a:ext cx="685122" cy="293623"/>
      </dsp:txXfrm>
    </dsp:sp>
    <dsp:sp modelId="{2D177212-C79E-4E13-B171-3E5959458E0E}">
      <dsp:nvSpPr>
        <dsp:cNvPr id="0" name=""/>
        <dsp:cNvSpPr/>
      </dsp:nvSpPr>
      <dsp:spPr>
        <a:xfrm rot="5400000">
          <a:off x="4398298" y="-536440"/>
          <a:ext cx="817516" cy="8243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395492"/>
              <a:satOff val="9394"/>
              <a:lumOff val="1061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Проведение кадастровых работ каптажа, </a:t>
          </a:r>
          <a:r>
            <a:rPr lang="x-none" sz="1800" kern="1200" dirty="0" smtClean="0"/>
            <a:t>обмер водопровода и изготовление техплана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 rot="-5400000">
        <a:off x="685122" y="3216644"/>
        <a:ext cx="8203961" cy="737700"/>
      </dsp:txXfrm>
    </dsp:sp>
    <dsp:sp modelId="{42C07055-2FAA-4E58-9CC2-9F50215AC04A}">
      <dsp:nvSpPr>
        <dsp:cNvPr id="0" name=""/>
        <dsp:cNvSpPr/>
      </dsp:nvSpPr>
      <dsp:spPr>
        <a:xfrm rot="5400000">
          <a:off x="-146811" y="4195347"/>
          <a:ext cx="978745" cy="685122"/>
        </a:xfrm>
        <a:prstGeom prst="chevron">
          <a:avLst/>
        </a:prstGeom>
        <a:gradFill rotWithShape="0">
          <a:gsLst>
            <a:gs pos="0">
              <a:schemeClr val="accent2">
                <a:hueOff val="-13860655"/>
                <a:satOff val="12526"/>
                <a:lumOff val="1414"/>
                <a:alphaOff val="0"/>
              </a:schemeClr>
            </a:gs>
            <a:gs pos="100000">
              <a:schemeClr val="accent2">
                <a:hueOff val="-13860655"/>
                <a:satOff val="12526"/>
                <a:lumOff val="1414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13860655"/>
                <a:satOff val="12526"/>
                <a:lumOff val="1414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2">
              <a:hueOff val="-13860655"/>
              <a:satOff val="12526"/>
              <a:lumOff val="1414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5</a:t>
          </a:r>
          <a:endParaRPr lang="ru-RU" sz="2500" kern="1200" dirty="0"/>
        </a:p>
      </dsp:txBody>
      <dsp:txXfrm rot="-5400000">
        <a:off x="1" y="4391096"/>
        <a:ext cx="685122" cy="293623"/>
      </dsp:txXfrm>
    </dsp:sp>
    <dsp:sp modelId="{65AB0BC6-A5AF-46BD-A1DB-7F90DAA45D0F}">
      <dsp:nvSpPr>
        <dsp:cNvPr id="0" name=""/>
        <dsp:cNvSpPr/>
      </dsp:nvSpPr>
      <dsp:spPr>
        <a:xfrm rot="5400000">
          <a:off x="4486114" y="358996"/>
          <a:ext cx="641885" cy="8243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3860655"/>
              <a:satOff val="12526"/>
              <a:lumOff val="1414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Участие в конкурсе на получении гранта на проведение работ по замене башни </a:t>
          </a:r>
          <a:r>
            <a:rPr lang="ru-RU" sz="1800" kern="1200" dirty="0" err="1" smtClean="0"/>
            <a:t>Рожновского</a:t>
          </a:r>
          <a:r>
            <a:rPr lang="ru-RU" sz="1800" kern="1200" dirty="0" smtClean="0"/>
            <a:t> по </a:t>
          </a:r>
          <a:r>
            <a:rPr lang="ru-RU" sz="1800" kern="1200" dirty="0" err="1" smtClean="0"/>
            <a:t>ул.Колхозная</a:t>
          </a:r>
          <a:endParaRPr lang="ru-RU" sz="1800" kern="1200" dirty="0"/>
        </a:p>
      </dsp:txBody>
      <dsp:txXfrm rot="-5400000">
        <a:off x="685122" y="4191322"/>
        <a:ext cx="8212535" cy="579217"/>
      </dsp:txXfrm>
    </dsp:sp>
    <dsp:sp modelId="{96A6F68E-0722-4842-9431-B9974C783DDF}">
      <dsp:nvSpPr>
        <dsp:cNvPr id="0" name=""/>
        <dsp:cNvSpPr/>
      </dsp:nvSpPr>
      <dsp:spPr>
        <a:xfrm rot="5400000">
          <a:off x="-146811" y="5323040"/>
          <a:ext cx="978745" cy="685122"/>
        </a:xfrm>
        <a:prstGeom prst="chevron">
          <a:avLst/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2">
              <a:hueOff val="-17325818"/>
              <a:satOff val="15657"/>
              <a:lumOff val="1768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6</a:t>
          </a:r>
          <a:endParaRPr lang="ru-RU" sz="2500" kern="1200" dirty="0"/>
        </a:p>
      </dsp:txBody>
      <dsp:txXfrm rot="-5400000">
        <a:off x="1" y="5518789"/>
        <a:ext cx="685122" cy="293623"/>
      </dsp:txXfrm>
    </dsp:sp>
    <dsp:sp modelId="{DC568290-A425-4639-8AF1-55720CF8B3F7}">
      <dsp:nvSpPr>
        <dsp:cNvPr id="0" name=""/>
        <dsp:cNvSpPr/>
      </dsp:nvSpPr>
      <dsp:spPr>
        <a:xfrm rot="5400000">
          <a:off x="4285774" y="1498385"/>
          <a:ext cx="1103405" cy="8138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7325818"/>
              <a:satOff val="15657"/>
              <a:lumOff val="1768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По программе «Чистая вода» проложить водопровод по </a:t>
          </a:r>
          <a:r>
            <a:rPr lang="ru-RU" sz="1800" kern="1200" dirty="0" err="1" smtClean="0"/>
            <a:t>ул.Заовражная</a:t>
          </a:r>
          <a:r>
            <a:rPr lang="ru-RU" sz="1800" kern="1200" dirty="0" smtClean="0"/>
            <a:t>, протяженностью 861 метр.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Установка дорожных знаков</a:t>
          </a:r>
          <a:endParaRPr lang="ru-RU" sz="2000" kern="1200" dirty="0"/>
        </a:p>
      </dsp:txBody>
      <dsp:txXfrm rot="-5400000">
        <a:off x="768055" y="5069968"/>
        <a:ext cx="8084979" cy="995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0.18068</cdr:x>
      <cdr:y>0.08317</cdr:y>
    </cdr:from>
    <cdr:to>
      <cdr:x>0.87951</cdr:x>
      <cdr:y>0.20323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19672" y="548680"/>
          <a:ext cx="626469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0.12445</cdr:x>
      <cdr:y>1.51576E-7</cdr:y>
    </cdr:from>
    <cdr:to>
      <cdr:x>0.83132</cdr:x>
      <cdr:y>0.07225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15631" y="1"/>
          <a:ext cx="6336727" cy="4766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/>
            <a:t>Исполнение бюджета по доходам за 2021 год</a:t>
          </a:r>
          <a:endParaRPr lang="ru-RU" sz="2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0989C45-45D7-4235-90B9-48DC90EAF656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D0DF44-63BF-497F-958E-9A74A9F5A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146BA7-157B-47A2-88AB-998955CC7098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0DF44-63BF-497F-958E-9A74A9F5AD2C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42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6436" y="1524000"/>
            <a:ext cx="6631128" cy="3200400"/>
          </a:xfrm>
        </p:spPr>
        <p:txBody>
          <a:bodyPr rtlCol="0">
            <a:noAutofit/>
          </a:bodyPr>
          <a:lstStyle>
            <a:lvl1pPr algn="l" rtl="0">
              <a:defRPr sz="5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6437" y="4876800"/>
            <a:ext cx="5373499" cy="990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774602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Альтернатив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46538" y="0"/>
            <a:ext cx="509746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4114800" y="0"/>
            <a:ext cx="5029200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128" y="685800"/>
            <a:ext cx="3201234" cy="3886200"/>
          </a:xfrm>
        </p:spPr>
        <p:txBody>
          <a:bodyPr rtlCol="0">
            <a:noAutofit/>
          </a:bodyPr>
          <a:lstStyle>
            <a:lvl1pPr algn="l" rtl="0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128" y="4724400"/>
            <a:ext cx="3201234" cy="1447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&#10;"/>
          <p:cNvSpPr>
            <a:spLocks noGrp="1"/>
          </p:cNvSpPr>
          <p:nvPr>
            <p:ph type="pic" idx="1"/>
          </p:nvPr>
        </p:nvSpPr>
        <p:spPr>
          <a:xfrm>
            <a:off x="4572000" y="685800"/>
            <a:ext cx="4115872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1CE42A3F-9D60-4321-AE7B-9888668E3E0C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570868F3-BBF2-493A-A4B5-23625C366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29906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0E59DBDB-5AE6-4173-B5FA-E556EF7C69C9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57A859AE-A6EE-4D8C-9463-FA8BF9A91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0654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58750" y="685801"/>
            <a:ext cx="914639" cy="5486400"/>
          </a:xfrm>
        </p:spPr>
        <p:txBody>
          <a:bodyPr vert="eaVert"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0613" y="685800"/>
            <a:ext cx="6116642" cy="54864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5C4F468F-68BF-4E40-8DF9-662460FE79F8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62C03581-8F39-49BA-BCE7-FEE5AF01E5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98487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307A5961-3582-48C3-A4DC-CFAFD9639789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8ADD33AA-AABA-41D6-9555-4EF413504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45191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3" y="3429000"/>
            <a:ext cx="7202776" cy="2286000"/>
          </a:xfrm>
        </p:spPr>
        <p:txBody>
          <a:bodyPr rtlCol="0">
            <a:normAutofit/>
          </a:bodyPr>
          <a:lstStyle>
            <a:lvl1pPr algn="l" rtl="0"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612" y="685800"/>
            <a:ext cx="5659324" cy="1066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36FBE882-C253-4BF0-B7DC-01F98E897EDB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FFDE70FC-79D4-41C5-AA16-572C9F1C5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85903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0613" y="1828800"/>
            <a:ext cx="3487057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29" y="1828801"/>
            <a:ext cx="3487060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457C0CF8-D861-4410-9B0E-4BF85D8583D0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1F4FFFEA-F7D5-4B75-9C70-D5965A5D7D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40792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612" y="1676400"/>
            <a:ext cx="3485690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0613" y="2438400"/>
            <a:ext cx="3487057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4686330" y="1676400"/>
            <a:ext cx="3487059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86330" y="2438400"/>
            <a:ext cx="3487059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Дата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6F77449E-DA21-42FF-A0C8-11A0320A17EB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26D7BFAE-4744-451B-9D85-3AEB2B98D2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2116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83CCC5B8-2019-43E9-969D-7D56FC1B5449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A62A076A-ACA2-4DED-8E77-AB87EF30C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2432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0A311BB7-B16C-4FB6-9471-28B41973473C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0BB2341A-1065-4611-9721-248B0D0E2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073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5613" y="0"/>
            <a:ext cx="366395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525463" y="0"/>
            <a:ext cx="3525837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685800"/>
            <a:ext cx="2686750" cy="3886200"/>
          </a:xfrm>
        </p:spPr>
        <p:txBody>
          <a:bodyPr rtlCol="0">
            <a:noAutofit/>
          </a:bodyPr>
          <a:lstStyle>
            <a:lvl1pPr algn="l" rtl="0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970612" y="4724400"/>
            <a:ext cx="2686750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685800"/>
            <a:ext cx="4114799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5BF7D271-CFAA-4479-9CFA-FCAAC62EF711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85BD18E5-B232-4739-AC23-609E15B12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61082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5613" y="0"/>
            <a:ext cx="366395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525463" y="0"/>
            <a:ext cx="3525837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685800"/>
            <a:ext cx="2686750" cy="3886200"/>
          </a:xfrm>
        </p:spPr>
        <p:txBody>
          <a:bodyPr rtlCol="0">
            <a:noAutofit/>
          </a:bodyPr>
          <a:lstStyle>
            <a:lvl1pPr algn="l" rtl="0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0612" y="4724400"/>
            <a:ext cx="2686750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&#10;"/>
          <p:cNvSpPr>
            <a:spLocks noGrp="1"/>
          </p:cNvSpPr>
          <p:nvPr>
            <p:ph type="pic" idx="1"/>
          </p:nvPr>
        </p:nvSpPr>
        <p:spPr>
          <a:xfrm>
            <a:off x="4572000" y="685800"/>
            <a:ext cx="4115872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E7CAF498-1F2A-4931-B423-326A12202F38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7893DAA2-C81C-4C2B-B332-5D0AF4F18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05471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69963" y="381000"/>
            <a:ext cx="7204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Стиль образца заголовка</a:t>
            </a:r>
          </a:p>
        </p:txBody>
      </p:sp>
      <p:sp>
        <p:nvSpPr>
          <p:cNvPr id="1027" name="Замещающий текст 2"/>
          <p:cNvSpPr>
            <a:spLocks noGrp="1"/>
          </p:cNvSpPr>
          <p:nvPr>
            <p:ph type="body" idx="1"/>
          </p:nvPr>
        </p:nvSpPr>
        <p:spPr bwMode="auto">
          <a:xfrm>
            <a:off x="969963" y="1828800"/>
            <a:ext cx="72040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69963" y="6400800"/>
            <a:ext cx="4745037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hangingPunct="1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00750" y="6400800"/>
            <a:ext cx="9906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hangingPunct="1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99CB3F-E3ED-48BC-86C4-F0BA22CE1C7D}" type="datetimeFigureOut">
              <a:rPr lang="ru-RU"/>
              <a:pPr>
                <a:defRPr/>
              </a:pPr>
              <a:t>15.01.2023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58050" y="6400800"/>
            <a:ext cx="915988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hangingPunct="1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3B14AB-6F81-4993-8E2F-10B1637BE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</p:sldLayoutIdLst>
  <p:transition spd="med">
    <p:fade/>
  </p:transition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Font typeface="Century" panose="020406040505050203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25563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0688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Microsoft\Windows\Temporary Internet Files\Content.IE5\JTA3ROI9\IMG_0721.JPG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5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641085" cy="4077071"/>
          </a:xfrm>
          <a:noFill/>
          <a:ln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Отчет  </a:t>
            </a:r>
            <a:r>
              <a:rPr lang="tt-RU" dirty="0" smtClean="0">
                <a:solidFill>
                  <a:schemeClr val="accent4">
                    <a:lumMod val="75000"/>
                  </a:schemeClr>
                </a:solidFill>
              </a:rPr>
              <a:t>Нижнеуслонского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сельского поселения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«Об итогах работы за 2021 год»</a:t>
            </a:r>
          </a:p>
        </p:txBody>
      </p:sp>
      <p:sp>
        <p:nvSpPr>
          <p:cNvPr id="15366" name="Рисунок 1"/>
          <p:cNvSpPr>
            <a:spLocks noChangeAspect="1"/>
          </p:cNvSpPr>
          <p:nvPr/>
        </p:nvSpPr>
        <p:spPr bwMode="auto">
          <a:xfrm>
            <a:off x="87313" y="5821363"/>
            <a:ext cx="1090612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graphicFrame>
        <p:nvGraphicFramePr>
          <p:cNvPr id="24579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8644416"/>
              </p:ext>
            </p:extLst>
          </p:nvPr>
        </p:nvGraphicFramePr>
        <p:xfrm>
          <a:off x="57150" y="352425"/>
          <a:ext cx="9029700" cy="615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8" name="Диаграмма" r:id="rId3" imgW="9029568" imgH="6153241" progId="Excel.Chart.8">
                  <p:embed/>
                </p:oleObj>
              </mc:Choice>
              <mc:Fallback>
                <p:oleObj name="Диаграмма" r:id="rId3" imgW="9029568" imgH="6153241" progId="Excel.Chart.8">
                  <p:embed/>
                  <p:pic>
                    <p:nvPicPr>
                      <p:cNvPr id="0" name="Содержимое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352425"/>
                        <a:ext cx="9029700" cy="615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638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0"/>
            <a:ext cx="9109075" cy="6958013"/>
          </a:xfrm>
        </p:spPr>
      </p:pic>
    </p:spTree>
    <p:extLst>
      <p:ext uri="{BB962C8B-B14F-4D97-AF65-F5344CB8AC3E}">
        <p14:creationId xmlns:p14="http://schemas.microsoft.com/office/powerpoint/2010/main" val="13625767"/>
      </p:ext>
    </p:extLst>
  </p:cSld>
  <p:clrMapOvr>
    <a:masterClrMapping/>
  </p:clrMapOvr>
  <p:transition spd="med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</p:spPr>
      </p:pic>
    </p:spTree>
    <p:extLst>
      <p:ext uri="{BB962C8B-B14F-4D97-AF65-F5344CB8AC3E}">
        <p14:creationId xmlns:p14="http://schemas.microsoft.com/office/powerpoint/2010/main" val="1379678985"/>
      </p:ext>
    </p:extLst>
  </p:cSld>
  <p:clrMapOvr>
    <a:masterClrMapping/>
  </p:clrMapOvr>
  <p:transition spd="med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5312" y="-1057808"/>
            <a:ext cx="6813378" cy="8928993"/>
          </a:xfrm>
        </p:spPr>
      </p:pic>
    </p:spTree>
    <p:extLst>
      <p:ext uri="{BB962C8B-B14F-4D97-AF65-F5344CB8AC3E}">
        <p14:creationId xmlns:p14="http://schemas.microsoft.com/office/powerpoint/2010/main" val="64326416"/>
      </p:ext>
    </p:extLst>
  </p:cSld>
  <p:clrMapOvr>
    <a:masterClrMapping/>
  </p:clrMapOvr>
  <p:transition spd="med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9001000" cy="6696744"/>
          </a:xfrm>
        </p:spPr>
      </p:pic>
    </p:spTree>
    <p:extLst>
      <p:ext uri="{BB962C8B-B14F-4D97-AF65-F5344CB8AC3E}">
        <p14:creationId xmlns:p14="http://schemas.microsoft.com/office/powerpoint/2010/main" val="1780902470"/>
      </p:ext>
    </p:extLst>
  </p:cSld>
  <p:clrMapOvr>
    <a:masterClrMapping/>
  </p:clrMapOvr>
  <p:transition spd="med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28992" cy="6813376"/>
          </a:xfrm>
        </p:spPr>
      </p:pic>
    </p:spTree>
    <p:extLst>
      <p:ext uri="{BB962C8B-B14F-4D97-AF65-F5344CB8AC3E}">
        <p14:creationId xmlns:p14="http://schemas.microsoft.com/office/powerpoint/2010/main" val="3673625447"/>
      </p:ext>
    </p:extLst>
  </p:cSld>
  <p:clrMapOvr>
    <a:masterClrMapping/>
  </p:clrMapOvr>
  <p:transition spd="med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28992" cy="6813376"/>
          </a:xfrm>
        </p:spPr>
      </p:pic>
    </p:spTree>
    <p:extLst>
      <p:ext uri="{BB962C8B-B14F-4D97-AF65-F5344CB8AC3E}">
        <p14:creationId xmlns:p14="http://schemas.microsoft.com/office/powerpoint/2010/main" val="4224888349"/>
      </p:ext>
    </p:extLst>
  </p:cSld>
  <p:clrMapOvr>
    <a:masterClrMapping/>
  </p:clrMapOvr>
  <p:transition spd="med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9004" y="-1071500"/>
            <a:ext cx="6858000" cy="9001000"/>
          </a:xfrm>
        </p:spPr>
      </p:pic>
    </p:spTree>
    <p:extLst>
      <p:ext uri="{BB962C8B-B14F-4D97-AF65-F5344CB8AC3E}">
        <p14:creationId xmlns:p14="http://schemas.microsoft.com/office/powerpoint/2010/main" val="4155407556"/>
      </p:ext>
    </p:extLst>
  </p:cSld>
  <p:clrMapOvr>
    <a:masterClrMapping/>
  </p:clrMapOvr>
  <p:transition spd="med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28992" cy="6768752"/>
          </a:xfrm>
        </p:spPr>
      </p:pic>
    </p:spTree>
    <p:extLst>
      <p:ext uri="{BB962C8B-B14F-4D97-AF65-F5344CB8AC3E}">
        <p14:creationId xmlns:p14="http://schemas.microsoft.com/office/powerpoint/2010/main" val="3881697643"/>
      </p:ext>
    </p:extLst>
  </p:cSld>
  <p:clrMapOvr>
    <a:masterClrMapping/>
  </p:clrMapOvr>
  <p:transition spd="med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</p:spPr>
      </p:pic>
    </p:spTree>
    <p:extLst>
      <p:ext uri="{BB962C8B-B14F-4D97-AF65-F5344CB8AC3E}">
        <p14:creationId xmlns:p14="http://schemas.microsoft.com/office/powerpoint/2010/main" val="2495252512"/>
      </p:ext>
    </p:extLst>
  </p:cSld>
  <p:clrMapOvr>
    <a:masterClrMapping/>
  </p:clrMapOvr>
  <p:transition spd="med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1" y="0"/>
            <a:ext cx="9033583" cy="68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9109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0218358"/>
              </p:ext>
            </p:extLst>
          </p:nvPr>
        </p:nvGraphicFramePr>
        <p:xfrm>
          <a:off x="107950" y="115888"/>
          <a:ext cx="9036049" cy="6626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1431">
                  <a:extLst>
                    <a:ext uri="{9D8B030D-6E8A-4147-A177-3AD203B41FA5}">
                      <a16:colId xmlns:a16="http://schemas.microsoft.com/office/drawing/2014/main" val="3827422923"/>
                    </a:ext>
                  </a:extLst>
                </a:gridCol>
                <a:gridCol w="687067">
                  <a:extLst>
                    <a:ext uri="{9D8B030D-6E8A-4147-A177-3AD203B41FA5}">
                      <a16:colId xmlns:a16="http://schemas.microsoft.com/office/drawing/2014/main" val="2355463489"/>
                    </a:ext>
                  </a:extLst>
                </a:gridCol>
                <a:gridCol w="687067">
                  <a:extLst>
                    <a:ext uri="{9D8B030D-6E8A-4147-A177-3AD203B41FA5}">
                      <a16:colId xmlns:a16="http://schemas.microsoft.com/office/drawing/2014/main" val="2515252713"/>
                    </a:ext>
                  </a:extLst>
                </a:gridCol>
                <a:gridCol w="677973">
                  <a:extLst>
                    <a:ext uri="{9D8B030D-6E8A-4147-A177-3AD203B41FA5}">
                      <a16:colId xmlns:a16="http://schemas.microsoft.com/office/drawing/2014/main" val="1269445493"/>
                    </a:ext>
                  </a:extLst>
                </a:gridCol>
                <a:gridCol w="687067">
                  <a:extLst>
                    <a:ext uri="{9D8B030D-6E8A-4147-A177-3AD203B41FA5}">
                      <a16:colId xmlns:a16="http://schemas.microsoft.com/office/drawing/2014/main" val="2816788367"/>
                    </a:ext>
                  </a:extLst>
                </a:gridCol>
                <a:gridCol w="687067">
                  <a:extLst>
                    <a:ext uri="{9D8B030D-6E8A-4147-A177-3AD203B41FA5}">
                      <a16:colId xmlns:a16="http://schemas.microsoft.com/office/drawing/2014/main" val="1550169989"/>
                    </a:ext>
                  </a:extLst>
                </a:gridCol>
                <a:gridCol w="466313">
                  <a:extLst>
                    <a:ext uri="{9D8B030D-6E8A-4147-A177-3AD203B41FA5}">
                      <a16:colId xmlns:a16="http://schemas.microsoft.com/office/drawing/2014/main" val="3225606435"/>
                    </a:ext>
                  </a:extLst>
                </a:gridCol>
                <a:gridCol w="594465">
                  <a:extLst>
                    <a:ext uri="{9D8B030D-6E8A-4147-A177-3AD203B41FA5}">
                      <a16:colId xmlns:a16="http://schemas.microsoft.com/office/drawing/2014/main" val="1270676746"/>
                    </a:ext>
                  </a:extLst>
                </a:gridCol>
                <a:gridCol w="778842">
                  <a:extLst>
                    <a:ext uri="{9D8B030D-6E8A-4147-A177-3AD203B41FA5}">
                      <a16:colId xmlns:a16="http://schemas.microsoft.com/office/drawing/2014/main" val="1262282737"/>
                    </a:ext>
                  </a:extLst>
                </a:gridCol>
                <a:gridCol w="578757">
                  <a:extLst>
                    <a:ext uri="{9D8B030D-6E8A-4147-A177-3AD203B41FA5}">
                      <a16:colId xmlns:a16="http://schemas.microsoft.com/office/drawing/2014/main" val="3714196251"/>
                    </a:ext>
                  </a:extLst>
                </a:gridCol>
              </a:tblGrid>
              <a:tr h="436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chemeClr val="bg1"/>
                          </a:solidFill>
                          <a:effectLst/>
                        </a:rPr>
                        <a:t>Наименование</a:t>
                      </a:r>
                      <a:endParaRPr lang="ru-RU" sz="14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ru-RU" sz="14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ru-RU" sz="14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 </a:t>
                      </a:r>
                      <a:endParaRPr lang="ru-RU" sz="14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ru-RU" sz="14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 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2267875844"/>
                  </a:ext>
                </a:extLst>
              </a:tr>
              <a:tr h="7102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</a:rPr>
                        <a:t> 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план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факт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% </a:t>
                      </a:r>
                      <a:r>
                        <a:rPr lang="ru-RU" sz="1100" baseline="0" dirty="0" err="1">
                          <a:effectLst/>
                        </a:rPr>
                        <a:t>исп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план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факт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% </a:t>
                      </a:r>
                      <a:r>
                        <a:rPr lang="ru-RU" sz="1100" baseline="0" dirty="0" err="1">
                          <a:effectLst/>
                        </a:rPr>
                        <a:t>исп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план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факт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% исп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1903672577"/>
                  </a:ext>
                </a:extLst>
              </a:tr>
              <a:tr h="436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bg1"/>
                          </a:solidFill>
                          <a:effectLst/>
                        </a:rPr>
                        <a:t>налог на доходы </a:t>
                      </a:r>
                      <a:r>
                        <a:rPr lang="ru-RU" sz="1800" baseline="0" dirty="0" err="1">
                          <a:solidFill>
                            <a:schemeClr val="bg1"/>
                          </a:solidFill>
                          <a:effectLst/>
                        </a:rPr>
                        <a:t>физ</a:t>
                      </a:r>
                      <a:r>
                        <a:rPr lang="ru-RU" sz="1800" baseline="0" dirty="0">
                          <a:solidFill>
                            <a:schemeClr val="bg1"/>
                          </a:solidFill>
                          <a:effectLst/>
                        </a:rPr>
                        <a:t> лиц</a:t>
                      </a:r>
                      <a:endParaRPr lang="ru-RU" sz="18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78,4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90,5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115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95,6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93,6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98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92,5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108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116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1034773278"/>
                  </a:ext>
                </a:extLst>
              </a:tr>
              <a:tr h="7678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bg1"/>
                          </a:solidFill>
                          <a:effectLst/>
                        </a:rPr>
                        <a:t>налог на имущество </a:t>
                      </a:r>
                      <a:r>
                        <a:rPr lang="ru-RU" sz="1800" baseline="0" dirty="0" err="1">
                          <a:solidFill>
                            <a:schemeClr val="bg1"/>
                          </a:solidFill>
                          <a:effectLst/>
                        </a:rPr>
                        <a:t>физ</a:t>
                      </a:r>
                      <a:r>
                        <a:rPr lang="ru-RU" sz="1800" baseline="0" dirty="0">
                          <a:solidFill>
                            <a:schemeClr val="bg1"/>
                          </a:solidFill>
                          <a:effectLst/>
                        </a:rPr>
                        <a:t> лиц</a:t>
                      </a:r>
                      <a:endParaRPr lang="ru-RU" sz="18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342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368,8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108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398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441,1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111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413,4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378,3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91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3242979771"/>
                  </a:ext>
                </a:extLst>
              </a:tr>
              <a:tr h="7678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bg1"/>
                          </a:solidFill>
                          <a:effectLst/>
                        </a:rPr>
                        <a:t>земельный налог</a:t>
                      </a:r>
                      <a:endParaRPr lang="ru-RU" sz="18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1705,6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1750,1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103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1465,2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1638,6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112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1369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2787,8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204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588916264"/>
                  </a:ext>
                </a:extLst>
              </a:tr>
              <a:tr h="7678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bg1"/>
                          </a:solidFill>
                          <a:effectLst/>
                        </a:rPr>
                        <a:t>в </a:t>
                      </a:r>
                      <a:r>
                        <a:rPr lang="ru-RU" sz="1800" baseline="0" dirty="0" err="1">
                          <a:solidFill>
                            <a:schemeClr val="bg1"/>
                          </a:solidFill>
                          <a:effectLst/>
                        </a:rPr>
                        <a:t>т.ч</a:t>
                      </a:r>
                      <a:r>
                        <a:rPr lang="ru-RU" sz="1800" baseline="0" dirty="0">
                          <a:solidFill>
                            <a:schemeClr val="bg1"/>
                          </a:solidFill>
                          <a:effectLst/>
                        </a:rPr>
                        <a:t>. земельный налог с организаций</a:t>
                      </a:r>
                      <a:endParaRPr lang="ru-RU" sz="18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400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501,3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125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295,2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285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97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380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1394,4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367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1008997843"/>
                  </a:ext>
                </a:extLst>
              </a:tr>
              <a:tr h="7678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bg1"/>
                          </a:solidFill>
                          <a:effectLst/>
                        </a:rPr>
                        <a:t>земельный налог с физ. лиц</a:t>
                      </a:r>
                      <a:endParaRPr lang="ru-RU" sz="18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1305,6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1250,6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95,8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1170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1353,5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116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989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1393,4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141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3550326378"/>
                  </a:ext>
                </a:extLst>
              </a:tr>
              <a:tr h="7678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bg1"/>
                          </a:solidFill>
                          <a:effectLst/>
                        </a:rPr>
                        <a:t>возмещение затрат</a:t>
                      </a:r>
                      <a:endParaRPr lang="ru-RU" sz="18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100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128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128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chemeClr val="bg1"/>
                          </a:solidFill>
                          <a:effectLst/>
                        </a:rPr>
                        <a:t>180</a:t>
                      </a:r>
                      <a:endParaRPr lang="ru-RU" sz="14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200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112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200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200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100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4182215752"/>
                  </a:ext>
                </a:extLst>
              </a:tr>
              <a:tr h="436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bg1"/>
                          </a:solidFill>
                          <a:effectLst/>
                        </a:rPr>
                        <a:t>аренда имущества</a:t>
                      </a:r>
                      <a:endParaRPr lang="ru-RU" sz="18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4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5,3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133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5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3,9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78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5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5,25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105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2578506883"/>
                  </a:ext>
                </a:extLst>
              </a:tr>
              <a:tr h="7678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effectLst/>
                        </a:rPr>
                        <a:t> </a:t>
                      </a:r>
                      <a:r>
                        <a:rPr lang="ru-RU" sz="1800" baseline="0" dirty="0">
                          <a:solidFill>
                            <a:schemeClr val="bg1"/>
                          </a:solidFill>
                          <a:effectLst/>
                        </a:rPr>
                        <a:t>Итого:</a:t>
                      </a:r>
                      <a:endParaRPr lang="ru-RU" sz="1800" baseline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2230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2342,7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105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>
                          <a:effectLst/>
                        </a:rPr>
                        <a:t>2143,8</a:t>
                      </a:r>
                      <a:endParaRPr lang="ru-RU" sz="1200" baseline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2377,2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111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2080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3479,35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</a:rPr>
                        <a:t>168</a:t>
                      </a:r>
                      <a:endParaRPr lang="ru-RU" sz="1200" baseline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301384238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1242"/>
            <a:ext cx="9906000" cy="67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73920"/>
      </p:ext>
    </p:extLst>
  </p:cSld>
  <p:clrMapOvr>
    <a:masterClrMapping/>
  </p:clrMapOvr>
  <p:transition spd="med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Заголовок 1"/>
          <p:cNvSpPr>
            <a:spLocks noGrp="1"/>
          </p:cNvSpPr>
          <p:nvPr>
            <p:ph type="title"/>
          </p:nvPr>
        </p:nvSpPr>
        <p:spPr>
          <a:xfrm>
            <a:off x="969963" y="0"/>
            <a:ext cx="7204075" cy="665312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Задачи на 2022 год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959832"/>
              </p:ext>
            </p:extLst>
          </p:nvPr>
        </p:nvGraphicFramePr>
        <p:xfrm>
          <a:off x="0" y="665312"/>
          <a:ext cx="892899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36547" name="Picture 4" descr="C:\Users\Public\Отчет 2018\0018-018-Spasibo-za-vniman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tx2">
                <a:lumMod val="9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07504" y="-99392"/>
            <a:ext cx="8928100" cy="6859711"/>
          </a:xfrm>
          <a:solidFill>
            <a:schemeClr val="tx2">
              <a:lumMod val="25000"/>
            </a:schemeClr>
          </a:solidFill>
          <a:ln>
            <a:solidFill>
              <a:schemeClr val="tx2">
                <a:lumMod val="90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969963" y="3244850"/>
            <a:ext cx="6842125" cy="830263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4800" dirty="0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0" y="0"/>
          <a:ext cx="9144000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476250"/>
          <a:ext cx="9143999" cy="6381750"/>
        </p:xfrm>
        <a:graphic>
          <a:graphicData uri="http://schemas.openxmlformats.org/drawingml/2006/table">
            <a:tbl>
              <a:tblPr/>
              <a:tblGrid>
                <a:gridCol w="341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6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0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7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34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№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Наименование Дохода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План </a:t>
                      </a:r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2021  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год, тыс.руб.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Факт </a:t>
                      </a:r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на </a:t>
                      </a:r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01.01.2022 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г., тыс.руб.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% исполнения от плана на </a:t>
                      </a:r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01.01.2022, 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тыс. руб.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2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Налог на доходы физических лиц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92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108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116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Налог на имущество физических лиц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413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378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91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Земельный налог 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1369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2787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203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0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4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Средства самообложения граждан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0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5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Платные услуги (МУП)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200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200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100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6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Аренда имущества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5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5,25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105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7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Всего собственные доходы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2080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3479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167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24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БЕЗВОЗМЕЗДНЫЕ ПОСТУПЛЕНИЯ всего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1719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1719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100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6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Итого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3799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5198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136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/>
                      <a:srcRect/>
                      <a:tile tx="19050" ty="0" sx="80000" sy="100000" flip="y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algn="ctr"/>
            <a:r>
              <a:rPr lang="ru-RU" altLang="ru-RU" sz="3000" dirty="0" smtClean="0">
                <a:solidFill>
                  <a:schemeClr val="bg1"/>
                </a:solidFill>
              </a:rPr>
              <a:t>Фактическое исполнение бюджета за 2021 год</a:t>
            </a:r>
            <a:br>
              <a:rPr lang="ru-RU" altLang="ru-RU" sz="3000" dirty="0" smtClean="0">
                <a:solidFill>
                  <a:schemeClr val="bg1"/>
                </a:solidFill>
              </a:rPr>
            </a:br>
            <a:r>
              <a:rPr lang="ru-RU" altLang="ru-RU" sz="3000" dirty="0" smtClean="0">
                <a:solidFill>
                  <a:schemeClr val="bg1"/>
                </a:solidFill>
              </a:rPr>
              <a:t>5198 </a:t>
            </a:r>
            <a:r>
              <a:rPr lang="ru-RU" altLang="ru-RU" sz="3000" dirty="0" err="1" smtClean="0">
                <a:solidFill>
                  <a:schemeClr val="bg1"/>
                </a:solidFill>
              </a:rPr>
              <a:t>тыс.руб</a:t>
            </a:r>
            <a:r>
              <a:rPr lang="ru-RU" altLang="ru-RU" sz="3000" dirty="0" smtClean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28675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9120883"/>
              </p:ext>
            </p:extLst>
          </p:nvPr>
        </p:nvGraphicFramePr>
        <p:xfrm>
          <a:off x="412750" y="931863"/>
          <a:ext cx="6700838" cy="583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5" name="Диаграмма" r:id="rId3" imgW="6724789" imgH="5857973" progId="Excel.Chart.8">
                  <p:embed/>
                </p:oleObj>
              </mc:Choice>
              <mc:Fallback>
                <p:oleObj name="Диаграмма" r:id="rId3" imgW="6724789" imgH="5857973" progId="Excel.Chart.8">
                  <p:embed/>
                  <p:pic>
                    <p:nvPicPr>
                      <p:cNvPr id="0" name="Объект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931863"/>
                        <a:ext cx="6700838" cy="583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07950" y="0"/>
          <a:ext cx="9036050" cy="6858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1214">
                  <a:extLst>
                    <a:ext uri="{9D8B030D-6E8A-4147-A177-3AD203B41FA5}">
                      <a16:colId xmlns:a16="http://schemas.microsoft.com/office/drawing/2014/main" val="2633746110"/>
                    </a:ext>
                  </a:extLst>
                </a:gridCol>
                <a:gridCol w="1291124">
                  <a:extLst>
                    <a:ext uri="{9D8B030D-6E8A-4147-A177-3AD203B41FA5}">
                      <a16:colId xmlns:a16="http://schemas.microsoft.com/office/drawing/2014/main" val="44119140"/>
                    </a:ext>
                  </a:extLst>
                </a:gridCol>
                <a:gridCol w="1544429">
                  <a:extLst>
                    <a:ext uri="{9D8B030D-6E8A-4147-A177-3AD203B41FA5}">
                      <a16:colId xmlns:a16="http://schemas.microsoft.com/office/drawing/2014/main" val="2111107768"/>
                    </a:ext>
                  </a:extLst>
                </a:gridCol>
                <a:gridCol w="1679283">
                  <a:extLst>
                    <a:ext uri="{9D8B030D-6E8A-4147-A177-3AD203B41FA5}">
                      <a16:colId xmlns:a16="http://schemas.microsoft.com/office/drawing/2014/main" val="2231553221"/>
                    </a:ext>
                  </a:extLst>
                </a:gridCol>
              </a:tblGrid>
              <a:tr h="806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Наименование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План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</a:t>
                      </a:r>
                      <a:r>
                        <a:rPr lang="x-none" sz="1400">
                          <a:effectLst/>
                        </a:rPr>
                        <a:t>акт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% исп.</a:t>
                      </a: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к году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1918467140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506855" algn="ctr"/>
                          <a:tab pos="2200275" algn="l"/>
                        </a:tabLst>
                      </a:pPr>
                      <a:r>
                        <a:rPr lang="x-none" sz="1400" dirty="0">
                          <a:effectLst/>
                        </a:rPr>
                        <a:t>	</a:t>
                      </a:r>
                      <a:r>
                        <a:rPr lang="ru-RU" sz="1400" dirty="0" smtClean="0">
                          <a:effectLst/>
                        </a:rPr>
                        <a:t>                         </a:t>
                      </a:r>
                      <a:r>
                        <a:rPr lang="x-none" sz="1400" dirty="0" smtClean="0">
                          <a:effectLst/>
                        </a:rPr>
                        <a:t>ВСЕГО</a:t>
                      </a:r>
                      <a:r>
                        <a:rPr lang="x-none" sz="1400" dirty="0">
                          <a:effectLst/>
                        </a:rPr>
                        <a:t>	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4096,5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3782,4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3999571142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Управление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2019,8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1782,1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186012266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ВУС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99,9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      99,9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477796745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Культура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418,0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417,1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4109312031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Благоустройство всего: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1006,7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931,8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93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1163856575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Уличное освещение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400,7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395,3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2345957301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Содержание дорог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318,3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297,6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94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1484710442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Благоустройство (прочее)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246,9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206,9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84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2806398556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Вывоз мусора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41,0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32,0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830395226"/>
                  </a:ext>
                </a:extLst>
              </a:tr>
              <a:tr h="1210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Мероприятия в области коммунального хозяйства в т.ч.водокачки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666,1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665,6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ctr"/>
                </a:tc>
                <a:extLst>
                  <a:ext uri="{0D108BD9-81ED-4DB2-BD59-A6C34878D82A}">
                    <a16:rowId xmlns:a16="http://schemas.microsoft.com/office/drawing/2014/main" val="888060043"/>
                  </a:ext>
                </a:extLst>
              </a:tr>
              <a:tr h="806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Налог на имущество, земельный налог, транспортный налог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281,9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281,9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4090642050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400">
                          <a:effectLst/>
                        </a:rPr>
                        <a:t>Межбюджетные трансферты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100,7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100,7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77" marR="68577" marT="0" marB="0" anchor="b"/>
                </a:tc>
                <a:extLst>
                  <a:ext uri="{0D108BD9-81ED-4DB2-BD59-A6C34878D82A}">
                    <a16:rowId xmlns:a16="http://schemas.microsoft.com/office/drawing/2014/main" val="21182736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2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85750"/>
            <a:ext cx="9906000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17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174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85750"/>
            <a:ext cx="9906000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277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379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624"/>
            <a:ext cx="9108504" cy="6768926"/>
          </a:xfr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482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6450"/>
            <a:ext cx="9144000" cy="1101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741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5888"/>
            <a:ext cx="9000999" cy="674211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35844" name="Объект 3"/>
          <p:cNvGraphicFramePr>
            <a:graphicFrameLocks noChangeAspect="1"/>
          </p:cNvGraphicFramePr>
          <p:nvPr/>
        </p:nvGraphicFramePr>
        <p:xfrm>
          <a:off x="92075" y="92075"/>
          <a:ext cx="8943975" cy="665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2" name="Unknown" r:id="rId3" imgW="0" imgH="0" progId="FoxitReader.Document">
                  <p:embed/>
                </p:oleObj>
              </mc:Choice>
              <mc:Fallback>
                <p:oleObj name="Unknown" r:id="rId3" imgW="0" imgH="0" progId="FoxitReader.Document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" y="92075"/>
                        <a:ext cx="8943975" cy="665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14295553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624"/>
            <a:ext cx="8856984" cy="6696744"/>
          </a:xfrm>
        </p:spPr>
      </p:pic>
    </p:spTree>
    <p:extLst>
      <p:ext uri="{BB962C8B-B14F-4D97-AF65-F5344CB8AC3E}">
        <p14:creationId xmlns:p14="http://schemas.microsoft.com/office/powerpoint/2010/main" val="349306237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912768"/>
          </a:xfrm>
        </p:spPr>
      </p:pic>
    </p:spTree>
    <p:extLst>
      <p:ext uri="{BB962C8B-B14F-4D97-AF65-F5344CB8AC3E}">
        <p14:creationId xmlns:p14="http://schemas.microsoft.com/office/powerpoint/2010/main" val="65487335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6"/>
          </a:xfrm>
        </p:spPr>
      </p:pic>
    </p:spTree>
    <p:extLst>
      <p:ext uri="{BB962C8B-B14F-4D97-AF65-F5344CB8AC3E}">
        <p14:creationId xmlns:p14="http://schemas.microsoft.com/office/powerpoint/2010/main" val="326322779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5094208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9001000" cy="6858000"/>
          </a:xfrm>
        </p:spPr>
      </p:pic>
    </p:spTree>
    <p:extLst>
      <p:ext uri="{BB962C8B-B14F-4D97-AF65-F5344CB8AC3E}">
        <p14:creationId xmlns:p14="http://schemas.microsoft.com/office/powerpoint/2010/main" val="3858977638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9387371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72705424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2854829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8435" name="Объект 3"/>
          <p:cNvSpPr>
            <a:spLocks noGrp="1" noChangeAspect="1"/>
          </p:cNvSpPr>
          <p:nvPr>
            <p:ph idx="1"/>
          </p:nvPr>
        </p:nvSpPr>
        <p:spPr>
          <a:xfrm>
            <a:off x="0" y="0"/>
            <a:ext cx="9144000" cy="6859588"/>
          </a:xfrm>
        </p:spPr>
        <p:txBody>
          <a:bodyPr/>
          <a:lstStyle/>
          <a:p>
            <a:endParaRPr lang="ru-RU" altLang="ru-RU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0825" y="381000"/>
          <a:ext cx="8642350" cy="6072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176">
                  <a:extLst>
                    <a:ext uri="{9D8B030D-6E8A-4147-A177-3AD203B41FA5}">
                      <a16:colId xmlns:a16="http://schemas.microsoft.com/office/drawing/2014/main" val="252500947"/>
                    </a:ext>
                  </a:extLst>
                </a:gridCol>
                <a:gridCol w="5833586">
                  <a:extLst>
                    <a:ext uri="{9D8B030D-6E8A-4147-A177-3AD203B41FA5}">
                      <a16:colId xmlns:a16="http://schemas.microsoft.com/office/drawing/2014/main" val="3658863006"/>
                    </a:ext>
                  </a:extLst>
                </a:gridCol>
                <a:gridCol w="2160588">
                  <a:extLst>
                    <a:ext uri="{9D8B030D-6E8A-4147-A177-3AD203B41FA5}">
                      <a16:colId xmlns:a16="http://schemas.microsoft.com/office/drawing/2014/main" val="2772930858"/>
                    </a:ext>
                  </a:extLst>
                </a:gridCol>
              </a:tblGrid>
              <a:tr h="714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п/п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Кол-во участков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3864099813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«Родник 5-ый трест»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916015708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СТ «Шиповник»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1676903250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«Девон»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28238378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«Волга МВД РТ»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2161059271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«Вишенка»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4014557016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«Грушовка»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3416399280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СТ «Этилен»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1408496399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№12 КАПО </a:t>
                      </a:r>
                      <a:r>
                        <a:rPr lang="ru-RU" sz="2000" dirty="0" err="1">
                          <a:effectLst/>
                        </a:rPr>
                        <a:t>им.С.П.Горбунова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1111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3322875360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«Горный» 1,2 сад №6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4278343631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«Родник ГАИ МВД РТ»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298116591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</a:t>
                      </a:r>
                      <a:r>
                        <a:rPr lang="ru-RU" sz="2000" dirty="0" err="1">
                          <a:effectLst/>
                        </a:rPr>
                        <a:t>Идель</a:t>
                      </a:r>
                      <a:r>
                        <a:rPr lang="ru-RU" sz="2000" dirty="0">
                          <a:effectLst/>
                        </a:rPr>
                        <a:t>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3008157578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«21 век»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197824001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СТ «Конструктор»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2799409428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«Горизонт»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241172774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Итого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3029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4888736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8784976" cy="6624736"/>
          </a:xfrm>
        </p:spPr>
      </p:pic>
    </p:spTree>
    <p:extLst>
      <p:ext uri="{BB962C8B-B14F-4D97-AF65-F5344CB8AC3E}">
        <p14:creationId xmlns:p14="http://schemas.microsoft.com/office/powerpoint/2010/main" val="1367265243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813376"/>
          </a:xfrm>
        </p:spPr>
      </p:pic>
    </p:spTree>
    <p:extLst>
      <p:ext uri="{BB962C8B-B14F-4D97-AF65-F5344CB8AC3E}">
        <p14:creationId xmlns:p14="http://schemas.microsoft.com/office/powerpoint/2010/main" val="72740330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186223"/>
              </p:ext>
            </p:extLst>
          </p:nvPr>
        </p:nvGraphicFramePr>
        <p:xfrm>
          <a:off x="1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22052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Заголовок 1"/>
          <p:cNvSpPr>
            <a:spLocks noGrp="1"/>
          </p:cNvSpPr>
          <p:nvPr>
            <p:ph type="title"/>
          </p:nvPr>
        </p:nvSpPr>
        <p:spPr>
          <a:xfrm>
            <a:off x="969963" y="0"/>
            <a:ext cx="7204075" cy="765175"/>
          </a:xfrm>
        </p:spPr>
        <p:txBody>
          <a:bodyPr/>
          <a:lstStyle/>
          <a:p>
            <a:pPr algn="ctr"/>
            <a:r>
              <a:rPr lang="ru-RU" alt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дорог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7" y="2060848"/>
          <a:ext cx="8928992" cy="29946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{00A15C55-8517-42AA-B614-E9B94910E393}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0160"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План (тыс.руб.)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Факт (тыс.руб.)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Остаток на статье</a:t>
                      </a:r>
                    </a:p>
                    <a:p>
                      <a:pPr algn="ctr"/>
                      <a:r>
                        <a:rPr lang="ru-RU" sz="2400" dirty="0" smtClean="0"/>
                        <a:t>(</a:t>
                      </a:r>
                      <a:r>
                        <a:rPr lang="ru-RU" sz="2400" dirty="0" err="1" smtClean="0"/>
                        <a:t>тыс.руб</a:t>
                      </a:r>
                      <a:r>
                        <a:rPr lang="ru-RU" sz="2400" dirty="0" smtClean="0"/>
                        <a:t>.)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Расход</a:t>
                      </a:r>
                    </a:p>
                    <a:p>
                      <a:pPr algn="ctr"/>
                      <a:r>
                        <a:rPr lang="ru-RU" sz="2400" dirty="0" smtClean="0"/>
                        <a:t>% к году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0"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318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347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419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4418742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943358"/>
              </p:ext>
            </p:extLst>
          </p:nvPr>
        </p:nvGraphicFramePr>
        <p:xfrm>
          <a:off x="0" y="2133600"/>
          <a:ext cx="9144000" cy="297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0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19927"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Всего фонарей</a:t>
                      </a:r>
                    </a:p>
                    <a:p>
                      <a:pPr algn="ctr"/>
                      <a:r>
                        <a:rPr lang="ru-RU" sz="2400" dirty="0" smtClean="0"/>
                        <a:t>(кол-во шт.)</a:t>
                      </a:r>
                      <a:endParaRPr lang="ru-RU" sz="2400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Светодиодные</a:t>
                      </a:r>
                    </a:p>
                    <a:p>
                      <a:pPr algn="ctr"/>
                      <a:r>
                        <a:rPr lang="ru-RU" sz="2400" dirty="0" smtClean="0"/>
                        <a:t>(кол-во шт.)</a:t>
                      </a:r>
                      <a:endParaRPr lang="ru-RU" sz="2400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Оплата электроэнергии за 20201 год (руб.)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Сумма затрат на  один фонарь в год</a:t>
                      </a:r>
                    </a:p>
                    <a:p>
                      <a:pPr algn="ctr"/>
                      <a:r>
                        <a:rPr lang="ru-RU" sz="2400" dirty="0" smtClean="0"/>
                        <a:t>(руб.)</a:t>
                      </a:r>
                      <a:endParaRPr lang="ru-RU" sz="2400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636">
                <a:tc>
                  <a:txBody>
                    <a:bodyPr/>
                    <a:lstStyle/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205</a:t>
                      </a:r>
                      <a:endParaRPr lang="ru-RU" sz="2400" b="1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108</a:t>
                      </a:r>
                      <a:endParaRPr lang="ru-RU" sz="2400" b="1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365700</a:t>
                      </a:r>
                      <a:endParaRPr lang="ru-RU" sz="2400" b="1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1783</a:t>
                      </a:r>
                      <a:endParaRPr lang="ru-RU" sz="2400" b="1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8436" name="Рисунок 4"/>
          <p:cNvSpPr>
            <a:spLocks noChangeAspect="1"/>
          </p:cNvSpPr>
          <p:nvPr/>
        </p:nvSpPr>
        <p:spPr bwMode="auto">
          <a:xfrm>
            <a:off x="6970713" y="115888"/>
            <a:ext cx="20653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3911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89088325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18818794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06983098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969963" y="381000"/>
            <a:ext cx="7204075" cy="744538"/>
          </a:xfrm>
        </p:spPr>
        <p:txBody>
          <a:bodyPr/>
          <a:lstStyle/>
          <a:p>
            <a:pPr algn="ctr"/>
            <a:r>
              <a:rPr lang="ru-RU" altLang="ru-RU" smtClean="0"/>
              <a:t>Водоснабжение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1196975"/>
          <a:ext cx="9180513" cy="330835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836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2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96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69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40030"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Всего домохозяйств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С круглогодичным</a:t>
                      </a:r>
                      <a:r>
                        <a:rPr lang="ru-RU" sz="2000" baseline="0" dirty="0" smtClean="0"/>
                        <a:t> проживанием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Имеют свои скважины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Заключено договоров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% охвата</a:t>
                      </a:r>
                      <a:endParaRPr lang="ru-RU" sz="20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832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1050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267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104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985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96</a:t>
                      </a:r>
                      <a:endParaRPr lang="ru-RU" sz="20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6054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4"/>
          <p:cNvSpPr>
            <a:spLocks noGrp="1"/>
          </p:cNvSpPr>
          <p:nvPr>
            <p:ph type="title"/>
          </p:nvPr>
        </p:nvSpPr>
        <p:spPr>
          <a:xfrm>
            <a:off x="611188" y="0"/>
            <a:ext cx="7993062" cy="692150"/>
          </a:xfrm>
        </p:spPr>
        <p:txBody>
          <a:bodyPr/>
          <a:lstStyle/>
          <a:p>
            <a:pPr algn="ctr"/>
            <a:r>
              <a:rPr lang="ru-RU" altLang="ru-RU" sz="3600" smtClean="0"/>
              <a:t>Численность населения 533 чел.</a:t>
            </a:r>
          </a:p>
        </p:txBody>
      </p:sp>
      <p:graphicFrame>
        <p:nvGraphicFramePr>
          <p:cNvPr id="19459" name="Содержимое 7"/>
          <p:cNvGraphicFramePr>
            <a:graphicFrameLocks noGrp="1"/>
          </p:cNvGraphicFramePr>
          <p:nvPr>
            <p:ph idx="1"/>
          </p:nvPr>
        </p:nvGraphicFramePr>
        <p:xfrm>
          <a:off x="200025" y="569913"/>
          <a:ext cx="8743950" cy="607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7" name="Диаграмма" r:id="rId3" imgW="8754615" imgH="6084335" progId="Excel.Chart.8">
                  <p:embed/>
                </p:oleObj>
              </mc:Choice>
              <mc:Fallback>
                <p:oleObj name="Диаграмма" r:id="rId3" imgW="8754615" imgH="6084335" progId="Excel.Chart.8">
                  <p:embed/>
                  <p:pic>
                    <p:nvPicPr>
                      <p:cNvPr id="0" name="Содержимое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569913"/>
                        <a:ext cx="8743950" cy="607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0"/>
            <a:ext cx="900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54007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53251" name="Объект 5"/>
          <p:cNvSpPr>
            <a:spLocks noGrp="1" noChangeAspect="1"/>
          </p:cNvSpPr>
          <p:nvPr>
            <p:ph idx="1"/>
          </p:nvPr>
        </p:nvSpPr>
        <p:spPr>
          <a:xfrm>
            <a:off x="0" y="11113"/>
            <a:ext cx="9144000" cy="685800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5325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8142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6083" name="Picture 2" descr="C:\Users\user\Desktop\тариф2.jpg"/>
          <p:cNvSpPr>
            <a:spLocks noGrp="1" noChangeAspect="1" noChangeArrowheads="1"/>
          </p:cNvSpPr>
          <p:nvPr>
            <p:ph idx="1"/>
          </p:nvPr>
        </p:nvSpPr>
        <p:spPr>
          <a:xfrm>
            <a:off x="2124075" y="0"/>
            <a:ext cx="4968875" cy="7023100"/>
          </a:xfrm>
        </p:spPr>
        <p:txBody>
          <a:bodyPr/>
          <a:lstStyle/>
          <a:p>
            <a:endParaRPr lang="ru-RU" altLang="ru-RU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4925" y="44450"/>
          <a:ext cx="9001125" cy="68135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5684">
                  <a:extLst>
                    <a:ext uri="{9D8B030D-6E8A-4147-A177-3AD203B41FA5}">
                      <a16:colId xmlns:a16="http://schemas.microsoft.com/office/drawing/2014/main" val="1025262043"/>
                    </a:ext>
                  </a:extLst>
                </a:gridCol>
                <a:gridCol w="1501632">
                  <a:extLst>
                    <a:ext uri="{9D8B030D-6E8A-4147-A177-3AD203B41FA5}">
                      <a16:colId xmlns:a16="http://schemas.microsoft.com/office/drawing/2014/main" val="356707400"/>
                    </a:ext>
                  </a:extLst>
                </a:gridCol>
                <a:gridCol w="954883">
                  <a:extLst>
                    <a:ext uri="{9D8B030D-6E8A-4147-A177-3AD203B41FA5}">
                      <a16:colId xmlns:a16="http://schemas.microsoft.com/office/drawing/2014/main" val="937108402"/>
                    </a:ext>
                  </a:extLst>
                </a:gridCol>
                <a:gridCol w="2728926">
                  <a:extLst>
                    <a:ext uri="{9D8B030D-6E8A-4147-A177-3AD203B41FA5}">
                      <a16:colId xmlns:a16="http://schemas.microsoft.com/office/drawing/2014/main" val="1625561425"/>
                    </a:ext>
                  </a:extLst>
                </a:gridCol>
              </a:tblGrid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ГАГАРИНА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5 031,53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1165111959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ГОРЬКОГО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2 056,73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2713721748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ГОРЬКОГО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2 467,38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2123062396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ГОРЬКОГО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144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2 477,08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4214661301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ГОРЬКОГО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3 354,31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1762270712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ГОРЬКОГО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4 755,97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3364641683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ГОРЬКОГО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4 776,27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1727026723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ГОРЬКОГО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135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33 055,29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1389550361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ДЗЕРЖИНСКОГО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2 099,09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3183597929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ДЗЕРЖИНСКОГО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2 717,62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374869624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ДЗЕРЖИНСКОГО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4 054,94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2779663456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ДЗЕРЖИНСКОГО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4 345,80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4213011782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ДЗЕРЖИНСКОГО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5 214,73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82793963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ДЗЕРЖИНСКОГО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5 966,87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2068161530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ДЗЕРЖИНСКОГО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9 858,40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1751799992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ЗАВОДСКАЯ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3Б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3 388,76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3453442929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ЗАВОДСКАЯ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4 136,90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2180174976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КАРЛА МАРКСА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56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2 258,36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1854039638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КАРЛА МАРКСА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4 109,28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4174118648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КАРЛА МАРКСА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6 156,08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616208461"/>
                  </a:ext>
                </a:extLst>
              </a:tr>
              <a:tr h="324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 КАРЛА МАРКСА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9 927,33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6482" marR="66482" marT="0" marB="0" anchor="ctr"/>
                </a:tc>
                <a:extLst>
                  <a:ext uri="{0D108BD9-81ED-4DB2-BD59-A6C34878D82A}">
                    <a16:rowId xmlns:a16="http://schemas.microsoft.com/office/drawing/2014/main" val="3055746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6138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7107" name="Picture 2" descr="C:\Users\user\Desktop\тариф1.jpg"/>
          <p:cNvSpPr>
            <a:spLocks noGrp="1" noChangeAspect="1" noChangeArrowheads="1"/>
          </p:cNvSpPr>
          <p:nvPr>
            <p:ph idx="1"/>
          </p:nvPr>
        </p:nvSpPr>
        <p:spPr>
          <a:xfrm>
            <a:off x="0" y="188913"/>
            <a:ext cx="9144000" cy="6480175"/>
          </a:xfrm>
        </p:spPr>
        <p:txBody>
          <a:bodyPr/>
          <a:lstStyle/>
          <a:p>
            <a:endParaRPr lang="ru-RU" altLang="ru-RU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-111125"/>
          <a:ext cx="9144001" cy="6708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6251">
                  <a:extLst>
                    <a:ext uri="{9D8B030D-6E8A-4147-A177-3AD203B41FA5}">
                      <a16:colId xmlns:a16="http://schemas.microsoft.com/office/drawing/2014/main" val="1962596173"/>
                    </a:ext>
                  </a:extLst>
                </a:gridCol>
                <a:gridCol w="1525467">
                  <a:extLst>
                    <a:ext uri="{9D8B030D-6E8A-4147-A177-3AD203B41FA5}">
                      <a16:colId xmlns:a16="http://schemas.microsoft.com/office/drawing/2014/main" val="1060744484"/>
                    </a:ext>
                  </a:extLst>
                </a:gridCol>
                <a:gridCol w="970041">
                  <a:extLst>
                    <a:ext uri="{9D8B030D-6E8A-4147-A177-3AD203B41FA5}">
                      <a16:colId xmlns:a16="http://schemas.microsoft.com/office/drawing/2014/main" val="3342117516"/>
                    </a:ext>
                  </a:extLst>
                </a:gridCol>
                <a:gridCol w="2772242">
                  <a:extLst>
                    <a:ext uri="{9D8B030D-6E8A-4147-A177-3AD203B41FA5}">
                      <a16:colId xmlns:a16="http://schemas.microsoft.com/office/drawing/2014/main" val="874129297"/>
                    </a:ext>
                  </a:extLst>
                </a:gridCol>
              </a:tblGrid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КОЛХОЗНАЯ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2 099,78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1351974787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КОЛХОЗНАЯ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2 396,84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3735968383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КОЛХОЗНАЯ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3 880,66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3686851688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КОЛХОЗНАЯ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12 752,94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3680509262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КОЛХОЗНАЯ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21 826,31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2237621889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ЛЕНИНА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4 036,39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1806215297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ЛЕНИНА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89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5 262,91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4136786519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ПЕРВОМАЙСКАЯ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2 078,54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3077115452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ПЕРВОМАЙСКАЯ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89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2 333,40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3770418877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ПЕРВОМАЙСКАЯ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2 779,80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4003803964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ПЕРВОМАЙСКАЯ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44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6 312,15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3473657814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ПЕРВОМАЙСКАЯ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64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8 450,68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3484768185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ПЕРВОМАЙСКАЯ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69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8 929,46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3834375848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ул. ПЕРВОМАЙСКАЯ</a:t>
                      </a:r>
                      <a:endParaRPr lang="ru-RU" sz="1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74Б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15 000,00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2761488441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СОВЕТСКАЯ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106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2 361,69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1980730974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СОВЕТСКАЯ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6 159,90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3306086002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СПОРТИВНАЯ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2 151,35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210179271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СТЕПАНА РАЗИНА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42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2 155,61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4119474532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СТЕПАНА РАЗИНА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3 044,15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1622208575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СТЕПАНА РАЗИНА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44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3 044,15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2014127679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СТЕПАНА РАЗИНА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49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3 060,18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2705776992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СТЕПАНА РАЗИНА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4 267,49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1723611669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ул. СТЕПАНА РАЗИНА</a:t>
                      </a:r>
                      <a:endParaRPr lang="ru-RU" sz="1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61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7 917,57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2343676625"/>
                  </a:ext>
                </a:extLst>
              </a:tr>
              <a:tr h="27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ул. ЧКАЛОВА</a:t>
                      </a:r>
                      <a:endParaRPr lang="ru-RU" sz="1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21</a:t>
                      </a:r>
                      <a:endParaRPr lang="ru-RU" sz="1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6 668,46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629955707"/>
                  </a:ext>
                </a:extLst>
              </a:tr>
              <a:tr h="167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ул. ЧКАЛОВА</a:t>
                      </a:r>
                      <a:endParaRPr lang="ru-RU" sz="1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11 930,30</a:t>
                      </a:r>
                      <a:endParaRPr lang="ru-RU" sz="1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ctr"/>
                </a:tc>
                <a:extLst>
                  <a:ext uri="{0D108BD9-81ED-4DB2-BD59-A6C34878D82A}">
                    <a16:rowId xmlns:a16="http://schemas.microsoft.com/office/drawing/2014/main" val="353328908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21359"/>
              </p:ext>
            </p:extLst>
          </p:nvPr>
        </p:nvGraphicFramePr>
        <p:xfrm>
          <a:off x="0" y="6645275"/>
          <a:ext cx="9143999" cy="21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6250">
                  <a:extLst>
                    <a:ext uri="{9D8B030D-6E8A-4147-A177-3AD203B41FA5}">
                      <a16:colId xmlns:a16="http://schemas.microsoft.com/office/drawing/2014/main" val="1366035165"/>
                    </a:ext>
                  </a:extLst>
                </a:gridCol>
                <a:gridCol w="1525466">
                  <a:extLst>
                    <a:ext uri="{9D8B030D-6E8A-4147-A177-3AD203B41FA5}">
                      <a16:colId xmlns:a16="http://schemas.microsoft.com/office/drawing/2014/main" val="2172428296"/>
                    </a:ext>
                  </a:extLst>
                </a:gridCol>
                <a:gridCol w="970040">
                  <a:extLst>
                    <a:ext uri="{9D8B030D-6E8A-4147-A177-3AD203B41FA5}">
                      <a16:colId xmlns:a16="http://schemas.microsoft.com/office/drawing/2014/main" val="1337570562"/>
                    </a:ext>
                  </a:extLst>
                </a:gridCol>
                <a:gridCol w="2772243">
                  <a:extLst>
                    <a:ext uri="{9D8B030D-6E8A-4147-A177-3AD203B41FA5}">
                      <a16:colId xmlns:a16="http://schemas.microsoft.com/office/drawing/2014/main" val="2050161805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ул. ЭНЕРГЕТИКОВ</a:t>
                      </a:r>
                      <a:endParaRPr lang="ru-RU" sz="1200" b="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67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4 949,68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8186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182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8174037" cy="65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10096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9036496" cy="6813376"/>
          </a:xfrm>
        </p:spPr>
      </p:pic>
    </p:spTree>
    <p:extLst>
      <p:ext uri="{BB962C8B-B14F-4D97-AF65-F5344CB8AC3E}">
        <p14:creationId xmlns:p14="http://schemas.microsoft.com/office/powerpoint/2010/main" val="3274738541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9036496" cy="6624736"/>
          </a:xfrm>
        </p:spPr>
      </p:pic>
    </p:spTree>
    <p:extLst>
      <p:ext uri="{BB962C8B-B14F-4D97-AF65-F5344CB8AC3E}">
        <p14:creationId xmlns:p14="http://schemas.microsoft.com/office/powerpoint/2010/main" val="3065212771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9073008" cy="6624736"/>
          </a:xfrm>
        </p:spPr>
      </p:pic>
    </p:spTree>
    <p:extLst>
      <p:ext uri="{BB962C8B-B14F-4D97-AF65-F5344CB8AC3E}">
        <p14:creationId xmlns:p14="http://schemas.microsoft.com/office/powerpoint/2010/main" val="3157910422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001000" cy="6624736"/>
          </a:xfrm>
        </p:spPr>
      </p:pic>
    </p:spTree>
    <p:extLst>
      <p:ext uri="{BB962C8B-B14F-4D97-AF65-F5344CB8AC3E}">
        <p14:creationId xmlns:p14="http://schemas.microsoft.com/office/powerpoint/2010/main" val="1269156938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768752"/>
          </a:xfrm>
        </p:spPr>
      </p:pic>
    </p:spTree>
    <p:extLst>
      <p:ext uri="{BB962C8B-B14F-4D97-AF65-F5344CB8AC3E}">
        <p14:creationId xmlns:p14="http://schemas.microsoft.com/office/powerpoint/2010/main" val="23719597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2060"/>
                </a:solidFill>
              </a:rPr>
              <a:t>Общая численность населения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95536" y="1772816"/>
          <a:ext cx="856895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9750" y="0"/>
            <a:ext cx="80645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>
                <a:ln w="6350">
                  <a:noFill/>
                </a:ln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динамика численности населения</a:t>
            </a:r>
          </a:p>
        </p:txBody>
      </p:sp>
      <p:graphicFrame>
        <p:nvGraphicFramePr>
          <p:cNvPr id="20486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6106938"/>
              </p:ext>
            </p:extLst>
          </p:nvPr>
        </p:nvGraphicFramePr>
        <p:xfrm>
          <a:off x="0" y="457200"/>
          <a:ext cx="9137650" cy="607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7" name="Диаграмма" r:id="rId5" imgW="9144793" imgH="6084335" progId="Excel.Chart.8">
                  <p:embed/>
                </p:oleObj>
              </mc:Choice>
              <mc:Fallback>
                <p:oleObj name="Диаграмма" r:id="rId5" imgW="9144793" imgH="6084335" progId="Excel.Chart.8">
                  <p:embed/>
                  <p:pic>
                    <p:nvPicPr>
                      <p:cNvPr id="0" name="Содержимое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9137650" cy="607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28991" cy="6741368"/>
          </a:xfrm>
        </p:spPr>
      </p:pic>
    </p:spTree>
    <p:extLst>
      <p:ext uri="{BB962C8B-B14F-4D97-AF65-F5344CB8AC3E}">
        <p14:creationId xmlns:p14="http://schemas.microsoft.com/office/powerpoint/2010/main" val="2984308236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813376"/>
          </a:xfrm>
        </p:spPr>
      </p:pic>
    </p:spTree>
    <p:extLst>
      <p:ext uri="{BB962C8B-B14F-4D97-AF65-F5344CB8AC3E}">
        <p14:creationId xmlns:p14="http://schemas.microsoft.com/office/powerpoint/2010/main" val="2411834783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36496" cy="6624736"/>
          </a:xfrm>
        </p:spPr>
      </p:pic>
    </p:spTree>
    <p:extLst>
      <p:ext uri="{BB962C8B-B14F-4D97-AF65-F5344CB8AC3E}">
        <p14:creationId xmlns:p14="http://schemas.microsoft.com/office/powerpoint/2010/main" val="2859377042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4" cy="6624736"/>
          </a:xfrm>
        </p:spPr>
      </p:pic>
    </p:spTree>
    <p:extLst>
      <p:ext uri="{BB962C8B-B14F-4D97-AF65-F5344CB8AC3E}">
        <p14:creationId xmlns:p14="http://schemas.microsoft.com/office/powerpoint/2010/main" val="2217740867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4182690616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90488"/>
            <a:ext cx="15240000" cy="70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01533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3545640566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3529468"/>
              </p:ext>
            </p:extLst>
          </p:nvPr>
        </p:nvGraphicFramePr>
        <p:xfrm>
          <a:off x="107504" y="116627"/>
          <a:ext cx="9036496" cy="662474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465899">
                  <a:extLst>
                    <a:ext uri="{9D8B030D-6E8A-4147-A177-3AD203B41FA5}">
                      <a16:colId xmlns:a16="http://schemas.microsoft.com/office/drawing/2014/main" val="4056326689"/>
                    </a:ext>
                  </a:extLst>
                </a:gridCol>
                <a:gridCol w="3570597">
                  <a:extLst>
                    <a:ext uri="{9D8B030D-6E8A-4147-A177-3AD203B41FA5}">
                      <a16:colId xmlns:a16="http://schemas.microsoft.com/office/drawing/2014/main" val="3516382136"/>
                    </a:ext>
                  </a:extLst>
                </a:gridCol>
              </a:tblGrid>
              <a:tr h="733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расходов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Факт (тыс.руб.)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за 2021 г.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5919457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Заработная плата+налоги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413,1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4753490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Электроэнергия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302,9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5449814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Водный налог + УСН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46,6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659652"/>
                  </a:ext>
                </a:extLst>
              </a:tr>
              <a:tr h="392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Агентское вознаграждение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4,4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966237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Ремонты, аренда экскаватора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 indent="-20955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229,7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946862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Приобретение насосов 4 шт. (в резерв)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308,9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1338177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Анализы воды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9,8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0484054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Приобретение ЖБИ (кольца)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55,7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8274759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Трубы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196,0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8864254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09800" algn="l"/>
                        </a:tabLst>
                      </a:pPr>
                      <a:r>
                        <a:rPr lang="ru-RU" sz="1400">
                          <a:effectLst/>
                        </a:rPr>
                        <a:t>Регулятор давления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85,0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3738146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Кабель для глубинного насоса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31,2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8710206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Инструменты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74,7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6264215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Канцтовары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9675105"/>
                  </a:ext>
                </a:extLst>
              </a:tr>
              <a:tr h="733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Возмещение за электроэнергию в бюджет поселения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200,0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8418665"/>
                  </a:ext>
                </a:extLst>
              </a:tr>
              <a:tr h="3665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1966,0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66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653434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35"/>
            <a:ext cx="9108504" cy="68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76759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503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969963" y="115888"/>
            <a:ext cx="7204075" cy="576262"/>
          </a:xfrm>
        </p:spPr>
        <p:txBody>
          <a:bodyPr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Демография</a:t>
            </a:r>
          </a:p>
        </p:txBody>
      </p:sp>
      <p:graphicFrame>
        <p:nvGraphicFramePr>
          <p:cNvPr id="21507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3312943"/>
              </p:ext>
            </p:extLst>
          </p:nvPr>
        </p:nvGraphicFramePr>
        <p:xfrm>
          <a:off x="128588" y="714375"/>
          <a:ext cx="8815387" cy="600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7" name="Диаграмма" r:id="rId3" imgW="8810534" imgH="6000867" progId="Excel.Chart.8">
                  <p:embed/>
                </p:oleObj>
              </mc:Choice>
              <mc:Fallback>
                <p:oleObj name="Диаграмма" r:id="rId3" imgW="8810534" imgH="6000867" progId="Excel.Chart.8">
                  <p:embed/>
                  <p:pic>
                    <p:nvPicPr>
                      <p:cNvPr id="0" name="Содержимое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714375"/>
                        <a:ext cx="8815387" cy="600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-4191000"/>
            <a:ext cx="11430000" cy="15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73699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85750"/>
            <a:ext cx="99060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7535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-4191000"/>
            <a:ext cx="11430000" cy="15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20008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28992" cy="6858000"/>
          </a:xfrm>
        </p:spPr>
      </p:pic>
    </p:spTree>
    <p:extLst>
      <p:ext uri="{BB962C8B-B14F-4D97-AF65-F5344CB8AC3E}">
        <p14:creationId xmlns:p14="http://schemas.microsoft.com/office/powerpoint/2010/main" val="935427006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5375" y="-1047938"/>
            <a:ext cx="6861175" cy="895705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7" y="0"/>
            <a:ext cx="4826173" cy="548680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B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dirty="0"/>
              <a:t>у</a:t>
            </a:r>
            <a:r>
              <a:rPr lang="ru-RU" dirty="0" smtClean="0"/>
              <a:t>л. </a:t>
            </a:r>
            <a:r>
              <a:rPr lang="ru-RU" dirty="0"/>
              <a:t>Д</a:t>
            </a:r>
            <a:r>
              <a:rPr lang="ru-RU" dirty="0" smtClean="0"/>
              <a:t>зержинского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7" y="0"/>
            <a:ext cx="4826173" cy="548680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B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dirty="0"/>
              <a:t>у</a:t>
            </a:r>
            <a:r>
              <a:rPr lang="ru-RU" dirty="0" smtClean="0"/>
              <a:t>л. </a:t>
            </a:r>
            <a:r>
              <a:rPr lang="ru-RU" dirty="0"/>
              <a:t>Д</a:t>
            </a:r>
            <a:r>
              <a:rPr lang="ru-RU" dirty="0" smtClean="0"/>
              <a:t>зержинского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092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7" y="0"/>
            <a:ext cx="4826173" cy="548680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B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dirty="0"/>
              <a:t>у</a:t>
            </a:r>
            <a:r>
              <a:rPr lang="ru-RU" dirty="0" smtClean="0"/>
              <a:t>л. </a:t>
            </a:r>
            <a:r>
              <a:rPr lang="ru-RU" dirty="0"/>
              <a:t>Д</a:t>
            </a:r>
            <a:r>
              <a:rPr lang="ru-RU" dirty="0" smtClean="0"/>
              <a:t>зержинского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3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16" y="0"/>
            <a:ext cx="5546253" cy="548680"/>
          </a:xfrm>
          <a:ln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 smtClean="0"/>
              <a:t>Ул. Красноармейская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53723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16" y="0"/>
            <a:ext cx="5546253" cy="548680"/>
          </a:xfrm>
          <a:ln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 smtClean="0"/>
              <a:t>Ул. Красноармейская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448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16" y="0"/>
            <a:ext cx="5546253" cy="548680"/>
          </a:xfrm>
          <a:ln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 smtClean="0"/>
              <a:t>Ул. Красноармейская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016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1042988" y="1196975"/>
          <a:ext cx="6765925" cy="172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5087">
                  <a:extLst>
                    <a:ext uri="{9D8B030D-6E8A-4147-A177-3AD203B41FA5}">
                      <a16:colId xmlns:a16="http://schemas.microsoft.com/office/drawing/2014/main" val="881830375"/>
                    </a:ext>
                  </a:extLst>
                </a:gridCol>
                <a:gridCol w="2255087">
                  <a:extLst>
                    <a:ext uri="{9D8B030D-6E8A-4147-A177-3AD203B41FA5}">
                      <a16:colId xmlns:a16="http://schemas.microsoft.com/office/drawing/2014/main" val="2838095784"/>
                    </a:ext>
                  </a:extLst>
                </a:gridCol>
                <a:gridCol w="2255751">
                  <a:extLst>
                    <a:ext uri="{9D8B030D-6E8A-4147-A177-3AD203B41FA5}">
                      <a16:colId xmlns:a16="http://schemas.microsoft.com/office/drawing/2014/main" val="3332474422"/>
                    </a:ext>
                  </a:extLst>
                </a:gridCol>
              </a:tblGrid>
              <a:tr h="671689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2020 год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 2021 год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2022 год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105244455"/>
                  </a:ext>
                </a:extLst>
              </a:tr>
              <a:tr h="105551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  30 </a:t>
                      </a:r>
                      <a:r>
                        <a:rPr lang="ru-RU" sz="1400" dirty="0" smtClean="0">
                          <a:effectLst/>
                        </a:rPr>
                        <a:t>учеников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   33 ученика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 43 </a:t>
                      </a:r>
                      <a:r>
                        <a:rPr lang="ru-RU" sz="1400" dirty="0" smtClean="0">
                          <a:effectLst/>
                        </a:rPr>
                        <a:t>ученика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4018860842"/>
                  </a:ext>
                </a:extLst>
              </a:tr>
            </a:tbl>
          </a:graphicData>
        </a:graphic>
      </p:graphicFrame>
      <p:sp>
        <p:nvSpPr>
          <p:cNvPr id="22544" name="Rectangle 2"/>
          <p:cNvSpPr>
            <a:spLocks noGrp="1" noChangeArrowheads="1"/>
          </p:cNvSpPr>
          <p:nvPr>
            <p:ph type="title"/>
          </p:nvPr>
        </p:nvSpPr>
        <p:spPr>
          <a:xfrm>
            <a:off x="699337" y="721667"/>
            <a:ext cx="7745326" cy="46166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539750" algn="ctr">
              <a:lnSpc>
                <a:spcPct val="100000"/>
              </a:lnSpc>
            </a:pPr>
            <a:r>
              <a:rPr lang="ru-RU" altLang="zh-CN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детей в МБОУ « </a:t>
            </a:r>
            <a:r>
              <a:rPr lang="ru-RU" altLang="zh-CN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Нижнеуслонская</a:t>
            </a:r>
            <a:r>
              <a:rPr lang="ru-RU" altLang="zh-CN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ООШ»</a:t>
            </a:r>
            <a:endParaRPr lang="ru-RU" altLang="zh-CN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42988" y="3659188"/>
          <a:ext cx="6765925" cy="1719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4466">
                  <a:extLst>
                    <a:ext uri="{9D8B030D-6E8A-4147-A177-3AD203B41FA5}">
                      <a16:colId xmlns:a16="http://schemas.microsoft.com/office/drawing/2014/main" val="3175189901"/>
                    </a:ext>
                  </a:extLst>
                </a:gridCol>
                <a:gridCol w="2232453">
                  <a:extLst>
                    <a:ext uri="{9D8B030D-6E8A-4147-A177-3AD203B41FA5}">
                      <a16:colId xmlns:a16="http://schemas.microsoft.com/office/drawing/2014/main" val="3884399342"/>
                    </a:ext>
                  </a:extLst>
                </a:gridCol>
                <a:gridCol w="2229006">
                  <a:extLst>
                    <a:ext uri="{9D8B030D-6E8A-4147-A177-3AD203B41FA5}">
                      <a16:colId xmlns:a16="http://schemas.microsoft.com/office/drawing/2014/main" val="1364753299"/>
                    </a:ext>
                  </a:extLst>
                </a:gridCol>
              </a:tblGrid>
              <a:tr h="624699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2022 год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  2023 год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2024 год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3598692267"/>
                  </a:ext>
                </a:extLst>
              </a:tr>
              <a:tr h="1094563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 43 ученика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    45 </a:t>
                      </a:r>
                      <a:r>
                        <a:rPr lang="ru-RU" sz="1400" dirty="0" smtClean="0">
                          <a:effectLst/>
                        </a:rPr>
                        <a:t>учеников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 46 </a:t>
                      </a:r>
                      <a:r>
                        <a:rPr lang="ru-RU" sz="1400" dirty="0" smtClean="0">
                          <a:effectLst/>
                        </a:rPr>
                        <a:t>учеников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665497511"/>
                  </a:ext>
                </a:extLst>
              </a:tr>
            </a:tbl>
          </a:graphicData>
        </a:graphic>
      </p:graphicFrame>
      <p:sp>
        <p:nvSpPr>
          <p:cNvPr id="22559" name="Прямоугольник 10"/>
          <p:cNvSpPr>
            <a:spLocks noChangeArrowheads="1"/>
          </p:cNvSpPr>
          <p:nvPr/>
        </p:nvSpPr>
        <p:spPr bwMode="auto">
          <a:xfrm>
            <a:off x="3302000" y="3198813"/>
            <a:ext cx="34305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9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 на 3 года </a:t>
            </a:r>
            <a:endParaRPr lang="ru-RU" altLang="zh-CN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54275" name="Объект 3"/>
          <p:cNvSpPr>
            <a:spLocks noGrp="1" noChangeAspect="1"/>
          </p:cNvSpPr>
          <p:nvPr>
            <p:ph idx="1"/>
          </p:nvPr>
        </p:nvSpPr>
        <p:spPr>
          <a:xfrm rot="5400000">
            <a:off x="-841375" y="1279525"/>
            <a:ext cx="6240463" cy="4443413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54276" name="Рисунок 4"/>
          <p:cNvSpPr>
            <a:spLocks noChangeAspect="1"/>
          </p:cNvSpPr>
          <p:nvPr/>
        </p:nvSpPr>
        <p:spPr bwMode="auto">
          <a:xfrm rot="5400000">
            <a:off x="3720306" y="1229519"/>
            <a:ext cx="6240463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5427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9086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7158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55299" name="Объект 3"/>
          <p:cNvSpPr>
            <a:spLocks noGrp="1" noChangeAspect="1"/>
          </p:cNvSpPr>
          <p:nvPr>
            <p:ph idx="1"/>
          </p:nvPr>
        </p:nvSpPr>
        <p:spPr>
          <a:xfrm>
            <a:off x="-6350" y="0"/>
            <a:ext cx="9150350" cy="68627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5530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897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7" y="0"/>
            <a:ext cx="4826173" cy="548680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B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dirty="0"/>
              <a:t>у</a:t>
            </a:r>
            <a:r>
              <a:rPr lang="ru-RU" dirty="0" smtClean="0"/>
              <a:t>л. Первомайская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721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1411" y="-1033909"/>
            <a:ext cx="6861175" cy="89289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7" y="0"/>
            <a:ext cx="4826173" cy="548680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B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dirty="0"/>
              <a:t>у</a:t>
            </a:r>
            <a:r>
              <a:rPr lang="ru-RU" dirty="0" smtClean="0"/>
              <a:t>л. Первомайская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625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3663" y="-1123665"/>
            <a:ext cx="6861175" cy="910850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7" y="0"/>
            <a:ext cx="4826173" cy="548680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B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dirty="0"/>
              <a:t>у</a:t>
            </a:r>
            <a:r>
              <a:rPr lang="ru-RU" dirty="0" smtClean="0"/>
              <a:t>л. Первомайская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251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08504" cy="6858000"/>
          </a:xfrm>
        </p:spPr>
      </p:pic>
    </p:spTree>
    <p:extLst>
      <p:ext uri="{BB962C8B-B14F-4D97-AF65-F5344CB8AC3E}">
        <p14:creationId xmlns:p14="http://schemas.microsoft.com/office/powerpoint/2010/main" val="1236934203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28992" cy="6813376"/>
          </a:xfrm>
        </p:spPr>
      </p:pic>
    </p:spTree>
    <p:extLst>
      <p:ext uri="{BB962C8B-B14F-4D97-AF65-F5344CB8AC3E}">
        <p14:creationId xmlns:p14="http://schemas.microsoft.com/office/powerpoint/2010/main" val="2761340784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3897422740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9001000" cy="6813376"/>
          </a:xfrm>
        </p:spPr>
      </p:pic>
    </p:spTree>
    <p:extLst>
      <p:ext uri="{BB962C8B-B14F-4D97-AF65-F5344CB8AC3E}">
        <p14:creationId xmlns:p14="http://schemas.microsoft.com/office/powerpoint/2010/main" val="1379026202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9001000" cy="6813376"/>
          </a:xfrm>
        </p:spPr>
      </p:pic>
    </p:spTree>
    <p:extLst>
      <p:ext uri="{BB962C8B-B14F-4D97-AF65-F5344CB8AC3E}">
        <p14:creationId xmlns:p14="http://schemas.microsoft.com/office/powerpoint/2010/main" val="80876100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39"/>
          <p:cNvGrpSpPr>
            <a:grpSpLocks/>
          </p:cNvGrpSpPr>
          <p:nvPr/>
        </p:nvGrpSpPr>
        <p:grpSpPr bwMode="auto">
          <a:xfrm>
            <a:off x="12700" y="0"/>
            <a:ext cx="9155113" cy="6856413"/>
            <a:chOff x="179388" y="188913"/>
            <a:chExt cx="8867487" cy="6480176"/>
          </a:xfrm>
        </p:grpSpPr>
        <p:sp>
          <p:nvSpPr>
            <p:cNvPr id="5" name="shape_1_in_25603"/>
            <p:cNvSpPr>
              <a:spLocks/>
            </p:cNvSpPr>
            <p:nvPr/>
          </p:nvSpPr>
          <p:spPr>
            <a:xfrm>
              <a:off x="179388" y="188913"/>
              <a:ext cx="432073" cy="769699"/>
            </a:xfrm>
            <a:prstGeom prst="rect">
              <a:avLst/>
            </a:prstGeom>
            <a:solidFill>
              <a:srgbClr val="7FD13B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007EEA"/>
                  </a:solidFill>
                  <a:latin typeface="Times New Roman" panose="02020603050405020304" pitchFamily="18" charset="0"/>
                </a:rPr>
                <a:t>№</a:t>
              </a:r>
            </a:p>
          </p:txBody>
        </p:sp>
        <p:sp>
          <p:nvSpPr>
            <p:cNvPr id="6" name="shape_2_in_25603"/>
            <p:cNvSpPr>
              <a:spLocks/>
            </p:cNvSpPr>
            <p:nvPr/>
          </p:nvSpPr>
          <p:spPr>
            <a:xfrm>
              <a:off x="611461" y="188913"/>
              <a:ext cx="3384313" cy="769699"/>
            </a:xfrm>
            <a:prstGeom prst="rect">
              <a:avLst/>
            </a:prstGeom>
            <a:solidFill>
              <a:srgbClr val="7FD13B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>
                  <a:solidFill>
                    <a:srgbClr val="007EEA"/>
                  </a:solidFill>
                  <a:latin typeface="Times New Roman" panose="02020603050405020304" pitchFamily="18" charset="0"/>
                </a:rPr>
                <a:t>Ф.И.О </a:t>
              </a:r>
              <a:endParaRPr lang="en-US" b="1">
                <a:solidFill>
                  <a:srgbClr val="007EEA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shape_3_in_25603"/>
            <p:cNvSpPr>
              <a:spLocks/>
            </p:cNvSpPr>
            <p:nvPr/>
          </p:nvSpPr>
          <p:spPr>
            <a:xfrm>
              <a:off x="3995775" y="188913"/>
              <a:ext cx="5040337" cy="769699"/>
            </a:xfrm>
            <a:prstGeom prst="rect">
              <a:avLst/>
            </a:prstGeom>
            <a:solidFill>
              <a:srgbClr val="7FD13B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>
                  <a:solidFill>
                    <a:srgbClr val="007EEA"/>
                  </a:solidFill>
                  <a:latin typeface="Times New Roman" panose="02020603050405020304" pitchFamily="18" charset="0"/>
                </a:rPr>
                <a:t>Наименование округа</a:t>
              </a:r>
              <a:endParaRPr lang="en-US" b="1">
                <a:solidFill>
                  <a:srgbClr val="007EEA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shape_4_in_25603"/>
            <p:cNvSpPr>
              <a:spLocks/>
            </p:cNvSpPr>
            <p:nvPr/>
          </p:nvSpPr>
          <p:spPr>
            <a:xfrm>
              <a:off x="179388" y="958612"/>
              <a:ext cx="432073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" name="shape_5_in_25603"/>
            <p:cNvSpPr>
              <a:spLocks/>
            </p:cNvSpPr>
            <p:nvPr/>
          </p:nvSpPr>
          <p:spPr>
            <a:xfrm>
              <a:off x="611461" y="957112"/>
              <a:ext cx="3384313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000000"/>
                  </a:solidFill>
                </a:rPr>
                <a:t>Карпова </a:t>
              </a:r>
              <a:r>
                <a:rPr lang="ru-RU" dirty="0" err="1">
                  <a:solidFill>
                    <a:schemeClr val="bg1"/>
                  </a:solidFill>
                </a:rPr>
                <a:t>Гульчачак</a:t>
              </a:r>
              <a:r>
                <a:rPr lang="ru-RU" dirty="0">
                  <a:solidFill>
                    <a:srgbClr val="000000"/>
                  </a:solidFill>
                </a:rPr>
                <a:t> </a:t>
              </a:r>
              <a:r>
                <a:rPr lang="ru-RU" dirty="0" err="1">
                  <a:solidFill>
                    <a:srgbClr val="000000"/>
                  </a:solidFill>
                </a:rPr>
                <a:t>Закиевна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shape_6_in_25603"/>
            <p:cNvSpPr>
              <a:spLocks/>
            </p:cNvSpPr>
            <p:nvPr/>
          </p:nvSpPr>
          <p:spPr>
            <a:xfrm>
              <a:off x="3995775" y="958612"/>
              <a:ext cx="5040337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shape_7_in_25603"/>
            <p:cNvSpPr>
              <a:spLocks/>
            </p:cNvSpPr>
            <p:nvPr/>
          </p:nvSpPr>
          <p:spPr>
            <a:xfrm>
              <a:off x="179388" y="1726811"/>
              <a:ext cx="432073" cy="771199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shape_8_in_25603"/>
            <p:cNvSpPr>
              <a:spLocks/>
            </p:cNvSpPr>
            <p:nvPr/>
          </p:nvSpPr>
          <p:spPr>
            <a:xfrm>
              <a:off x="611461" y="1725310"/>
              <a:ext cx="3384313" cy="768199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err="1">
                  <a:solidFill>
                    <a:srgbClr val="000000"/>
                  </a:solidFill>
                </a:rPr>
                <a:t>Минкабирова</a:t>
              </a:r>
              <a:r>
                <a:rPr lang="ru-RU" dirty="0">
                  <a:solidFill>
                    <a:srgbClr val="000000"/>
                  </a:solidFill>
                </a:rPr>
                <a:t> Гузель </a:t>
              </a:r>
              <a:r>
                <a:rPr lang="ru-RU" dirty="0" err="1">
                  <a:solidFill>
                    <a:schemeClr val="bg1"/>
                  </a:solidFill>
                </a:rPr>
                <a:t>Габдулфартовна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shape_9_in_25603"/>
            <p:cNvSpPr>
              <a:spLocks/>
            </p:cNvSpPr>
            <p:nvPr/>
          </p:nvSpPr>
          <p:spPr>
            <a:xfrm>
              <a:off x="3995775" y="1726811"/>
              <a:ext cx="5040337" cy="771199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shape_10_in_25603"/>
            <p:cNvSpPr>
              <a:spLocks/>
            </p:cNvSpPr>
            <p:nvPr/>
          </p:nvSpPr>
          <p:spPr>
            <a:xfrm>
              <a:off x="179388" y="2498011"/>
              <a:ext cx="432073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5" name="shape_11_in_25603"/>
            <p:cNvSpPr>
              <a:spLocks/>
            </p:cNvSpPr>
            <p:nvPr/>
          </p:nvSpPr>
          <p:spPr>
            <a:xfrm>
              <a:off x="611461" y="2465002"/>
              <a:ext cx="3384313" cy="801207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err="1">
                  <a:solidFill>
                    <a:srgbClr val="000000"/>
                  </a:solidFill>
                </a:rPr>
                <a:t>Шайдуллин</a:t>
              </a:r>
              <a:r>
                <a:rPr lang="ru-RU" dirty="0">
                  <a:solidFill>
                    <a:srgbClr val="000000"/>
                  </a:solidFill>
                </a:rPr>
                <a:t> Айдар </a:t>
              </a:r>
              <a:r>
                <a:rPr lang="ru-RU" dirty="0" err="1">
                  <a:solidFill>
                    <a:srgbClr val="000000"/>
                  </a:solidFill>
                </a:rPr>
                <a:t>Закиевич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shape_12_in_25603"/>
            <p:cNvSpPr>
              <a:spLocks/>
            </p:cNvSpPr>
            <p:nvPr/>
          </p:nvSpPr>
          <p:spPr>
            <a:xfrm>
              <a:off x="3995775" y="2498011"/>
              <a:ext cx="5040337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shape_13_in_25603"/>
            <p:cNvSpPr>
              <a:spLocks/>
            </p:cNvSpPr>
            <p:nvPr/>
          </p:nvSpPr>
          <p:spPr>
            <a:xfrm>
              <a:off x="179388" y="3266209"/>
              <a:ext cx="432073" cy="769699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8" name="shape_14_in_25603"/>
            <p:cNvSpPr>
              <a:spLocks/>
            </p:cNvSpPr>
            <p:nvPr/>
          </p:nvSpPr>
          <p:spPr>
            <a:xfrm>
              <a:off x="611461" y="3266209"/>
              <a:ext cx="3384313" cy="769699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err="1">
                  <a:solidFill>
                    <a:srgbClr val="000000"/>
                  </a:solidFill>
                </a:rPr>
                <a:t>Сибгатуллин</a:t>
              </a:r>
              <a:r>
                <a:rPr lang="ru-RU" dirty="0">
                  <a:solidFill>
                    <a:srgbClr val="000000"/>
                  </a:solidFill>
                </a:rPr>
                <a:t> Игорь Альбертович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shape_15_in_25603"/>
            <p:cNvSpPr>
              <a:spLocks/>
            </p:cNvSpPr>
            <p:nvPr/>
          </p:nvSpPr>
          <p:spPr>
            <a:xfrm>
              <a:off x="3995775" y="3266209"/>
              <a:ext cx="5040337" cy="769699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№4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shape_16_in_25603"/>
            <p:cNvSpPr>
              <a:spLocks/>
            </p:cNvSpPr>
            <p:nvPr/>
          </p:nvSpPr>
          <p:spPr>
            <a:xfrm>
              <a:off x="179388" y="4035908"/>
              <a:ext cx="432073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1" name="shape_17_in_25603"/>
            <p:cNvSpPr>
              <a:spLocks/>
            </p:cNvSpPr>
            <p:nvPr/>
          </p:nvSpPr>
          <p:spPr>
            <a:xfrm>
              <a:off x="611461" y="4035908"/>
              <a:ext cx="3384313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shape_18_in_25603"/>
            <p:cNvSpPr>
              <a:spLocks/>
            </p:cNvSpPr>
            <p:nvPr/>
          </p:nvSpPr>
          <p:spPr>
            <a:xfrm>
              <a:off x="3995775" y="4035908"/>
              <a:ext cx="5040337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shape_19_in_25603"/>
            <p:cNvSpPr>
              <a:spLocks/>
            </p:cNvSpPr>
            <p:nvPr/>
          </p:nvSpPr>
          <p:spPr>
            <a:xfrm>
              <a:off x="179388" y="4804106"/>
              <a:ext cx="432073" cy="1096784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shape_20_in_25603"/>
            <p:cNvSpPr>
              <a:spLocks/>
            </p:cNvSpPr>
            <p:nvPr/>
          </p:nvSpPr>
          <p:spPr>
            <a:xfrm>
              <a:off x="580709" y="4820611"/>
              <a:ext cx="3384313" cy="1065275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000000"/>
                  </a:solidFill>
                </a:rPr>
                <a:t>Казанцев Сергей Александрович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5" name="shape_21_in_25603"/>
            <p:cNvSpPr>
              <a:spLocks/>
            </p:cNvSpPr>
            <p:nvPr/>
          </p:nvSpPr>
          <p:spPr>
            <a:xfrm>
              <a:off x="3965022" y="4820611"/>
              <a:ext cx="5040337" cy="1065275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№6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shape_22_in_25603"/>
            <p:cNvSpPr>
              <a:spLocks/>
            </p:cNvSpPr>
            <p:nvPr/>
          </p:nvSpPr>
          <p:spPr>
            <a:xfrm>
              <a:off x="179388" y="5900890"/>
              <a:ext cx="432073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7" name="shape_23_in_25603"/>
            <p:cNvSpPr>
              <a:spLocks/>
            </p:cNvSpPr>
            <p:nvPr/>
          </p:nvSpPr>
          <p:spPr>
            <a:xfrm>
              <a:off x="580709" y="5900890"/>
              <a:ext cx="3411991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err="1">
                  <a:solidFill>
                    <a:srgbClr val="000000"/>
                  </a:solidFill>
                </a:rPr>
                <a:t>Морозенкова</a:t>
              </a:r>
              <a:r>
                <a:rPr lang="ru-RU" dirty="0">
                  <a:solidFill>
                    <a:srgbClr val="000000"/>
                  </a:solidFill>
                </a:rPr>
                <a:t> Нина Викторовна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shape_24_in_25603"/>
            <p:cNvSpPr>
              <a:spLocks/>
            </p:cNvSpPr>
            <p:nvPr/>
          </p:nvSpPr>
          <p:spPr>
            <a:xfrm>
              <a:off x="4023452" y="5915894"/>
              <a:ext cx="5023423" cy="753195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№7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29" name="shape_25_in_25603"/>
            <p:cNvCxnSpPr>
              <a:cxnSpLocks/>
            </p:cNvCxnSpPr>
            <p:nvPr/>
          </p:nvCxnSpPr>
          <p:spPr>
            <a:xfrm>
              <a:off x="611461" y="188913"/>
              <a:ext cx="0" cy="6480176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hape_26_in_25603"/>
            <p:cNvCxnSpPr>
              <a:cxnSpLocks/>
            </p:cNvCxnSpPr>
            <p:nvPr/>
          </p:nvCxnSpPr>
          <p:spPr>
            <a:xfrm>
              <a:off x="3995775" y="188913"/>
              <a:ext cx="0" cy="6480176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hape_27_in_25603"/>
            <p:cNvCxnSpPr>
              <a:cxnSpLocks/>
            </p:cNvCxnSpPr>
            <p:nvPr/>
          </p:nvCxnSpPr>
          <p:spPr>
            <a:xfrm>
              <a:off x="179388" y="958612"/>
              <a:ext cx="8856723" cy="0"/>
            </a:xfrm>
            <a:prstGeom prst="line">
              <a:avLst/>
            </a:prstGeom>
            <a:ln w="381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hape_28_in_25603"/>
            <p:cNvCxnSpPr>
              <a:cxnSpLocks/>
            </p:cNvCxnSpPr>
            <p:nvPr/>
          </p:nvCxnSpPr>
          <p:spPr>
            <a:xfrm>
              <a:off x="179388" y="1726811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hape_29_in_25603"/>
            <p:cNvCxnSpPr>
              <a:cxnSpLocks/>
            </p:cNvCxnSpPr>
            <p:nvPr/>
          </p:nvCxnSpPr>
          <p:spPr>
            <a:xfrm>
              <a:off x="179388" y="2498011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hape_30_in_25603"/>
            <p:cNvCxnSpPr>
              <a:cxnSpLocks/>
            </p:cNvCxnSpPr>
            <p:nvPr/>
          </p:nvCxnSpPr>
          <p:spPr>
            <a:xfrm>
              <a:off x="179388" y="3266209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_31_in_25603"/>
            <p:cNvCxnSpPr>
              <a:cxnSpLocks/>
            </p:cNvCxnSpPr>
            <p:nvPr/>
          </p:nvCxnSpPr>
          <p:spPr>
            <a:xfrm>
              <a:off x="179388" y="4035908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_32_in_25603"/>
            <p:cNvCxnSpPr>
              <a:cxnSpLocks/>
            </p:cNvCxnSpPr>
            <p:nvPr/>
          </p:nvCxnSpPr>
          <p:spPr>
            <a:xfrm>
              <a:off x="179388" y="4804106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hape_33_in_25603"/>
            <p:cNvCxnSpPr>
              <a:cxnSpLocks/>
            </p:cNvCxnSpPr>
            <p:nvPr/>
          </p:nvCxnSpPr>
          <p:spPr>
            <a:xfrm>
              <a:off x="179388" y="5900890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hape_34_in_25603"/>
            <p:cNvCxnSpPr>
              <a:cxnSpLocks/>
            </p:cNvCxnSpPr>
            <p:nvPr/>
          </p:nvCxnSpPr>
          <p:spPr>
            <a:xfrm>
              <a:off x="179388" y="188913"/>
              <a:ext cx="0" cy="6480176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hape_35_in_25603"/>
            <p:cNvCxnSpPr>
              <a:cxnSpLocks/>
            </p:cNvCxnSpPr>
            <p:nvPr/>
          </p:nvCxnSpPr>
          <p:spPr>
            <a:xfrm>
              <a:off x="9036111" y="188913"/>
              <a:ext cx="0" cy="6480176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hape_36_in_25603"/>
            <p:cNvCxnSpPr>
              <a:cxnSpLocks/>
            </p:cNvCxnSpPr>
            <p:nvPr/>
          </p:nvCxnSpPr>
          <p:spPr>
            <a:xfrm>
              <a:off x="179388" y="188913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hape_37_in_25603"/>
            <p:cNvCxnSpPr>
              <a:cxnSpLocks/>
            </p:cNvCxnSpPr>
            <p:nvPr/>
          </p:nvCxnSpPr>
          <p:spPr>
            <a:xfrm>
              <a:off x="179388" y="6669089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28992" cy="6741368"/>
          </a:xfrm>
        </p:spPr>
      </p:pic>
    </p:spTree>
    <p:extLst>
      <p:ext uri="{BB962C8B-B14F-4D97-AF65-F5344CB8AC3E}">
        <p14:creationId xmlns:p14="http://schemas.microsoft.com/office/powerpoint/2010/main" val="4269475403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12476223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" y="0"/>
            <a:ext cx="9073943" cy="6858000"/>
          </a:xfrm>
        </p:spPr>
      </p:pic>
    </p:spTree>
    <p:extLst>
      <p:ext uri="{BB962C8B-B14F-4D97-AF65-F5344CB8AC3E}">
        <p14:creationId xmlns:p14="http://schemas.microsoft.com/office/powerpoint/2010/main" val="2453749969"/>
      </p:ext>
    </p:extLst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2" cy="9144001"/>
          </a:xfrm>
        </p:spPr>
      </p:pic>
    </p:spTree>
    <p:extLst>
      <p:ext uri="{BB962C8B-B14F-4D97-AF65-F5344CB8AC3E}">
        <p14:creationId xmlns:p14="http://schemas.microsoft.com/office/powerpoint/2010/main" val="2880985715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2" cy="9144001"/>
          </a:xfrm>
        </p:spPr>
      </p:pic>
    </p:spTree>
    <p:extLst>
      <p:ext uri="{BB962C8B-B14F-4D97-AF65-F5344CB8AC3E}">
        <p14:creationId xmlns:p14="http://schemas.microsoft.com/office/powerpoint/2010/main" val="1635940264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035496"/>
            <a:ext cx="6858002" cy="8928993"/>
          </a:xfrm>
        </p:spPr>
      </p:pic>
    </p:spTree>
    <p:extLst>
      <p:ext uri="{BB962C8B-B14F-4D97-AF65-F5344CB8AC3E}">
        <p14:creationId xmlns:p14="http://schemas.microsoft.com/office/powerpoint/2010/main" val="2368669248"/>
      </p:ext>
    </p:extLst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57152727"/>
      </p:ext>
    </p:extLst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</p:spPr>
      </p:pic>
    </p:spTree>
    <p:extLst>
      <p:ext uri="{BB962C8B-B14F-4D97-AF65-F5344CB8AC3E}">
        <p14:creationId xmlns:p14="http://schemas.microsoft.com/office/powerpoint/2010/main" val="1532312614"/>
      </p:ext>
    </p:extLst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63426"/>
      </p:ext>
    </p:extLst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2667000"/>
            <a:ext cx="912495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3872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4" cy="6624736"/>
          </a:xfrm>
        </p:spPr>
      </p:pic>
    </p:spTree>
    <p:extLst>
      <p:ext uri="{BB962C8B-B14F-4D97-AF65-F5344CB8AC3E}">
        <p14:creationId xmlns:p14="http://schemas.microsoft.com/office/powerpoint/2010/main" val="4048552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0"/>
            <a:ext cx="9144000" cy="15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67695"/>
      </p:ext>
    </p:extLst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</p:spPr>
      </p:pic>
    </p:spTree>
    <p:extLst>
      <p:ext uri="{BB962C8B-B14F-4D97-AF65-F5344CB8AC3E}">
        <p14:creationId xmlns:p14="http://schemas.microsoft.com/office/powerpoint/2010/main" val="1536792887"/>
      </p:ext>
    </p:extLst>
  </p:cSld>
  <p:clrMapOvr>
    <a:masterClrMapping/>
  </p:clrMapOvr>
  <p:transition spd="med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768752"/>
          </a:xfrm>
        </p:spPr>
      </p:pic>
    </p:spTree>
    <p:extLst>
      <p:ext uri="{BB962C8B-B14F-4D97-AF65-F5344CB8AC3E}">
        <p14:creationId xmlns:p14="http://schemas.microsoft.com/office/powerpoint/2010/main" val="3386581025"/>
      </p:ext>
    </p:extLst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551383"/>
      </p:ext>
    </p:extLst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28992" cy="6858000"/>
          </a:xfrm>
        </p:spPr>
      </p:pic>
    </p:spTree>
    <p:extLst>
      <p:ext uri="{BB962C8B-B14F-4D97-AF65-F5344CB8AC3E}">
        <p14:creationId xmlns:p14="http://schemas.microsoft.com/office/powerpoint/2010/main" val="32493149"/>
      </p:ext>
    </p:extLst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9036496" cy="6768752"/>
          </a:xfrm>
        </p:spPr>
      </p:pic>
    </p:spTree>
    <p:extLst>
      <p:ext uri="{BB962C8B-B14F-4D97-AF65-F5344CB8AC3E}">
        <p14:creationId xmlns:p14="http://schemas.microsoft.com/office/powerpoint/2010/main" val="2993653164"/>
      </p:ext>
    </p:extLst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036496" cy="6624736"/>
          </a:xfrm>
        </p:spPr>
      </p:pic>
    </p:spTree>
    <p:extLst>
      <p:ext uri="{BB962C8B-B14F-4D97-AF65-F5344CB8AC3E}">
        <p14:creationId xmlns:p14="http://schemas.microsoft.com/office/powerpoint/2010/main" val="1307881908"/>
      </p:ext>
    </p:extLst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768752"/>
          </a:xfrm>
        </p:spPr>
      </p:pic>
    </p:spTree>
    <p:extLst>
      <p:ext uri="{BB962C8B-B14F-4D97-AF65-F5344CB8AC3E}">
        <p14:creationId xmlns:p14="http://schemas.microsoft.com/office/powerpoint/2010/main" val="1227159023"/>
      </p:ext>
    </p:extLst>
  </p:cSld>
  <p:clrMapOvr>
    <a:masterClrMapping/>
  </p:clrMapOvr>
  <p:transition spd="med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46042246"/>
      </p:ext>
    </p:extLst>
  </p:cSld>
  <p:clrMapOvr>
    <a:masterClrMapping/>
  </p:clrMapOvr>
  <p:transition spd="med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4" cy="6858000"/>
          </a:xfrm>
        </p:spPr>
      </p:pic>
    </p:spTree>
    <p:extLst>
      <p:ext uri="{BB962C8B-B14F-4D97-AF65-F5344CB8AC3E}">
        <p14:creationId xmlns:p14="http://schemas.microsoft.com/office/powerpoint/2010/main" val="2037953726"/>
      </p:ext>
    </p:extLst>
  </p:cSld>
  <p:clrMapOvr>
    <a:masterClrMapping/>
  </p:clrMapOvr>
  <p:transition spd="med">
    <p:fade/>
  </p:transition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Текстура дерева 16 х 9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115" id="{6D802E96-7B24-457C-A326-69AF839D4486}" vid="{C3FFE3C6-9A62-4BEA-9FE0-A8BC12B9BC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Woodgrain_16x9">
    <a:dk1>
      <a:sysClr val="windowText" lastClr="000000"/>
    </a:dk1>
    <a:lt1>
      <a:sysClr val="window" lastClr="FFFFFF"/>
    </a:lt1>
    <a:dk2>
      <a:srgbClr val="90B365"/>
    </a:dk2>
    <a:lt2>
      <a:srgbClr val="EEECE1"/>
    </a:lt2>
    <a:accent1>
      <a:srgbClr val="4283D2"/>
    </a:accent1>
    <a:accent2>
      <a:srgbClr val="6E9D35"/>
    </a:accent2>
    <a:accent3>
      <a:srgbClr val="DE6742"/>
    </a:accent3>
    <a:accent4>
      <a:srgbClr val="8F73DF"/>
    </a:accent4>
    <a:accent5>
      <a:srgbClr val="CB991B"/>
    </a:accent5>
    <a:accent6>
      <a:srgbClr val="7F7F7F"/>
    </a:accent6>
    <a:hlink>
      <a:srgbClr val="90B365"/>
    </a:hlink>
    <a:folHlink>
      <a:srgbClr val="7F7F7F"/>
    </a:folHlink>
  </a:clrScheme>
  <a:fontScheme name="Century">
    <a:majorFont>
      <a:latin typeface="Century"/>
      <a:ea typeface=""/>
      <a:cs typeface=""/>
    </a:majorFont>
    <a:minorFont>
      <a:latin typeface="Century"/>
      <a:ea typeface=""/>
      <a:cs typeface=""/>
    </a:minorFont>
  </a:fontScheme>
  <a:fmtScheme name="Elemental">
    <a:fillStyleLst>
      <a:solidFill>
        <a:schemeClr val="phClr"/>
      </a:solidFill>
      <a:gradFill rotWithShape="1">
        <a:gsLst>
          <a:gs pos="0">
            <a:schemeClr val="phClr">
              <a:tint val="90000"/>
            </a:schemeClr>
          </a:gs>
          <a:gs pos="48000">
            <a:schemeClr val="phClr">
              <a:tint val="54000"/>
              <a:satMod val="140000"/>
            </a:schemeClr>
          </a:gs>
          <a:gs pos="100000">
            <a:schemeClr val="phClr">
              <a:tint val="24000"/>
              <a:satMod val="260000"/>
            </a:schemeClr>
          </a:gs>
        </a:gsLst>
        <a:lin ang="16200000" scaled="1"/>
      </a:gradFill>
      <a:gradFill rotWithShape="1">
        <a:gsLst>
          <a:gs pos="0">
            <a:schemeClr val="phClr"/>
          </a:gs>
          <a:gs pos="100000">
            <a:schemeClr val="phClr">
              <a:shade val="48000"/>
              <a:satMod val="180000"/>
              <a:lumMod val="94000"/>
            </a:schemeClr>
          </a:gs>
          <a:gs pos="100000">
            <a:schemeClr val="phClr">
              <a:shade val="48000"/>
              <a:satMod val="180000"/>
              <a:lumMod val="94000"/>
            </a:schemeClr>
          </a:gs>
        </a:gsLst>
        <a:lin ang="4140000" scaled="1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a:effectStyle>
      <a:effectStyle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a:effectStyle>
      <a:effectStyle>
        <a:effectLst>
          <a:outerShdw blurRad="114300" dist="1143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plastic">
          <a:bevelT w="38100" h="3175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hade val="98000"/>
              <a:satMod val="150000"/>
              <a:lumMod val="102000"/>
            </a:schemeClr>
          </a:gs>
          <a:gs pos="50000">
            <a:schemeClr val="phClr">
              <a:tint val="98000"/>
              <a:shade val="90000"/>
              <a:satMod val="13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4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4909</TotalTime>
  <Words>1208</Words>
  <Application>Microsoft Office PowerPoint</Application>
  <PresentationFormat>Экран (4:3)</PresentationFormat>
  <Paragraphs>596</Paragraphs>
  <Slides>112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112</vt:i4>
      </vt:variant>
    </vt:vector>
  </HeadingPairs>
  <TitlesOfParts>
    <vt:vector size="122" baseType="lpstr">
      <vt:lpstr>Arial</vt:lpstr>
      <vt:lpstr>Calibri</vt:lpstr>
      <vt:lpstr>Century</vt:lpstr>
      <vt:lpstr>FreeSans</vt:lpstr>
      <vt:lpstr>Liberation Serif</vt:lpstr>
      <vt:lpstr>Times New Roman</vt:lpstr>
      <vt:lpstr>Текстура дерева 16 х 9</vt:lpstr>
      <vt:lpstr>Диаграмма</vt:lpstr>
      <vt:lpstr>Unknown</vt:lpstr>
      <vt:lpstr>Диаграмма Microsoft Excel</vt:lpstr>
      <vt:lpstr>Отчет  Нижнеуслонского  сельского поселения «Об итогах работы за 2021 год»</vt:lpstr>
      <vt:lpstr>Презентация PowerPoint</vt:lpstr>
      <vt:lpstr>Презентация PowerPoint</vt:lpstr>
      <vt:lpstr>Численность населения 533 чел.</vt:lpstr>
      <vt:lpstr>Общая численность населения</vt:lpstr>
      <vt:lpstr>Демография</vt:lpstr>
      <vt:lpstr>Количество детей в МБОУ « Нижнеуслонская ООШ»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Фактическое исполнение бюджета за 2021 год 5198 тыс.руб.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Содержание дорог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Водоснабжение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ул. Дзержинского</vt:lpstr>
      <vt:lpstr>ул. Дзержинского</vt:lpstr>
      <vt:lpstr>ул. Дзержинского</vt:lpstr>
      <vt:lpstr>Ул. Красноармейская</vt:lpstr>
      <vt:lpstr>Ул. Красноармейская</vt:lpstr>
      <vt:lpstr>Ул. Красноармейская</vt:lpstr>
      <vt:lpstr>Презентация PowerPoint</vt:lpstr>
      <vt:lpstr>Презентация PowerPoint</vt:lpstr>
      <vt:lpstr>ул. Первомайская</vt:lpstr>
      <vt:lpstr>ул. Первомайская</vt:lpstr>
      <vt:lpstr>ул. Первомайская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на 2022 год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 по уплате налогов сотрудниками организаций Республики Татарстан  Учреждение : Исполнительный комитет Нижнеуслонского сельского поселения</dc:title>
  <dc:creator>user</dc:creator>
  <cp:lastModifiedBy>Пользователь Windows</cp:lastModifiedBy>
  <cp:revision>910</cp:revision>
  <dcterms:created xsi:type="dcterms:W3CDTF">2017-08-01T15:22:40Z</dcterms:created>
  <dcterms:modified xsi:type="dcterms:W3CDTF">2023-01-15T12:19:55Z</dcterms:modified>
</cp:coreProperties>
</file>