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7" r:id="rId2"/>
    <p:sldId id="343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47" r:id="rId17"/>
    <p:sldId id="348" r:id="rId18"/>
    <p:sldId id="271" r:id="rId19"/>
    <p:sldId id="272" r:id="rId20"/>
    <p:sldId id="276" r:id="rId21"/>
    <p:sldId id="273" r:id="rId22"/>
    <p:sldId id="279" r:id="rId23"/>
    <p:sldId id="275" r:id="rId24"/>
    <p:sldId id="274" r:id="rId25"/>
    <p:sldId id="280" r:id="rId26"/>
    <p:sldId id="277" r:id="rId27"/>
    <p:sldId id="278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1" r:id="rId37"/>
    <p:sldId id="344" r:id="rId38"/>
    <p:sldId id="345" r:id="rId39"/>
    <p:sldId id="292" r:id="rId40"/>
    <p:sldId id="289" r:id="rId41"/>
    <p:sldId id="293" r:id="rId42"/>
    <p:sldId id="294" r:id="rId43"/>
    <p:sldId id="290" r:id="rId44"/>
    <p:sldId id="295" r:id="rId45"/>
    <p:sldId id="296" r:id="rId46"/>
    <p:sldId id="297" r:id="rId47"/>
    <p:sldId id="299" r:id="rId48"/>
    <p:sldId id="298" r:id="rId49"/>
    <p:sldId id="303" r:id="rId50"/>
    <p:sldId id="300" r:id="rId51"/>
    <p:sldId id="301" r:id="rId52"/>
    <p:sldId id="349" r:id="rId53"/>
    <p:sldId id="302" r:id="rId54"/>
    <p:sldId id="304" r:id="rId55"/>
    <p:sldId id="305" r:id="rId56"/>
    <p:sldId id="350" r:id="rId57"/>
    <p:sldId id="306" r:id="rId58"/>
    <p:sldId id="308" r:id="rId59"/>
    <p:sldId id="309" r:id="rId60"/>
    <p:sldId id="310" r:id="rId61"/>
    <p:sldId id="312" r:id="rId62"/>
    <p:sldId id="313" r:id="rId63"/>
    <p:sldId id="311" r:id="rId64"/>
    <p:sldId id="307" r:id="rId65"/>
    <p:sldId id="314" r:id="rId66"/>
    <p:sldId id="318" r:id="rId67"/>
    <p:sldId id="323" r:id="rId68"/>
    <p:sldId id="324" r:id="rId69"/>
    <p:sldId id="319" r:id="rId70"/>
    <p:sldId id="317" r:id="rId71"/>
    <p:sldId id="315" r:id="rId72"/>
    <p:sldId id="316" r:id="rId73"/>
    <p:sldId id="320" r:id="rId74"/>
    <p:sldId id="321" r:id="rId75"/>
    <p:sldId id="325" r:id="rId76"/>
    <p:sldId id="322" r:id="rId77"/>
    <p:sldId id="326" r:id="rId78"/>
    <p:sldId id="330" r:id="rId79"/>
    <p:sldId id="327" r:id="rId80"/>
    <p:sldId id="328" r:id="rId81"/>
    <p:sldId id="331" r:id="rId82"/>
    <p:sldId id="332" r:id="rId83"/>
    <p:sldId id="333" r:id="rId84"/>
    <p:sldId id="329" r:id="rId85"/>
    <p:sldId id="334" r:id="rId86"/>
    <p:sldId id="335" r:id="rId87"/>
    <p:sldId id="336" r:id="rId88"/>
    <p:sldId id="337" r:id="rId89"/>
    <p:sldId id="340" r:id="rId90"/>
    <p:sldId id="342" r:id="rId91"/>
    <p:sldId id="346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94660"/>
  </p:normalViewPr>
  <p:slideViewPr>
    <p:cSldViewPr>
      <p:cViewPr varScale="1">
        <p:scale>
          <a:sx n="69" d="100"/>
          <a:sy n="69" d="100"/>
        </p:scale>
        <p:origin x="12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76197871099445902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51"/>
            <c:extLst>
              <c:ext xmlns:c16="http://schemas.microsoft.com/office/drawing/2014/chart" uri="{C3380CC4-5D6E-409C-BE32-E72D297353CC}">
                <c16:uniqueId val="{00000000-7C86-44C0-AB65-E93366859A07}"/>
              </c:ext>
            </c:extLst>
          </c:dPt>
          <c:dPt>
            <c:idx val="1"/>
            <c:bubble3D val="0"/>
            <c:explosion val="40"/>
            <c:extLst>
              <c:ext xmlns:c16="http://schemas.microsoft.com/office/drawing/2014/chart" uri="{C3380CC4-5D6E-409C-BE32-E72D297353CC}">
                <c16:uniqueId val="{00000001-7C86-44C0-AB65-E93366859A07}"/>
              </c:ext>
            </c:extLst>
          </c:dPt>
          <c:dLbls>
            <c:dLbl>
              <c:idx val="1"/>
              <c:layout>
                <c:manualLayout>
                  <c:x val="-3.1581692913385827E-2"/>
                  <c:y val="5.878976410028784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86-44C0-AB65-E93366859A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Дотация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86-44C0-AB65-E93366859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4400" b="1" i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4400" b="1" i="1"/>
            </a:pPr>
            <a:endParaRPr lang="ru-RU"/>
          </a:p>
        </c:txPr>
      </c:legendEntry>
      <c:layout>
        <c:manualLayout>
          <c:xMode val="edge"/>
          <c:yMode val="edge"/>
          <c:x val="0.64821380139982487"/>
          <c:y val="7.3676998851979409E-4"/>
          <c:w val="0.3230825678040245"/>
          <c:h val="0.89165888975299046"/>
        </c:manualLayout>
      </c:layout>
      <c:overlay val="0"/>
      <c:txPr>
        <a:bodyPr/>
        <a:lstStyle/>
        <a:p>
          <a:pPr>
            <a:defRPr sz="2800" b="1" i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2BC6E-0321-4216-AF4F-46C2263A56CF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CD806-0C2D-4ABE-9590-9C05850298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56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358DF-714B-494A-A1A6-CCE394DFDA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06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1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16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9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7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54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5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7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09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4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1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FC8A7-52F7-43ED-AAB4-51EA98E2DD33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FDF27-CD4E-49F5-8BE1-2A2F82E32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2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" y="188640"/>
            <a:ext cx="9061577" cy="645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Расходная часть бюджета </a:t>
            </a:r>
            <a:r>
              <a:rPr lang="ru-RU" sz="3600" b="1" i="1" dirty="0" smtClean="0"/>
              <a:t>(</a:t>
            </a:r>
            <a:r>
              <a:rPr lang="ru-RU" sz="3600" b="1" i="1" dirty="0" err="1" smtClean="0"/>
              <a:t>тыс.руб</a:t>
            </a:r>
            <a:r>
              <a:rPr lang="ru-RU" sz="3600" b="1" i="1" dirty="0" smtClean="0"/>
              <a:t>.)</a:t>
            </a:r>
            <a:endParaRPr lang="ru-RU" sz="3600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060384"/>
              </p:ext>
            </p:extLst>
          </p:nvPr>
        </p:nvGraphicFramePr>
        <p:xfrm>
          <a:off x="457200" y="1268761"/>
          <a:ext cx="8229600" cy="511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2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9484"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Оплата электроэнергии </a:t>
                      </a:r>
                      <a:endParaRPr lang="ru-RU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2 211,3</a:t>
                      </a:r>
                      <a:endParaRPr lang="ru-RU" sz="2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уличного освещения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591</a:t>
                      </a:r>
                      <a:endParaRPr lang="ru-RU" sz="18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водокачка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883,6</a:t>
                      </a:r>
                      <a:endParaRPr lang="ru-RU" sz="18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8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оплата электроэнергии СДК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  <a:endParaRPr lang="ru-RU" sz="18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Содержание Дорог</a:t>
                      </a:r>
                      <a:endParaRPr lang="ru-RU" sz="24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3 081,5</a:t>
                      </a:r>
                      <a:endParaRPr lang="ru-RU" sz="24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Обкос обочин дорог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102,6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Уборка </a:t>
                      </a: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снега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892,6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Обкос</a:t>
                      </a:r>
                      <a:endParaRPr lang="ru-RU" sz="1800" b="1" i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102,6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Грант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1 500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</a:t>
                      </a:r>
                      <a:r>
                        <a:rPr lang="ru-RU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т.ч</a:t>
                      </a:r>
                      <a:r>
                        <a:rPr lang="ru-RU" sz="1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Закупка дорожных знаков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Ликвидация свалок, и вывоз КГМ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204,3</a:t>
                      </a:r>
                      <a:endParaRPr lang="ru-RU" sz="18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8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ru-RU" b="1" i="1" dirty="0" smtClean="0"/>
              <a:t>Расходная часть бюджета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093440"/>
              </p:ext>
            </p:extLst>
          </p:nvPr>
        </p:nvGraphicFramePr>
        <p:xfrm>
          <a:off x="467543" y="1052734"/>
          <a:ext cx="8219256" cy="4752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8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Газоснабжение (СДК и ОПУП)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120,69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ГСМ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234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ГСМ  служ.авто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188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 ГСМ пож.маш</a:t>
                      </a:r>
                      <a:endParaRPr lang="ru-RU" sz="2000" b="1" i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Тех.присоединение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ул.освещ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37,55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Тех.присоединение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ДПО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65,2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1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Приобретение </a:t>
                      </a: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оборудования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4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 , отрицательные трансферты</a:t>
                      </a:r>
                      <a:endParaRPr lang="ru-RU" sz="20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1 968,0</a:t>
                      </a: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80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Ликвидация свалок и последствий пожара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93911"/>
            <a:ext cx="7272807" cy="5454605"/>
          </a:xfrm>
        </p:spPr>
      </p:pic>
    </p:spTree>
    <p:extLst>
      <p:ext uri="{BB962C8B-B14F-4D97-AF65-F5344CB8AC3E}">
        <p14:creationId xmlns:p14="http://schemas.microsoft.com/office/powerpoint/2010/main" val="7731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Ликвидация свалок и последствий пожара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535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Ликвидация свалок и последствий пожара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4326632" cy="324497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44824"/>
            <a:ext cx="4614432" cy="3460824"/>
          </a:xfrm>
        </p:spPr>
      </p:pic>
    </p:spTree>
    <p:extLst>
      <p:ext uri="{BB962C8B-B14F-4D97-AF65-F5344CB8AC3E}">
        <p14:creationId xmlns:p14="http://schemas.microsoft.com/office/powerpoint/2010/main" val="22079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Оплата Электро энергии ( руб.)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921438"/>
              </p:ext>
            </p:extLst>
          </p:nvPr>
        </p:nvGraphicFramePr>
        <p:xfrm>
          <a:off x="457200" y="1600200"/>
          <a:ext cx="8229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Наименование потребления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2022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2021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+/-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Водокачки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883 695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984 079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-</a:t>
                      </a:r>
                      <a:r>
                        <a:rPr lang="ru-RU" sz="2400" b="1" dirty="0" smtClean="0"/>
                        <a:t>  100 384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СДК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736 513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569 544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 </a:t>
                      </a:r>
                      <a:r>
                        <a:rPr lang="ru-RU" sz="2400" b="1" dirty="0" smtClean="0"/>
                        <a:t>166 969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Уличное освещение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591 130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686 000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- </a:t>
                      </a:r>
                      <a:r>
                        <a:rPr lang="ru-RU" sz="2400" b="1" dirty="0" smtClean="0"/>
                        <a:t>94</a:t>
                      </a:r>
                      <a:r>
                        <a:rPr lang="ru-RU" sz="2400" b="1" baseline="0" dirty="0" smtClean="0"/>
                        <a:t> 870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Затраты на 1 фонарь в год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2256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2364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smtClean="0"/>
                        <a:t>-</a:t>
                      </a:r>
                      <a:r>
                        <a:rPr lang="ru-RU" sz="2400" b="1" smtClean="0"/>
                        <a:t> 108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Всего э/энергии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2 211 338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2 239 623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- </a:t>
                      </a:r>
                      <a:r>
                        <a:rPr lang="ru-RU" sz="2400" b="1" dirty="0" smtClean="0"/>
                        <a:t>28 285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7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Замена ламп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92" y="1600200"/>
            <a:ext cx="2544615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92" y="1600200"/>
            <a:ext cx="2544615" cy="4525963"/>
          </a:xfrm>
        </p:spPr>
      </p:pic>
    </p:spTree>
    <p:extLst>
      <p:ext uri="{BB962C8B-B14F-4D97-AF65-F5344CB8AC3E}">
        <p14:creationId xmlns:p14="http://schemas.microsoft.com/office/powerpoint/2010/main" val="28574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Оплата Электро энергии ( руб.)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806008"/>
              </p:ext>
            </p:extLst>
          </p:nvPr>
        </p:nvGraphicFramePr>
        <p:xfrm>
          <a:off x="457200" y="1600200"/>
          <a:ext cx="8229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Наименование потребления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2022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2021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+/-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Водокачки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883 695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984 079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-</a:t>
                      </a:r>
                      <a:r>
                        <a:rPr lang="ru-RU" sz="2400" b="1" dirty="0" smtClean="0"/>
                        <a:t>  100 384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СДК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736 513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569 544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+ </a:t>
                      </a:r>
                      <a:r>
                        <a:rPr lang="ru-RU" sz="2400" b="1" dirty="0" smtClean="0"/>
                        <a:t>166 969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Уличное освещение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591 130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686 000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- </a:t>
                      </a:r>
                      <a:r>
                        <a:rPr lang="ru-RU" sz="2400" b="1" dirty="0" smtClean="0"/>
                        <a:t>94</a:t>
                      </a:r>
                      <a:r>
                        <a:rPr lang="ru-RU" sz="2400" b="1" baseline="0" dirty="0" smtClean="0"/>
                        <a:t> 870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Затраты на 1 фонарь в год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2256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2364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smtClean="0"/>
                        <a:t>-</a:t>
                      </a:r>
                      <a:r>
                        <a:rPr lang="ru-RU" sz="2400" b="1" smtClean="0"/>
                        <a:t> 108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Всего э/энергии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2 211 338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2 239 623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- </a:t>
                      </a:r>
                      <a:r>
                        <a:rPr lang="ru-RU" sz="2400" b="1" dirty="0" smtClean="0"/>
                        <a:t>28 285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14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Очистка дорог от снега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461900"/>
              </p:ext>
            </p:extLst>
          </p:nvPr>
        </p:nvGraphicFramePr>
        <p:xfrm>
          <a:off x="457200" y="1600200"/>
          <a:ext cx="8229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Заложено бюджетом на 2022 год (</a:t>
                      </a:r>
                      <a:r>
                        <a:rPr lang="ru-RU" sz="2800" b="1" dirty="0" err="1" smtClean="0"/>
                        <a:t>тыс.рубл</a:t>
                      </a:r>
                      <a:r>
                        <a:rPr lang="ru-RU" sz="2800" b="1" dirty="0" smtClean="0"/>
                        <a:t>.)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246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Фактически израсходовано на очистку снега(</a:t>
                      </a:r>
                      <a:r>
                        <a:rPr lang="ru-RU" sz="2800" b="1" dirty="0" err="1" smtClean="0"/>
                        <a:t>тыс.рубл</a:t>
                      </a:r>
                      <a:r>
                        <a:rPr lang="ru-RU" sz="2800" b="1" dirty="0" smtClean="0"/>
                        <a:t>.)</a:t>
                      </a:r>
                    </a:p>
                    <a:p>
                      <a:pPr algn="ctr"/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892,6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dirty="0" smtClean="0"/>
                        <a:t>Перерасход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(</a:t>
                      </a:r>
                      <a:r>
                        <a:rPr lang="ru-RU" sz="2800" b="1" dirty="0" err="1" smtClean="0"/>
                        <a:t>тыс.рубл</a:t>
                      </a:r>
                      <a:r>
                        <a:rPr lang="ru-RU" sz="2800" b="1" dirty="0" smtClean="0"/>
                        <a:t>.)</a:t>
                      </a:r>
                    </a:p>
                    <a:p>
                      <a:pPr algn="ctr"/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646,6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3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Очистка дорог от снега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55478"/>
            <a:ext cx="6984776" cy="5238582"/>
          </a:xfrm>
        </p:spPr>
      </p:pic>
    </p:spTree>
    <p:extLst>
      <p:ext uri="{BB962C8B-B14F-4D97-AF65-F5344CB8AC3E}">
        <p14:creationId xmlns:p14="http://schemas.microsoft.com/office/powerpoint/2010/main" val="989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Повестка дня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+mj-lt"/>
              </a:rPr>
              <a:t>1. Отчёт «Об </a:t>
            </a:r>
            <a:r>
              <a:rPr lang="ru-RU" b="1" i="1" dirty="0">
                <a:solidFill>
                  <a:srgbClr val="00B050"/>
                </a:solidFill>
                <a:latin typeface="+mj-lt"/>
              </a:rPr>
              <a:t>итогах социально-экономического развития за 2022 год и задачах на 2023 </a:t>
            </a:r>
            <a:r>
              <a:rPr lang="ru-RU" b="1" i="1" dirty="0" smtClean="0">
                <a:solidFill>
                  <a:srgbClr val="00B050"/>
                </a:solidFill>
                <a:latin typeface="+mj-lt"/>
              </a:rPr>
              <a:t>год»</a:t>
            </a:r>
          </a:p>
          <a:p>
            <a:r>
              <a:rPr lang="ru-RU" b="1" i="1" dirty="0" smtClean="0">
                <a:solidFill>
                  <a:srgbClr val="00B050"/>
                </a:solidFill>
                <a:latin typeface="+mj-lt"/>
              </a:rPr>
              <a:t>2</a:t>
            </a:r>
            <a:r>
              <a:rPr lang="ru-RU" i="1" dirty="0">
                <a:solidFill>
                  <a:srgbClr val="00B050"/>
                </a:solidFill>
                <a:latin typeface="+mj-lt"/>
              </a:rPr>
              <a:t>. </a:t>
            </a:r>
            <a:r>
              <a:rPr lang="ru-RU" b="1" i="1" dirty="0" smtClean="0">
                <a:solidFill>
                  <a:srgbClr val="00B050"/>
                </a:solidFill>
                <a:latin typeface="+mj-lt"/>
              </a:rPr>
              <a:t>Отчёт</a:t>
            </a:r>
            <a:r>
              <a:rPr lang="ru-RU" i="1" dirty="0" smtClean="0">
                <a:solidFill>
                  <a:srgbClr val="00B050"/>
                </a:solidFill>
                <a:latin typeface="+mj-lt"/>
              </a:rPr>
              <a:t> з</a:t>
            </a:r>
            <a:r>
              <a:rPr lang="ru-RU" b="1" i="1" dirty="0" smtClean="0">
                <a:ln w="0"/>
                <a:solidFill>
                  <a:srgbClr val="00B050"/>
                </a:solidFill>
              </a:rPr>
              <a:t>аместителя </a:t>
            </a:r>
            <a:r>
              <a:rPr lang="ru-RU" b="1" i="1" dirty="0">
                <a:ln w="0"/>
                <a:solidFill>
                  <a:srgbClr val="00B050"/>
                </a:solidFill>
              </a:rPr>
              <a:t>главного врача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i="1" dirty="0">
                <a:ln w="0"/>
                <a:solidFill>
                  <a:srgbClr val="00B050"/>
                </a:solidFill>
              </a:rPr>
              <a:t> </a:t>
            </a:r>
            <a:r>
              <a:rPr lang="ru-RU" b="1" i="1" dirty="0" smtClean="0">
                <a:ln w="0"/>
                <a:solidFill>
                  <a:srgbClr val="00B050"/>
                </a:solidFill>
              </a:rPr>
              <a:t>   по </a:t>
            </a:r>
            <a:r>
              <a:rPr lang="ru-RU" b="1" i="1" dirty="0">
                <a:ln w="0"/>
                <a:solidFill>
                  <a:srgbClr val="00B050"/>
                </a:solidFill>
              </a:rPr>
              <a:t>медицинскому обслуживанию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i="1" dirty="0" smtClean="0">
                <a:ln w="0"/>
                <a:solidFill>
                  <a:srgbClr val="00B050"/>
                </a:solidFill>
              </a:rPr>
              <a:t>    ГБУЗ </a:t>
            </a:r>
            <a:r>
              <a:rPr lang="ru-RU" b="1" i="1" dirty="0">
                <a:ln w="0"/>
                <a:solidFill>
                  <a:srgbClr val="00B050"/>
                </a:solidFill>
              </a:rPr>
              <a:t>«</a:t>
            </a:r>
            <a:r>
              <a:rPr lang="ru-RU" b="1" i="1" dirty="0" err="1">
                <a:ln w="0"/>
                <a:solidFill>
                  <a:srgbClr val="00B050"/>
                </a:solidFill>
              </a:rPr>
              <a:t>Верхнеуслонская</a:t>
            </a:r>
            <a:r>
              <a:rPr lang="ru-RU" b="1" i="1" dirty="0">
                <a:ln w="0"/>
                <a:solidFill>
                  <a:srgbClr val="00B050"/>
                </a:solidFill>
              </a:rPr>
              <a:t> </a:t>
            </a:r>
            <a:r>
              <a:rPr lang="ru-RU" b="1" i="1" dirty="0" smtClean="0">
                <a:ln w="0"/>
                <a:solidFill>
                  <a:srgbClr val="00B050"/>
                </a:solidFill>
              </a:rPr>
              <a:t>ЦРБ»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i="1" dirty="0" smtClean="0">
                <a:ln w="0"/>
                <a:solidFill>
                  <a:srgbClr val="00B050"/>
                </a:solidFill>
              </a:rPr>
              <a:t>    3. Отчёт участкового уполномоченного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b="1" i="1" dirty="0" smtClean="0">
                <a:ln w="0"/>
                <a:solidFill>
                  <a:srgbClr val="00B050"/>
                </a:solidFill>
              </a:rPr>
              <a:t>     полиции за 2022 год</a:t>
            </a:r>
            <a:endParaRPr lang="ru-RU" b="1" i="1" dirty="0">
              <a:ln w="0"/>
              <a:solidFill>
                <a:srgbClr val="00B050"/>
              </a:solidFill>
            </a:endParaRPr>
          </a:p>
          <a:p>
            <a:endParaRPr lang="ru-RU" b="1" i="1" dirty="0" smtClean="0">
              <a:solidFill>
                <a:srgbClr val="00B050"/>
              </a:solidFill>
              <a:latin typeface="+mj-lt"/>
            </a:endParaRPr>
          </a:p>
          <a:p>
            <a:endParaRPr lang="ru-RU" b="1" i="1" dirty="0">
              <a:solidFill>
                <a:srgbClr val="00B050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2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Очистка дорог от снега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9" y="1324898"/>
            <a:ext cx="7029937" cy="5272453"/>
          </a:xfrm>
        </p:spPr>
      </p:pic>
    </p:spTree>
    <p:extLst>
      <p:ext uri="{BB962C8B-B14F-4D97-AF65-F5344CB8AC3E}">
        <p14:creationId xmlns:p14="http://schemas.microsoft.com/office/powerpoint/2010/main" val="21532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Обкос территории СП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941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Работы по гранту ул. Строителей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019089"/>
              </p:ext>
            </p:extLst>
          </p:nvPr>
        </p:nvGraphicFramePr>
        <p:xfrm>
          <a:off x="457200" y="1600200"/>
          <a:ext cx="822960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Протяжённость </a:t>
                      </a:r>
                    </a:p>
                    <a:p>
                      <a:pPr algn="ctr"/>
                      <a:r>
                        <a:rPr lang="ru-RU" sz="4000" b="1" dirty="0" smtClean="0"/>
                        <a:t>( метров)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Затрачено (тыс.рублей)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/>
                        <a:t>1300</a:t>
                      </a:r>
                      <a:endParaRPr lang="ru-RU" sz="8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dirty="0" smtClean="0"/>
                        <a:t>1</a:t>
                      </a:r>
                      <a:r>
                        <a:rPr lang="ru-RU" sz="8000" b="1" baseline="0" dirty="0" smtClean="0"/>
                        <a:t> 500</a:t>
                      </a:r>
                      <a:endParaRPr lang="ru-RU" sz="8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9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Работы по гранту ул. Строителей</a:t>
            </a:r>
            <a:endParaRPr lang="ru-RU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4245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Работы по гранту ул. Строителей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2973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 smtClean="0"/>
              <a:t>ул.Октябрьская</a:t>
            </a:r>
            <a:r>
              <a:rPr lang="ru-RU" b="1" i="1" dirty="0" smtClean="0"/>
              <a:t>, Горького на средства дорожного фонда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530325"/>
              </p:ext>
            </p:extLst>
          </p:nvPr>
        </p:nvGraphicFramePr>
        <p:xfrm>
          <a:off x="457200" y="16002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Протяжённость </a:t>
                      </a:r>
                    </a:p>
                    <a:p>
                      <a:pPr algn="ctr"/>
                      <a:r>
                        <a:rPr lang="ru-RU" sz="4000" b="1" dirty="0" smtClean="0"/>
                        <a:t>( метров)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Затрачено (тыс.рублей)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/>
                        <a:t>730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/>
                        <a:t>11</a:t>
                      </a:r>
                      <a:r>
                        <a:rPr lang="ru-RU" sz="9600" b="1" baseline="0" dirty="0" smtClean="0"/>
                        <a:t> 483</a:t>
                      </a:r>
                      <a:endParaRPr lang="ru-RU" sz="9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0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/>
              <a:t>у</a:t>
            </a:r>
            <a:r>
              <a:rPr lang="ru-RU" b="1" i="1" dirty="0" err="1" smtClean="0"/>
              <a:t>л.Октябрьская</a:t>
            </a:r>
            <a:r>
              <a:rPr lang="ru-RU" b="1" i="1" dirty="0" smtClean="0"/>
              <a:t>, Горького на средства дорожного фонда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83233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Работы по гранту ул. Строителей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1896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Уборка территории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7283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Уборка территории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00" y="1600200"/>
            <a:ext cx="2087600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0345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B050"/>
                </a:solidFill>
              </a:rPr>
              <a:t>Отчет Главы Шеланговского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B050"/>
                </a:solidFill>
              </a:rPr>
              <a:t>сельского </a:t>
            </a:r>
            <a:r>
              <a:rPr lang="ru-RU" sz="4800" b="1" i="1" dirty="0">
                <a:solidFill>
                  <a:srgbClr val="00B050"/>
                </a:solidFill>
              </a:rPr>
              <a:t>поселения </a:t>
            </a:r>
            <a:endParaRPr lang="ru-RU" sz="4800" b="1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B050"/>
                </a:solidFill>
              </a:rPr>
              <a:t>Майорова </a:t>
            </a: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B050"/>
                </a:solidFill>
              </a:rPr>
              <a:t>Валерия Викторовича</a:t>
            </a:r>
          </a:p>
          <a:p>
            <a:pPr marL="0" indent="0" algn="ctr">
              <a:buNone/>
            </a:pPr>
            <a:r>
              <a:rPr lang="ru-RU" sz="4800" b="1" i="1" dirty="0" smtClean="0">
                <a:solidFill>
                  <a:srgbClr val="00B050"/>
                </a:solidFill>
              </a:rPr>
              <a:t>« Об итогах социально-экономического развития за 2022 год и задачах </a:t>
            </a:r>
            <a:r>
              <a:rPr lang="ru-RU" sz="4800" b="1" i="1" dirty="0">
                <a:solidFill>
                  <a:srgbClr val="00B050"/>
                </a:solidFill>
              </a:rPr>
              <a:t>на </a:t>
            </a:r>
            <a:r>
              <a:rPr lang="ru-RU" sz="4800" b="1" i="1" dirty="0" smtClean="0">
                <a:solidFill>
                  <a:srgbClr val="00B050"/>
                </a:solidFill>
              </a:rPr>
              <a:t>2023 год»</a:t>
            </a:r>
            <a:endParaRPr lang="ru-RU" sz="4800" b="1" i="1" dirty="0">
              <a:solidFill>
                <a:srgbClr val="00B05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5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Уборка территории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8025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Ликвидация свалки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9968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Ликвидация свалки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117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Наш Двор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5058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Наш Двор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4948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Наш Двор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131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Ремонт школы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34431"/>
            <a:ext cx="3810000" cy="2857500"/>
          </a:xfrm>
        </p:spPr>
      </p:pic>
    </p:spTree>
    <p:extLst>
      <p:ext uri="{BB962C8B-B14F-4D97-AF65-F5344CB8AC3E}">
        <p14:creationId xmlns:p14="http://schemas.microsoft.com/office/powerpoint/2010/main" val="7987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Ремонт школы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4494444" cy="33708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437706" cy="4583608"/>
          </a:xfrm>
        </p:spPr>
      </p:pic>
    </p:spTree>
    <p:extLst>
      <p:ext uri="{BB962C8B-B14F-4D97-AF65-F5344CB8AC3E}">
        <p14:creationId xmlns:p14="http://schemas.microsoft.com/office/powerpoint/2010/main" val="28254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Ремонт </a:t>
            </a:r>
            <a:r>
              <a:rPr lang="ru-RU" b="1" i="1" dirty="0"/>
              <a:t>ш</a:t>
            </a:r>
            <a:r>
              <a:rPr lang="ru-RU" b="1" i="1" dirty="0" smtClean="0"/>
              <a:t>колы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9" y="2924944"/>
            <a:ext cx="4896776" cy="36725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56792"/>
            <a:ext cx="3365698" cy="4487597"/>
          </a:xfrm>
        </p:spPr>
      </p:pic>
    </p:spTree>
    <p:extLst>
      <p:ext uri="{BB962C8B-B14F-4D97-AF65-F5344CB8AC3E}">
        <p14:creationId xmlns:p14="http://schemas.microsoft.com/office/powerpoint/2010/main" val="35313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b="1" i="1" dirty="0"/>
              <a:t>Ремонт школы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42746"/>
            <a:ext cx="7416824" cy="5562618"/>
          </a:xfrm>
        </p:spPr>
      </p:pic>
    </p:spTree>
    <p:extLst>
      <p:ext uri="{BB962C8B-B14F-4D97-AF65-F5344CB8AC3E}">
        <p14:creationId xmlns:p14="http://schemas.microsoft.com/office/powerpoint/2010/main" val="13175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Заседание совета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108876"/>
            <a:ext cx="7632848" cy="5724636"/>
          </a:xfrm>
        </p:spPr>
      </p:pic>
    </p:spTree>
    <p:extLst>
      <p:ext uri="{BB962C8B-B14F-4D97-AF65-F5344CB8AC3E}">
        <p14:creationId xmlns:p14="http://schemas.microsoft.com/office/powerpoint/2010/main" val="17796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Ремонт школы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1" y="902761"/>
            <a:ext cx="7496777" cy="562258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0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Самообложение 2022 г.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096380"/>
              </p:ext>
            </p:extLst>
          </p:nvPr>
        </p:nvGraphicFramePr>
        <p:xfrm>
          <a:off x="1" y="1844824"/>
          <a:ext cx="9144000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9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0677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Средства собранные до 01.04.2022г.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Поступило из РТ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Общая сумма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3819"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154 000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591</a:t>
                      </a:r>
                      <a:r>
                        <a:rPr lang="ru-RU" sz="5400" b="1" baseline="0" dirty="0" smtClean="0"/>
                        <a:t> 600</a:t>
                      </a:r>
                      <a:endParaRPr lang="ru-RU" sz="5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dirty="0" smtClean="0"/>
                        <a:t>745 300</a:t>
                      </a:r>
                      <a:endParaRPr lang="ru-RU" sz="5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9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Нариман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030710"/>
              </p:ext>
            </p:extLst>
          </p:nvPr>
        </p:nvGraphicFramePr>
        <p:xfrm>
          <a:off x="179509" y="1412775"/>
          <a:ext cx="8712970" cy="5013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35053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Перечень мероприятий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на реализацию мероприятий тыс. руб.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самообложения граждан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бюджета РТ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Наименование работ и сумма</a:t>
                      </a:r>
                      <a:endParaRPr lang="ru-RU" sz="2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1491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Строительство дороги по ул. Рабочая</a:t>
                      </a:r>
                      <a:r>
                        <a:rPr lang="ru-RU" sz="2400" b="1" i="1" baseline="0" dirty="0" smtClean="0"/>
                        <a:t> </a:t>
                      </a:r>
                      <a:r>
                        <a:rPr lang="ru-RU" sz="2400" b="1" i="1" dirty="0" smtClean="0"/>
                        <a:t>д. Нариман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211 250</a:t>
                      </a:r>
                    </a:p>
                    <a:p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i="1" dirty="0" smtClean="0"/>
                        <a:t>42250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800" b="1" i="1" dirty="0" smtClean="0"/>
                        <a:t>169 000</a:t>
                      </a:r>
                      <a:endParaRPr lang="ru-RU" sz="3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Щебенение дороги по ул. Рабочая д. Нариман</a:t>
                      </a:r>
                      <a:endParaRPr lang="ru-RU" sz="2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4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Нариман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960440" cy="52805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32856"/>
            <a:ext cx="4608744" cy="3456558"/>
          </a:xfrm>
        </p:spPr>
      </p:pic>
    </p:spTree>
    <p:extLst>
      <p:ext uri="{BB962C8B-B14F-4D97-AF65-F5344CB8AC3E}">
        <p14:creationId xmlns:p14="http://schemas.microsoft.com/office/powerpoint/2010/main" val="14209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Брек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08400"/>
              </p:ext>
            </p:extLst>
          </p:nvPr>
        </p:nvGraphicFramePr>
        <p:xfrm>
          <a:off x="457200" y="1600200"/>
          <a:ext cx="82296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Перечень мероприятий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на реализацию мероприятий тыс. руб.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самообложения граждан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Средства бюджета РТ</a:t>
                      </a:r>
                      <a:endParaRPr lang="ru-RU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/>
                        <a:t>Наименование работ и сумма</a:t>
                      </a:r>
                      <a:endParaRPr lang="ru-RU" sz="2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Строительство дороги по ул. Центральная д. </a:t>
                      </a:r>
                      <a:r>
                        <a:rPr lang="ru-RU" sz="2400" b="1" i="1" dirty="0" err="1" smtClean="0"/>
                        <a:t>Брек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336 000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1" dirty="0" smtClean="0"/>
                        <a:t>67 200</a:t>
                      </a:r>
                      <a:endParaRPr lang="ru-RU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i="1" dirty="0" smtClean="0"/>
                        <a:t>268 800</a:t>
                      </a:r>
                      <a:endParaRPr lang="ru-RU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Щебенение дороги по ул. Центральная, </a:t>
                      </a:r>
                      <a:r>
                        <a:rPr lang="ru-RU" sz="2400" b="1" i="1" dirty="0" err="1" smtClean="0"/>
                        <a:t>д.Брек</a:t>
                      </a:r>
                      <a:endParaRPr lang="ru-RU" sz="2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50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Брек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3402378" cy="453650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8241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Кзыл-Байрак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7233116"/>
              </p:ext>
            </p:extLst>
          </p:nvPr>
        </p:nvGraphicFramePr>
        <p:xfrm>
          <a:off x="35497" y="1556791"/>
          <a:ext cx="9000999" cy="4509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5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91719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Перечень мероприятий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на реализацию мероприятий тыс. руб.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самообложения граждан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Средства бюджета РТ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Наименование работ и сумма</a:t>
                      </a:r>
                      <a:endParaRPr lang="ru-RU" sz="2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7842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Благоустройство</a:t>
                      </a:r>
                      <a:r>
                        <a:rPr lang="ru-RU" sz="2400" b="1" i="1" baseline="0" dirty="0" smtClean="0"/>
                        <a:t> кладбища п. Кзыл-Байрак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182 500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36</a:t>
                      </a:r>
                      <a:r>
                        <a:rPr lang="ru-RU" sz="3600" b="1" i="1" baseline="0" dirty="0" smtClean="0"/>
                        <a:t> 500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i="1" dirty="0" smtClean="0"/>
                        <a:t>146000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Ограждение кладбища (245</a:t>
                      </a:r>
                      <a:r>
                        <a:rPr lang="ru-RU" sz="2400" b="1" i="1" baseline="0" dirty="0" smtClean="0"/>
                        <a:t> метров)</a:t>
                      </a:r>
                      <a:endParaRPr lang="ru-RU" sz="2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Кзыл-Байрак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59738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131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Сходы граждан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7262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Приём граждан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960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3"/>
            <a:ext cx="9144000" cy="122413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Темы схода граждан по самообложению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168791"/>
              </p:ext>
            </p:extLst>
          </p:nvPr>
        </p:nvGraphicFramePr>
        <p:xfrm>
          <a:off x="395535" y="1397000"/>
          <a:ext cx="8568954" cy="457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981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Наименование населённого пункта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Тема самообложения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Сумма в </a:t>
                      </a:r>
                      <a:r>
                        <a:rPr lang="ru-RU" sz="2400" b="1" dirty="0" err="1" smtClean="0"/>
                        <a:t>рубл</a:t>
                      </a:r>
                      <a:r>
                        <a:rPr lang="ru-RU" sz="2400" b="1" dirty="0" smtClean="0"/>
                        <a:t>/чел.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810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err="1" smtClean="0"/>
                        <a:t>Брек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/>
                        <a:t>Строительсво</a:t>
                      </a:r>
                      <a:r>
                        <a:rPr lang="ru-RU" sz="2800" b="1" baseline="0" dirty="0" smtClean="0"/>
                        <a:t> дороги по </a:t>
                      </a:r>
                      <a:r>
                        <a:rPr lang="ru-RU" sz="2800" b="1" baseline="0" dirty="0" err="1" smtClean="0"/>
                        <a:t>ул.Центральная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/>
                        <a:t>6450</a:t>
                      </a:r>
                      <a:endParaRPr lang="ru-RU" sz="6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049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Янга-Юл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Покупка МАФ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/>
                        <a:t>215</a:t>
                      </a:r>
                      <a:endParaRPr lang="ru-RU" sz="6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810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Шеланга</a:t>
                      </a:r>
                      <a:endParaRPr lang="ru-RU" sz="4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Дорога по </a:t>
                      </a:r>
                      <a:r>
                        <a:rPr lang="ru-RU" sz="2800" b="1" dirty="0" err="1" smtClean="0"/>
                        <a:t>ул.Заводская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600" b="1" dirty="0" smtClean="0"/>
                        <a:t>4100</a:t>
                      </a:r>
                      <a:endParaRPr lang="ru-RU" sz="6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5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84976" cy="792087"/>
          </a:xfrm>
        </p:spPr>
        <p:txBody>
          <a:bodyPr/>
          <a:lstStyle/>
          <a:p>
            <a:r>
              <a:rPr lang="ru-RU" b="1" i="1" u="sng" dirty="0" smtClean="0"/>
              <a:t>Самообложение 2023 года</a:t>
            </a:r>
            <a:endParaRPr lang="ru-RU" b="1" i="1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489646"/>
              </p:ext>
            </p:extLst>
          </p:nvPr>
        </p:nvGraphicFramePr>
        <p:xfrm>
          <a:off x="395534" y="1397000"/>
          <a:ext cx="8496945" cy="320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2143"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Планируемая сумма средств с населения</a:t>
                      </a:r>
                    </a:p>
                    <a:p>
                      <a:r>
                        <a:rPr lang="ru-RU" sz="2400" b="1" i="1" dirty="0" smtClean="0"/>
                        <a:t> ( руб.)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Дотация</a:t>
                      </a:r>
                      <a:r>
                        <a:rPr lang="ru-RU" sz="2400" b="1" i="1" baseline="0" dirty="0" smtClean="0"/>
                        <a:t> из Республики </a:t>
                      </a:r>
                    </a:p>
                    <a:p>
                      <a:r>
                        <a:rPr lang="ru-RU" sz="2400" b="1" i="1" baseline="0" dirty="0" smtClean="0"/>
                        <a:t>( руб.)</a:t>
                      </a:r>
                      <a:endParaRPr lang="ru-RU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i="1" dirty="0" smtClean="0"/>
                        <a:t>Общая сумма </a:t>
                      </a:r>
                      <a:r>
                        <a:rPr lang="ru-RU" sz="2400" b="1" i="1" dirty="0" err="1" smtClean="0"/>
                        <a:t>средсв</a:t>
                      </a:r>
                      <a:r>
                        <a:rPr lang="ru-RU" sz="2400" b="1" i="1" dirty="0" smtClean="0"/>
                        <a:t> (руб.)</a:t>
                      </a:r>
                      <a:endParaRPr lang="ru-RU" sz="2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7969">
                <a:tc>
                  <a:txBody>
                    <a:bodyPr/>
                    <a:lstStyle/>
                    <a:p>
                      <a:pPr algn="ctr"/>
                      <a:r>
                        <a:rPr lang="ru-RU" sz="4800" b="1" i="1" dirty="0" smtClean="0"/>
                        <a:t>316 485</a:t>
                      </a:r>
                      <a:endParaRPr lang="ru-RU" sz="4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i="1" dirty="0" smtClean="0"/>
                        <a:t>1 265 640</a:t>
                      </a:r>
                      <a:endParaRPr lang="ru-RU" sz="4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i="1" dirty="0" smtClean="0"/>
                        <a:t>1 582 425</a:t>
                      </a:r>
                      <a:endParaRPr lang="ru-RU" sz="48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5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87002" cy="5812320"/>
          </a:xfrm>
        </p:spPr>
      </p:pic>
    </p:spTree>
    <p:extLst>
      <p:ext uri="{BB962C8B-B14F-4D97-AF65-F5344CB8AC3E}">
        <p14:creationId xmlns:p14="http://schemas.microsoft.com/office/powerpoint/2010/main" val="15321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Демография</a:t>
            </a:r>
            <a:endParaRPr lang="ru-RU" b="1" i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9094806"/>
              </p:ext>
            </p:extLst>
          </p:nvPr>
        </p:nvGraphicFramePr>
        <p:xfrm>
          <a:off x="457200" y="160020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2022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2021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+/-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Численность населения</a:t>
                      </a:r>
                      <a:r>
                        <a:rPr lang="ru-RU" sz="3600" b="1" baseline="0" dirty="0" smtClean="0"/>
                        <a:t> 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1254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1272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- 18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Родилось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0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2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- 2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Умерло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14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16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- 2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1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ru-RU" sz="3600" b="1" i="1" dirty="0"/>
              <a:t>29 июня 2021 года вступил в силу Федеральный закон от 30 декабря 2020   № 518-ФЗ «О внесении изменений в отдельные законодательные акты Российской Федерации», который устанавливает порядок выявления правообладателей ранее учтенных объектов недвижимости.</a:t>
            </a:r>
            <a:endParaRPr lang="ru-RU" sz="36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6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Сельское хозяйство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498613"/>
              </p:ext>
            </p:extLst>
          </p:nvPr>
        </p:nvGraphicFramePr>
        <p:xfrm>
          <a:off x="457200" y="1844824"/>
          <a:ext cx="82296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6216">
                <a:tc>
                  <a:txBody>
                    <a:bodyPr/>
                    <a:lstStyle/>
                    <a:p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2021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2022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+/-</a:t>
                      </a:r>
                      <a:endParaRPr lang="ru-RU" sz="32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Всего КРС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136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145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+ 9</a:t>
                      </a:r>
                      <a:endParaRPr lang="ru-RU" sz="5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Коровы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56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59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baseline="0" dirty="0" smtClean="0"/>
                        <a:t>+3</a:t>
                      </a:r>
                      <a:endParaRPr lang="ru-RU" sz="5400" b="1" i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Козы дойные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95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66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5400" b="1" i="1" dirty="0" smtClean="0"/>
                        <a:t>29</a:t>
                      </a:r>
                      <a:endParaRPr lang="ru-RU" sz="5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i="1" dirty="0" smtClean="0"/>
                        <a:t>Лошади</a:t>
                      </a:r>
                      <a:endParaRPr lang="ru-RU" sz="3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8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400" b="1" i="1" dirty="0" smtClean="0"/>
                        <a:t>9</a:t>
                      </a:r>
                      <a:endParaRPr lang="ru-RU" sz="5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5400" b="1" i="1" dirty="0" smtClean="0"/>
                        <a:t>+ 1</a:t>
                      </a:r>
                      <a:endParaRPr lang="ru-RU" sz="5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9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Субсидии 2022 года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0" b="1" dirty="0" smtClean="0"/>
              <a:t>143 900</a:t>
            </a:r>
          </a:p>
          <a:p>
            <a:pPr marL="0" indent="0" algn="ctr">
              <a:buNone/>
            </a:pPr>
            <a:r>
              <a:rPr lang="ru-RU" sz="9600" dirty="0" smtClean="0"/>
              <a:t> рублей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6408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Чествование ветеранов на день сельского хозяйства</a:t>
            </a:r>
            <a:endParaRPr lang="ru-RU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C:\Users\SX\Downloads\IMG-20230112-WA007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408712" cy="4830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4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Бродячие собаки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7638"/>
            <a:ext cx="4443505" cy="333262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45247"/>
            <a:ext cx="4536504" cy="3402378"/>
          </a:xfrm>
        </p:spPr>
      </p:pic>
    </p:spTree>
    <p:extLst>
      <p:ext uri="{BB962C8B-B14F-4D97-AF65-F5344CB8AC3E}">
        <p14:creationId xmlns:p14="http://schemas.microsoft.com/office/powerpoint/2010/main" val="36862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Работа МУП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872200"/>
              </p:ext>
            </p:extLst>
          </p:nvPr>
        </p:nvGraphicFramePr>
        <p:xfrm>
          <a:off x="457200" y="160020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Количество абонентов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Индивидуальные приборы учёта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Оплата по нормативу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9600" b="1" dirty="0" smtClean="0"/>
                        <a:t>544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b="1" dirty="0" smtClean="0"/>
                        <a:t>152</a:t>
                      </a:r>
                      <a:endParaRPr lang="ru-RU" sz="9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b="1" dirty="0" smtClean="0"/>
                        <a:t>392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4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4788960"/>
              </p:ext>
            </p:extLst>
          </p:nvPr>
        </p:nvGraphicFramePr>
        <p:xfrm>
          <a:off x="0" y="-1"/>
          <a:ext cx="9144000" cy="7179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3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9114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Тематика обращений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Количество</a:t>
                      </a:r>
                      <a:endParaRPr lang="ru-RU" sz="4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352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Благоустройство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60</a:t>
                      </a:r>
                      <a:endParaRPr lang="ru-RU" sz="4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352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Земельные вопросы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13</a:t>
                      </a:r>
                      <a:endParaRPr lang="ru-RU" sz="4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352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Социальная сфера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19</a:t>
                      </a:r>
                      <a:endParaRPr lang="ru-RU" sz="4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3352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Водоснабжение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36</a:t>
                      </a:r>
                      <a:endParaRPr lang="ru-RU" sz="4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3352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Отключение электричества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16</a:t>
                      </a:r>
                      <a:endParaRPr lang="ru-RU" sz="4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965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Уличное освещение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39</a:t>
                      </a:r>
                      <a:endParaRPr lang="ru-RU" sz="4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8564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Жилищные</a:t>
                      </a:r>
                      <a:r>
                        <a:rPr lang="ru-RU" sz="4000" b="1" i="1" baseline="0" dirty="0" smtClean="0"/>
                        <a:t> вопросы</a:t>
                      </a:r>
                      <a:endParaRPr lang="ru-RU" sz="4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/>
                        <a:t>6</a:t>
                      </a:r>
                      <a:endParaRPr lang="ru-RU" sz="4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4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540917"/>
              </p:ext>
            </p:extLst>
          </p:nvPr>
        </p:nvGraphicFramePr>
        <p:xfrm>
          <a:off x="0" y="260648"/>
          <a:ext cx="9324528" cy="5451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1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1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1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algn="ctr"/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Начислено (</a:t>
                      </a:r>
                      <a:r>
                        <a:rPr lang="ru-RU" sz="3600" b="1" i="1" dirty="0" err="1" smtClean="0"/>
                        <a:t>рубл</a:t>
                      </a:r>
                      <a:r>
                        <a:rPr lang="ru-RU" sz="3600" b="1" i="1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Оплачено</a:t>
                      </a:r>
                    </a:p>
                    <a:p>
                      <a:pPr algn="ctr"/>
                      <a:r>
                        <a:rPr lang="ru-RU" sz="3600" b="1" i="1" dirty="0" smtClean="0"/>
                        <a:t>(</a:t>
                      </a:r>
                      <a:r>
                        <a:rPr lang="ru-RU" sz="3600" b="1" i="1" dirty="0" err="1" smtClean="0"/>
                        <a:t>рубл</a:t>
                      </a:r>
                      <a:r>
                        <a:rPr lang="ru-RU" sz="3600" b="1" i="1" dirty="0" smtClean="0"/>
                        <a:t>.)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%</a:t>
                      </a:r>
                      <a:endParaRPr lang="ru-RU" sz="3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3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/>
                        <a:t>Население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1 254 369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1 340 842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106</a:t>
                      </a:r>
                      <a:endParaRPr lang="ru-RU" sz="3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4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err="1" smtClean="0"/>
                        <a:t>Юр.лица</a:t>
                      </a:r>
                      <a:endParaRPr lang="ru-RU" sz="36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32700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32700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100</a:t>
                      </a:r>
                      <a:endParaRPr lang="ru-RU" sz="3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36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i="1" dirty="0" smtClean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1287069</a:t>
                      </a:r>
                      <a:endParaRPr lang="ru-RU" sz="3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1373542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/>
                        <a:t>106</a:t>
                      </a:r>
                      <a:endParaRPr lang="ru-RU" sz="3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7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53813"/>
              </p:ext>
            </p:extLst>
          </p:nvPr>
        </p:nvGraphicFramePr>
        <p:xfrm>
          <a:off x="107504" y="260650"/>
          <a:ext cx="8496943" cy="6453729"/>
        </p:xfrm>
        <a:graphic>
          <a:graphicData uri="http://schemas.openxmlformats.org/drawingml/2006/table">
            <a:tbl>
              <a:tblPr/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3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5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месяц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входящее сальдо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начислено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оплачено в ЕРЦ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сбора от населения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январь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114 737,39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38 164,28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40 284,95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105,6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февраль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112 616,72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35 132,50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37 369,02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106,4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март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110 380,20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42 470,89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39 976,94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94,1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апрель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112 874,15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35 690,06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36 595,44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102,5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май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111 968,77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256 989,83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42 416,08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16,5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июнь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326 542,52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262 705,65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202 128,94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76,9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июль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387 119,23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276 577,99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241 587,49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87,3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август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422 109,73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164 938,52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256 264,88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155,4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сентябрь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330 783,37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15401,05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261894,44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1 700,5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октябрь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84 289,98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55 066,96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85 550,36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155,4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ноябрь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53 806,58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55135,62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52558,56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95,3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декабрь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56 383,64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16 095,80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44 215,34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274,7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всего: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28 264,10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1 254 369,15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1 340 842,44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106,9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квартал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112 874,15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115767,67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117630,91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101,6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квартал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387 119,23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555 385,54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281 140,46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50,6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пол.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387 119,23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671 153,21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398 771,37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59,4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квартал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84 289,98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456 917,56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759 746,81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166,3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квартал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28 264,10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126 298,38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182 324,26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144,4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28 264,10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1 254 369,15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1 340 842,44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106,9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Расходы МУП за 2022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083910"/>
              </p:ext>
            </p:extLst>
          </p:nvPr>
        </p:nvGraphicFramePr>
        <p:xfrm>
          <a:off x="179512" y="764706"/>
          <a:ext cx="8964488" cy="5976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2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расхода </a:t>
                      </a: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МУП за </a:t>
                      </a: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2020г</a:t>
                      </a: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Факт (</a:t>
                      </a:r>
                      <a:r>
                        <a:rPr lang="ru-RU" sz="22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 за </a:t>
                      </a: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2020г</a:t>
                      </a: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Заработная </a:t>
                      </a:r>
                      <a:r>
                        <a:rPr lang="ru-RU" sz="22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плата+налоги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376 310,18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Расходные материалы на содержание скважин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19105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Расходы на подготовку программы водоснабжения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3850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7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Расходы на программу</a:t>
                      </a:r>
                      <a:r>
                        <a:rPr lang="ru-RU" sz="2200" b="1" i="1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энергосбережения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3500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Покупка глубинных</a:t>
                      </a:r>
                      <a:r>
                        <a:rPr lang="ru-RU" sz="2200" b="1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насосов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93928,9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Работа экскаватора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89550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0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Содержание</a:t>
                      </a:r>
                      <a:r>
                        <a:rPr lang="ru-RU" sz="2200" b="1" i="1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аварийной бригады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0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22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i="1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1 290 991</a:t>
                      </a:r>
                      <a:endParaRPr lang="ru-RU" sz="3600" b="1" i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5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Затраты на э/энергию по водоснабжению за 2022 год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0" b="1" dirty="0" smtClean="0">
                <a:solidFill>
                  <a:srgbClr val="FF0000"/>
                </a:solidFill>
              </a:rPr>
              <a:t>883,7</a:t>
            </a:r>
            <a:r>
              <a:rPr lang="ru-RU" sz="96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7200" dirty="0" smtClean="0"/>
              <a:t>тысяч рублей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672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аварийной бригады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2827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аварийной бригады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080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Состояние клуба в </a:t>
            </a:r>
            <a:r>
              <a:rPr lang="ru-RU" b="1" i="1" dirty="0" err="1" smtClean="0"/>
              <a:t>п.Янга</a:t>
            </a:r>
            <a:r>
              <a:rPr lang="ru-RU" b="1" i="1" dirty="0" smtClean="0"/>
              <a:t>-Юл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0231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клубов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7507"/>
            <a:ext cx="4038600" cy="269134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4826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клубов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4210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клубов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3295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Приём граждан МФЦ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96752"/>
            <a:ext cx="3527283" cy="5218038"/>
          </a:xfrm>
        </p:spPr>
      </p:pic>
    </p:spTree>
    <p:extLst>
      <p:ext uri="{BB962C8B-B14F-4D97-AF65-F5344CB8AC3E}">
        <p14:creationId xmlns:p14="http://schemas.microsoft.com/office/powerpoint/2010/main" val="10708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клубов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558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клубов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578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Работа клубов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36915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/>
              <a:t>ДПО</a:t>
            </a:r>
            <a:endParaRPr lang="ru-RU" sz="60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76872"/>
            <a:ext cx="4710443" cy="3532832"/>
          </a:xfrm>
        </p:spPr>
      </p:pic>
    </p:spTree>
    <p:extLst>
      <p:ext uri="{BB962C8B-B14F-4D97-AF65-F5344CB8AC3E}">
        <p14:creationId xmlns:p14="http://schemas.microsoft.com/office/powerpoint/2010/main" val="942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ДПО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18743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ДПО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58" y="1600200"/>
            <a:ext cx="2036683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58" y="1600200"/>
            <a:ext cx="2036683" cy="4525963"/>
          </a:xfrm>
        </p:spPr>
      </p:pic>
    </p:spTree>
    <p:extLst>
      <p:ext uri="{BB962C8B-B14F-4D97-AF65-F5344CB8AC3E}">
        <p14:creationId xmlns:p14="http://schemas.microsoft.com/office/powerpoint/2010/main" val="339600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ДПО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5357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Датчик задымлённости</a:t>
            </a:r>
            <a:endParaRPr lang="ru-RU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9" y="3068960"/>
            <a:ext cx="4809485" cy="35958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622568" cy="3456091"/>
          </a:xfrm>
        </p:spPr>
      </p:pic>
    </p:spTree>
    <p:extLst>
      <p:ext uri="{BB962C8B-B14F-4D97-AF65-F5344CB8AC3E}">
        <p14:creationId xmlns:p14="http://schemas.microsoft.com/office/powerpoint/2010/main" val="3582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329082"/>
              </p:ext>
            </p:extLst>
          </p:nvPr>
        </p:nvGraphicFramePr>
        <p:xfrm>
          <a:off x="457200" y="908718"/>
          <a:ext cx="8229600" cy="352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2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8393">
                <a:tc>
                  <a:txBody>
                    <a:bodyPr/>
                    <a:lstStyle/>
                    <a:p>
                      <a:pPr algn="ctr"/>
                      <a:r>
                        <a:rPr lang="ru-RU" sz="7200" b="1" i="1" dirty="0" smtClean="0"/>
                        <a:t>Состоит на воинском учёте</a:t>
                      </a:r>
                      <a:endParaRPr lang="ru-RU" sz="7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i="1" dirty="0" smtClean="0"/>
                        <a:t>196</a:t>
                      </a:r>
                      <a:endParaRPr lang="ru-RU" sz="9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8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301" y="-171400"/>
            <a:ext cx="5112552" cy="64807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0"/>
            <a:ext cx="4704853" cy="6273137"/>
          </a:xfrm>
        </p:spPr>
      </p:pic>
    </p:spTree>
    <p:extLst>
      <p:ext uri="{BB962C8B-B14F-4D97-AF65-F5344CB8AC3E}">
        <p14:creationId xmlns:p14="http://schemas.microsoft.com/office/powerpoint/2010/main" val="38203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Поступление налогов 2022 год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381494"/>
              </p:ext>
            </p:extLst>
          </p:nvPr>
        </p:nvGraphicFramePr>
        <p:xfrm>
          <a:off x="107505" y="908718"/>
          <a:ext cx="8856984" cy="5580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2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6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Наименование налога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План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( </a:t>
                      </a:r>
                      <a:r>
                        <a:rPr lang="ru-RU" sz="2800" b="1" dirty="0" err="1" smtClean="0">
                          <a:effectLst/>
                        </a:rPr>
                        <a:t>т.р</a:t>
                      </a:r>
                      <a:r>
                        <a:rPr lang="ru-RU" sz="2800" b="1" dirty="0" smtClean="0">
                          <a:effectLst/>
                        </a:rPr>
                        <a:t>.)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Факт (</a:t>
                      </a:r>
                      <a:r>
                        <a:rPr lang="ru-RU" sz="2800" b="1" dirty="0" err="1" smtClean="0">
                          <a:effectLst/>
                        </a:rPr>
                        <a:t>т.р</a:t>
                      </a:r>
                      <a:r>
                        <a:rPr lang="ru-RU" sz="2800" b="1" dirty="0" smtClean="0">
                          <a:effectLst/>
                        </a:rPr>
                        <a:t>.)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%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НДФЛ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420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1 282,5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305,3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9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Земельный налог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6 300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7 171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113,8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9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В т</a:t>
                      </a:r>
                      <a:r>
                        <a:rPr lang="ru-RU" sz="2800" b="1" dirty="0" smtClean="0">
                          <a:effectLst/>
                        </a:rPr>
                        <a:t>. ч</a:t>
                      </a:r>
                      <a:r>
                        <a:rPr lang="ru-RU" sz="2800" b="1" dirty="0">
                          <a:effectLst/>
                        </a:rPr>
                        <a:t>. с организаций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5</a:t>
                      </a:r>
                      <a:r>
                        <a:rPr lang="ru-RU" sz="3200" b="1" baseline="0" dirty="0" smtClean="0">
                          <a:effectLst/>
                        </a:rPr>
                        <a:t> 264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32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588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106,2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С </a:t>
                      </a:r>
                      <a:r>
                        <a:rPr lang="ru-RU" sz="2800" b="1" dirty="0" smtClean="0">
                          <a:effectLst/>
                        </a:rPr>
                        <a:t>физ. лиц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1 036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1 </a:t>
                      </a:r>
                      <a:r>
                        <a:rPr lang="ru-RU" sz="3200" b="1" dirty="0" smtClean="0">
                          <a:effectLst/>
                        </a:rPr>
                        <a:t>582,6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152,8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9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Налог на имущество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339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464,7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</a:rPr>
                        <a:t>137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96" marR="4099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55900" y="14536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2132856"/>
            <a:ext cx="6114269" cy="40761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12" y="0"/>
            <a:ext cx="4299942" cy="5733256"/>
          </a:xfrm>
        </p:spPr>
      </p:pic>
    </p:spTree>
    <p:extLst>
      <p:ext uri="{BB962C8B-B14F-4D97-AF65-F5344CB8AC3E}">
        <p14:creationId xmlns:p14="http://schemas.microsoft.com/office/powerpoint/2010/main" val="16049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908720"/>
            <a:ext cx="5093890" cy="67918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68760"/>
            <a:ext cx="5478528" cy="4108896"/>
          </a:xfrm>
        </p:spPr>
      </p:pic>
    </p:spTree>
    <p:extLst>
      <p:ext uri="{BB962C8B-B14F-4D97-AF65-F5344CB8AC3E}">
        <p14:creationId xmlns:p14="http://schemas.microsoft.com/office/powerpoint/2010/main" val="34252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5578342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4173736" cy="5564982"/>
          </a:xfrm>
        </p:spPr>
      </p:pic>
    </p:spTree>
    <p:extLst>
      <p:ext uri="{BB962C8B-B14F-4D97-AF65-F5344CB8AC3E}">
        <p14:creationId xmlns:p14="http://schemas.microsoft.com/office/powerpoint/2010/main" val="31389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143"/>
            <a:ext cx="8892480" cy="6669360"/>
          </a:xfrm>
        </p:spPr>
      </p:pic>
    </p:spTree>
    <p:extLst>
      <p:ext uri="{BB962C8B-B14F-4D97-AF65-F5344CB8AC3E}">
        <p14:creationId xmlns:p14="http://schemas.microsoft.com/office/powerpoint/2010/main" val="26586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0697"/>
            <a:ext cx="4038600" cy="222496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8" y="1600200"/>
            <a:ext cx="3677344" cy="4525963"/>
          </a:xfrm>
        </p:spPr>
      </p:pic>
    </p:spTree>
    <p:extLst>
      <p:ext uri="{BB962C8B-B14F-4D97-AF65-F5344CB8AC3E}">
        <p14:creationId xmlns:p14="http://schemas.microsoft.com/office/powerpoint/2010/main" val="19270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347048" cy="476326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7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_20230126_110235_17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6638" y="0"/>
            <a:ext cx="4529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69697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27" y="0"/>
            <a:ext cx="10483627" cy="6986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522920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7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2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4020" y="1340768"/>
            <a:ext cx="8514895" cy="32932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Заместитель главного врача</a:t>
            </a:r>
          </a:p>
          <a:p>
            <a:pPr algn="ctr"/>
            <a:r>
              <a:rPr lang="ru-RU" sz="4000" b="1" i="1" cap="none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 медицинскому обслуживанию </a:t>
            </a:r>
          </a:p>
          <a:p>
            <a:pPr algn="ctr"/>
            <a:r>
              <a:rPr lang="ru-RU" sz="4000" b="1" i="1" cap="none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ГБУЗ «</a:t>
            </a:r>
            <a:r>
              <a:rPr lang="ru-RU" sz="4000" b="1" i="1" cap="none" spc="0" dirty="0" err="1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Верхнеуслонская</a:t>
            </a:r>
            <a:r>
              <a:rPr lang="ru-RU" sz="4000" b="1" i="1" cap="none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ЦРБ»</a:t>
            </a:r>
          </a:p>
          <a:p>
            <a:pPr algn="ctr"/>
            <a:endParaRPr lang="ru-RU" sz="4000" b="1" i="1" dirty="0" smtClean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1" i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Хусаинова Дана </a:t>
            </a:r>
            <a:r>
              <a:rPr lang="ru-RU" sz="4800" b="1" i="1" dirty="0" err="1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Искандеровна</a:t>
            </a:r>
            <a:endParaRPr lang="ru-RU" sz="4800" b="1" i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107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340768"/>
            <a:ext cx="8136904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Участковый </a:t>
            </a:r>
          </a:p>
          <a:p>
            <a:pPr algn="ctr"/>
            <a:r>
              <a:rPr lang="ru-RU" sz="4000" b="1" i="1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уполномоченный полиции</a:t>
            </a:r>
          </a:p>
          <a:p>
            <a:pPr algn="ctr"/>
            <a:r>
              <a:rPr lang="ru-RU" sz="4000" b="1" i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межмуниципального </a:t>
            </a:r>
          </a:p>
          <a:p>
            <a:pPr algn="ctr"/>
            <a:r>
              <a:rPr lang="ru-RU" sz="4000" b="1" i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отдела </a:t>
            </a:r>
            <a:r>
              <a:rPr lang="ru-RU" sz="4000" b="1" i="1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МВД России </a:t>
            </a:r>
          </a:p>
          <a:p>
            <a:pPr algn="ctr"/>
            <a:r>
              <a:rPr lang="ru-RU" sz="4000" b="1" i="1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«Верхнеуслонский»</a:t>
            </a:r>
          </a:p>
          <a:p>
            <a:pPr algn="ctr"/>
            <a:endParaRPr lang="ru-RU" sz="4000" b="1" i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b="1" i="1" cap="none" spc="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Дергунов Николай Евгеньевич</a:t>
            </a:r>
            <a:endParaRPr lang="ru-RU" sz="5400" b="1" i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7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ru-RU" b="1" i="1" dirty="0" smtClean="0"/>
              <a:t>Плановый бюджет 2023 года</a:t>
            </a:r>
            <a:endParaRPr lang="ru-RU" b="1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9824122"/>
              </p:ext>
            </p:extLst>
          </p:nvPr>
        </p:nvGraphicFramePr>
        <p:xfrm>
          <a:off x="0" y="1124744"/>
          <a:ext cx="91440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06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07473" y="1340768"/>
            <a:ext cx="7528022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Заместитель Главы</a:t>
            </a:r>
            <a:endParaRPr lang="ru-RU" sz="4800" b="1" i="1" cap="none" spc="0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4800" b="1" i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Верхнеуслонского </a:t>
            </a:r>
          </a:p>
          <a:p>
            <a:pPr algn="ctr"/>
            <a:r>
              <a:rPr lang="ru-RU" sz="4800" b="1" i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муниципального района </a:t>
            </a:r>
            <a:endParaRPr lang="ru-RU" sz="4800" b="1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6600" b="1" i="1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Осянин</a:t>
            </a:r>
            <a:r>
              <a:rPr lang="ru-RU" sz="6600" b="1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6600" b="1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Сергей Викторович</a:t>
            </a:r>
            <a:endParaRPr lang="ru-RU" sz="4800" b="1" i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711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27" y="0"/>
            <a:ext cx="10483627" cy="6986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522920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7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797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1205</Words>
  <Application>Microsoft Office PowerPoint</Application>
  <PresentationFormat>Экран (4:3)</PresentationFormat>
  <Paragraphs>486</Paragraphs>
  <Slides>91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5" baseType="lpstr">
      <vt:lpstr>Arial</vt:lpstr>
      <vt:lpstr>Calibri</vt:lpstr>
      <vt:lpstr>Times New Roman</vt:lpstr>
      <vt:lpstr>Тема Office</vt:lpstr>
      <vt:lpstr>Презентация PowerPoint</vt:lpstr>
      <vt:lpstr>Повестка дня</vt:lpstr>
      <vt:lpstr>Отчет Главы Шеланговского</vt:lpstr>
      <vt:lpstr>Заседание совета</vt:lpstr>
      <vt:lpstr>Приём граждан</vt:lpstr>
      <vt:lpstr>Презентация PowerPoint</vt:lpstr>
      <vt:lpstr>Приём граждан МФЦ</vt:lpstr>
      <vt:lpstr>Поступление налогов 2022 год</vt:lpstr>
      <vt:lpstr>Плановый бюджет 2023 года</vt:lpstr>
      <vt:lpstr>Расходная часть бюджета (тыс.руб.)</vt:lpstr>
      <vt:lpstr>Расходная часть бюджета</vt:lpstr>
      <vt:lpstr>Ликвидация свалок и последствий пожара</vt:lpstr>
      <vt:lpstr>Ликвидация свалок и последствий пожара</vt:lpstr>
      <vt:lpstr>Ликвидация свалок и последствий пожара</vt:lpstr>
      <vt:lpstr>Оплата Электро энергии ( руб.)</vt:lpstr>
      <vt:lpstr>Замена ламп</vt:lpstr>
      <vt:lpstr>Оплата Электро энергии ( руб.)</vt:lpstr>
      <vt:lpstr>Очистка дорог от снега</vt:lpstr>
      <vt:lpstr>Очистка дорог от снега</vt:lpstr>
      <vt:lpstr>Очистка дорог от снега</vt:lpstr>
      <vt:lpstr>Обкос территории СП</vt:lpstr>
      <vt:lpstr>Работы по гранту ул. Строителей</vt:lpstr>
      <vt:lpstr>Работы по гранту ул. Строителей</vt:lpstr>
      <vt:lpstr>Работы по гранту ул. Строителей</vt:lpstr>
      <vt:lpstr>ул.Октябрьская, Горького на средства дорожного фонда</vt:lpstr>
      <vt:lpstr>ул.Октябрьская, Горького на средства дорожного фонда</vt:lpstr>
      <vt:lpstr>Работы по гранту ул. Строителей</vt:lpstr>
      <vt:lpstr>Уборка территории</vt:lpstr>
      <vt:lpstr>Уборка территории</vt:lpstr>
      <vt:lpstr>Уборка территории</vt:lpstr>
      <vt:lpstr>Ликвидация свалки</vt:lpstr>
      <vt:lpstr>Ликвидация свалки</vt:lpstr>
      <vt:lpstr>Наш Двор</vt:lpstr>
      <vt:lpstr>Наш Двор</vt:lpstr>
      <vt:lpstr>Наш Двор</vt:lpstr>
      <vt:lpstr>Ремонт школы</vt:lpstr>
      <vt:lpstr>Ремонт школы</vt:lpstr>
      <vt:lpstr>Ремонт школы</vt:lpstr>
      <vt:lpstr>Ремонт школы</vt:lpstr>
      <vt:lpstr>Ремонт школы</vt:lpstr>
      <vt:lpstr>Самообложение 2022 г.</vt:lpstr>
      <vt:lpstr>Нариман</vt:lpstr>
      <vt:lpstr>Нариман</vt:lpstr>
      <vt:lpstr>Брек</vt:lpstr>
      <vt:lpstr>Брек</vt:lpstr>
      <vt:lpstr>Кзыл-Байрак</vt:lpstr>
      <vt:lpstr>Кзыл-Байрак</vt:lpstr>
      <vt:lpstr>Презентация PowerPoint</vt:lpstr>
      <vt:lpstr>Сходы граждан</vt:lpstr>
      <vt:lpstr>Темы схода граждан по самообложению</vt:lpstr>
      <vt:lpstr>Самообложение 2023 года</vt:lpstr>
      <vt:lpstr>Презентация PowerPoint</vt:lpstr>
      <vt:lpstr>Демография</vt:lpstr>
      <vt:lpstr>Презентация PowerPoint</vt:lpstr>
      <vt:lpstr>Сельское хозяйство</vt:lpstr>
      <vt:lpstr>Субсидии 2022 года</vt:lpstr>
      <vt:lpstr>Чествование ветеранов на день сельского хозяйства</vt:lpstr>
      <vt:lpstr>Бродячие собаки</vt:lpstr>
      <vt:lpstr>Работа МУП</vt:lpstr>
      <vt:lpstr>Презентация PowerPoint</vt:lpstr>
      <vt:lpstr>Презентация PowerPoint</vt:lpstr>
      <vt:lpstr>Расходы МУП за 2022 год </vt:lpstr>
      <vt:lpstr>Затраты на э/энергию по водоснабжению за 2022 год</vt:lpstr>
      <vt:lpstr>Работа аварийной бригады</vt:lpstr>
      <vt:lpstr>Работа аварийной бригады</vt:lpstr>
      <vt:lpstr>Состояние клуба в п.Янга-Юл</vt:lpstr>
      <vt:lpstr>Работа клубов</vt:lpstr>
      <vt:lpstr>Работа клубов</vt:lpstr>
      <vt:lpstr>Работа клубов</vt:lpstr>
      <vt:lpstr>Работа клубов</vt:lpstr>
      <vt:lpstr>Работа клубов</vt:lpstr>
      <vt:lpstr>Работа клубов</vt:lpstr>
      <vt:lpstr>ДПО</vt:lpstr>
      <vt:lpstr>ДПО</vt:lpstr>
      <vt:lpstr>ДПО</vt:lpstr>
      <vt:lpstr>ДПО</vt:lpstr>
      <vt:lpstr>Датчик задымлённости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Shelanga</dc:creator>
  <cp:lastModifiedBy>Пользователь Windows</cp:lastModifiedBy>
  <cp:revision>57</cp:revision>
  <dcterms:created xsi:type="dcterms:W3CDTF">2023-01-25T07:17:07Z</dcterms:created>
  <dcterms:modified xsi:type="dcterms:W3CDTF">2023-01-27T12:53:44Z</dcterms:modified>
</cp:coreProperties>
</file>