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24"/>
  </p:notesMasterIdLst>
  <p:sldIdLst>
    <p:sldId id="346" r:id="rId2"/>
    <p:sldId id="294" r:id="rId3"/>
    <p:sldId id="334" r:id="rId4"/>
    <p:sldId id="349" r:id="rId5"/>
    <p:sldId id="336" r:id="rId6"/>
    <p:sldId id="335" r:id="rId7"/>
    <p:sldId id="342" r:id="rId8"/>
    <p:sldId id="338" r:id="rId9"/>
    <p:sldId id="340" r:id="rId10"/>
    <p:sldId id="347" r:id="rId11"/>
    <p:sldId id="326" r:id="rId12"/>
    <p:sldId id="301" r:id="rId13"/>
    <p:sldId id="339" r:id="rId14"/>
    <p:sldId id="262" r:id="rId15"/>
    <p:sldId id="296" r:id="rId16"/>
    <p:sldId id="345" r:id="rId17"/>
    <p:sldId id="700" r:id="rId18"/>
    <p:sldId id="290" r:id="rId19"/>
    <p:sldId id="321" r:id="rId20"/>
    <p:sldId id="337" r:id="rId21"/>
    <p:sldId id="311" r:id="rId22"/>
    <p:sldId id="348" r:id="rId23"/>
  </p:sldIdLst>
  <p:sldSz cx="9290050" cy="7056438"/>
  <p:notesSz cx="9926638" cy="6797675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6pPr>
    <a:lvl7pPr marL="2742905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7pPr>
    <a:lvl8pPr marL="3200057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8pPr>
    <a:lvl9pPr marL="3657208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23">
          <p15:clr>
            <a:srgbClr val="A4A3A4"/>
          </p15:clr>
        </p15:guide>
        <p15:guide id="2" pos="29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ff" initials="s" lastIdx="2" clrIdx="0">
    <p:extLst>
      <p:ext uri="{19B8F6BF-5375-455C-9EA6-DF929625EA0E}">
        <p15:presenceInfo xmlns:p15="http://schemas.microsoft.com/office/powerpoint/2012/main" xmlns="" userId="S-1-5-21-2138164797-171275304-926477024-22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CC99FF"/>
    <a:srgbClr val="FF7C80"/>
    <a:srgbClr val="CC6600"/>
    <a:srgbClr val="FF66FF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2759" autoAdjust="0"/>
  </p:normalViewPr>
  <p:slideViewPr>
    <p:cSldViewPr>
      <p:cViewPr varScale="1">
        <p:scale>
          <a:sx n="105" d="100"/>
          <a:sy n="105" d="100"/>
        </p:scale>
        <p:origin x="-1734" y="-84"/>
      </p:cViewPr>
      <p:guideLst>
        <p:guide orient="horz" pos="2223"/>
        <p:guide pos="2926"/>
      </p:guideLst>
    </p:cSldViewPr>
  </p:slideViewPr>
  <p:outlineViewPr>
    <p:cViewPr>
      <p:scale>
        <a:sx n="33" d="100"/>
        <a:sy n="33" d="100"/>
      </p:scale>
      <p:origin x="0" y="95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8325941786711035E-2"/>
          <c:y val="0.15291740969321438"/>
          <c:w val="0.84157827214249303"/>
          <c:h val="0.726123108520476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Прогноз на 2023 год (тыс. руб.)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4979111279908863E-2"/>
                  <c:y val="0.23518855672020814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53-42A2-A7E9-6BEA5BA07D81}"/>
                </c:ext>
              </c:extLst>
            </c:dLbl>
            <c:dLbl>
              <c:idx val="1"/>
              <c:layout>
                <c:manualLayout>
                  <c:x val="0.16114422936024017"/>
                  <c:y val="0.15317668481223504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53-42A2-A7E9-6BEA5BA07D81}"/>
                </c:ext>
              </c:extLst>
            </c:dLbl>
            <c:dLbl>
              <c:idx val="2"/>
              <c:layout>
                <c:manualLayout>
                  <c:x val="-1.6776109404858425E-2"/>
                  <c:y val="9.452006204889829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53-42A2-A7E9-6BEA5BA07D81}"/>
                </c:ext>
              </c:extLst>
            </c:dLbl>
            <c:dLbl>
              <c:idx val="3"/>
              <c:layout>
                <c:manualLayout>
                  <c:x val="-2.2780517418232015E-3"/>
                  <c:y val="-1.6689519220976192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53-42A2-A7E9-6BEA5BA07D81}"/>
                </c:ext>
              </c:extLst>
            </c:dLbl>
            <c:dLbl>
              <c:idx val="6"/>
              <c:layout>
                <c:manualLayout>
                  <c:x val="0.16194742083369476"/>
                  <c:y val="-3.8912025774759891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53-42A2-A7E9-6BEA5BA07D81}"/>
                </c:ext>
              </c:extLst>
            </c:dLbl>
            <c:dLbl>
              <c:idx val="7"/>
              <c:layout>
                <c:manualLayout>
                  <c:x val="0.2608476902787456"/>
                  <c:y val="-4.6896836644589948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53-42A2-A7E9-6BEA5BA07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400" baseline="0"/>
                </a:pPr>
                <a:endParaRPr lang="ru-RU"/>
              </a:p>
            </c:txPr>
            <c:showVal val="1"/>
            <c:showCatName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физ.лиц</c:v>
                </c:pt>
                <c:pt idx="3">
                  <c:v>Земельный налог</c:v>
                </c:pt>
                <c:pt idx="4">
                  <c:v>Налоги на совокупный доход</c:v>
                </c:pt>
                <c:pt idx="5">
                  <c:v>Госпошлина</c:v>
                </c:pt>
                <c:pt idx="6">
                  <c:v>Налог на добычу полезных ископаемых</c:v>
                </c:pt>
                <c:pt idx="7">
                  <c:v>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 formatCode="0.0">
                  <c:v>326329.09999999998</c:v>
                </c:pt>
                <c:pt idx="1">
                  <c:v>38900</c:v>
                </c:pt>
                <c:pt idx="2">
                  <c:v>6971.8</c:v>
                </c:pt>
                <c:pt idx="3">
                  <c:v>86812</c:v>
                </c:pt>
                <c:pt idx="4">
                  <c:v>51984.800000000003</c:v>
                </c:pt>
                <c:pt idx="5">
                  <c:v>2367</c:v>
                </c:pt>
                <c:pt idx="6">
                  <c:v>3339</c:v>
                </c:pt>
                <c:pt idx="7">
                  <c:v>42830.6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053-42A2-A7E9-6BEA5BA07D81}"/>
            </c:ext>
          </c:extLst>
        </c:ser>
        <c:dLbls/>
      </c:pie3D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0.16448815120040525"/>
                  <c:y val="-0.13886070486971583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3B-40B9-ABD2-733ADBA6DC16}"/>
                </c:ext>
              </c:extLst>
            </c:dLbl>
            <c:dLbl>
              <c:idx val="1"/>
              <c:layout>
                <c:manualLayout>
                  <c:x val="0.12869837545080415"/>
                  <c:y val="-0.15028271440583638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B-40B9-ABD2-733ADBA6DC16}"/>
                </c:ext>
              </c:extLst>
            </c:dLbl>
            <c:dLbl>
              <c:idx val="2"/>
              <c:layout>
                <c:manualLayout>
                  <c:x val="0.1484737878236437"/>
                  <c:y val="0.14846174787686658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B-40B9-ABD2-733ADBA6DC16}"/>
                </c:ext>
              </c:extLst>
            </c:dLbl>
            <c:dLbl>
              <c:idx val="3"/>
              <c:layout>
                <c:manualLayout>
                  <c:x val="-0.1808244720787765"/>
                  <c:y val="0.159647960951913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B-40B9-ABD2-733ADBA6DC16}"/>
                </c:ext>
              </c:extLst>
            </c:dLbl>
            <c:dLbl>
              <c:idx val="4"/>
              <c:layout>
                <c:manualLayout>
                  <c:x val="-0.17552221924777126"/>
                  <c:y val="3.3140016570008354E-2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B-40B9-ABD2-733ADBA6DC16}"/>
                </c:ext>
              </c:extLst>
            </c:dLbl>
            <c:dLbl>
              <c:idx val="5"/>
              <c:layout>
                <c:manualLayout>
                  <c:x val="-4.8317326658335678E-2"/>
                  <c:y val="-0.11023955182743464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3B-40B9-ABD2-733ADBA6DC16}"/>
                </c:ext>
              </c:extLst>
            </c:dLbl>
            <c:dLbl>
              <c:idx val="6"/>
              <c:layout>
                <c:manualLayout>
                  <c:x val="-8.3044645364094324E-2"/>
                  <c:y val="-0.13882613886188841"/>
                </c:manualLayout>
              </c:layout>
              <c:showVal val="1"/>
              <c:showCatNam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33B-40B9-ABD2-733ADBA6DC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showVal val="1"/>
            <c:showCatName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Доходы от аренды земли</c:v>
                </c:pt>
                <c:pt idx="1">
                  <c:v>Доходы от аренды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Штрафы, санкции</c:v>
                </c:pt>
                <c:pt idx="4">
                  <c:v>Продажа земли и имущества</c:v>
                </c:pt>
                <c:pt idx="5">
                  <c:v>Доходы, поступающие в порядке возмещения расходов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20253</c:v>
                </c:pt>
                <c:pt idx="1">
                  <c:v>287</c:v>
                </c:pt>
                <c:pt idx="2">
                  <c:v>221</c:v>
                </c:pt>
                <c:pt idx="3">
                  <c:v>1166</c:v>
                </c:pt>
                <c:pt idx="4">
                  <c:v>17066</c:v>
                </c:pt>
                <c:pt idx="5">
                  <c:v>3609.6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33B-40B9-ABD2-733ADBA6DC16}"/>
            </c:ext>
          </c:extLst>
        </c:ser>
        <c:dLbls/>
        <c:firstSliceAng val="0"/>
        <c:holeSize val="50"/>
      </c:doughnutChart>
    </c:plotArea>
    <c:plotVisOnly val="1"/>
    <c:dispBlanksAs val="zero"/>
  </c:chart>
  <c:spPr>
    <a:gradFill flip="none" rotWithShape="1">
      <a:gsLst>
        <a:gs pos="0">
          <a:srgbClr val="FFC000"/>
        </a:gs>
        <a:gs pos="100000">
          <a:srgbClr val="FFFFFF"/>
        </a:gs>
      </a:gsLst>
      <a:lin ang="16200000" scaled="1"/>
      <a:tileRect/>
    </a:gradFill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8093170188621745E-3"/>
          <c:y val="0.14004917248717144"/>
          <c:w val="0.58483516409370628"/>
          <c:h val="0.840691404676067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93-40E7-9A45-C7616E6C2F0C}"/>
              </c:ext>
            </c:extLst>
          </c:dPt>
          <c:dPt>
            <c:idx val="1"/>
            <c:spPr>
              <a:solidFill>
                <a:srgbClr val="2DB9FF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293-40E7-9A45-C7616E6C2F0C}"/>
              </c:ext>
            </c:extLst>
          </c:dPt>
          <c:dPt>
            <c:idx val="2"/>
            <c:spPr>
              <a:solidFill>
                <a:srgbClr val="ACA2C7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293-40E7-9A45-C7616E6C2F0C}"/>
              </c:ext>
            </c:extLst>
          </c:dPt>
          <c:dPt>
            <c:idx val="3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293-40E7-9A45-C7616E6C2F0C}"/>
              </c:ext>
            </c:extLst>
          </c:dPt>
          <c:dPt>
            <c:idx val="4"/>
            <c:spPr>
              <a:solidFill>
                <a:srgbClr val="BFAE96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293-40E7-9A45-C7616E6C2F0C}"/>
              </c:ext>
            </c:extLst>
          </c:dPt>
          <c:dPt>
            <c:idx val="6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293-40E7-9A45-C7616E6C2F0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Национальная экономика</c:v>
                </c:pt>
                <c:pt idx="1">
                  <c:v>Образование</c:v>
                </c:pt>
                <c:pt idx="2">
                  <c:v>Социальная политика</c:v>
                </c:pt>
                <c:pt idx="3">
                  <c:v>Общегосударственные вопросы</c:v>
                </c:pt>
                <c:pt idx="4">
                  <c:v>Здравоохранение</c:v>
                </c:pt>
                <c:pt idx="5">
                  <c:v>Межбюджетные трансферты</c:v>
                </c:pt>
                <c:pt idx="6">
                  <c:v>Жилищно-коммунальное хозяйство</c:v>
                </c:pt>
                <c:pt idx="7">
                  <c:v>Культура</c:v>
                </c:pt>
                <c:pt idx="8">
                  <c:v>Охрана окружающей среды</c:v>
                </c:pt>
                <c:pt idx="9">
                  <c:v>Физическая культура и спорт</c:v>
                </c:pt>
                <c:pt idx="10">
                  <c:v>Национальная безопасность и правоохранительная деятельность</c:v>
                </c:pt>
                <c:pt idx="11">
                  <c:v>Национальная оборона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6.1296782517762658</c:v>
                </c:pt>
                <c:pt idx="1">
                  <c:v>58.212704485190692</c:v>
                </c:pt>
                <c:pt idx="2">
                  <c:v>1.5007310664108513</c:v>
                </c:pt>
                <c:pt idx="3">
                  <c:v>13.040503083138669</c:v>
                </c:pt>
                <c:pt idx="4">
                  <c:v>3.5226167167564708E-2</c:v>
                </c:pt>
                <c:pt idx="5">
                  <c:v>0.81706643127638534</c:v>
                </c:pt>
                <c:pt idx="6">
                  <c:v>3.0618704933387972</c:v>
                </c:pt>
                <c:pt idx="7">
                  <c:v>11.937106321990242</c:v>
                </c:pt>
                <c:pt idx="8">
                  <c:v>0.428735573047967</c:v>
                </c:pt>
                <c:pt idx="9">
                  <c:v>4.007051784898449</c:v>
                </c:pt>
                <c:pt idx="10">
                  <c:v>0.54005026129747147</c:v>
                </c:pt>
                <c:pt idx="11">
                  <c:v>0.28927608046663389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E293-40E7-9A45-C7616E6C2F0C}"/>
            </c:ext>
          </c:extLst>
        </c:ser>
        <c:dLbls/>
      </c:pie3DChart>
    </c:plotArea>
    <c:legend>
      <c:legendPos val="r"/>
      <c:layout>
        <c:manualLayout>
          <c:xMode val="edge"/>
          <c:yMode val="edge"/>
          <c:x val="0.59482392209429291"/>
          <c:y val="1.2243639595600497E-2"/>
          <c:w val="0.38649516048374455"/>
          <c:h val="0.98775636040439951"/>
        </c:manualLayout>
      </c:layout>
      <c:txPr>
        <a:bodyPr/>
        <a:lstStyle/>
        <a:p>
          <a:pPr>
            <a:defRPr sz="13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0.13395741251271359"/>
          <c:y val="4.8760894838705229E-2"/>
          <c:w val="0.552078266821034"/>
          <c:h val="0.799730692483433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млн. руб.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830.3</c:v>
                </c:pt>
                <c:pt idx="1">
                  <c:v>832.3</c:v>
                </c:pt>
                <c:pt idx="2">
                  <c:v>880.9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22-4327-9E01-19D2E05C8BD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млн. руб.</c:v>
                </c:pt>
              </c:strCache>
            </c:strRef>
          </c:tx>
          <c:spPr>
            <a:solidFill>
              <a:srgbClr val="92D050"/>
            </a:solidFill>
            <a:ln w="38100">
              <a:solidFill>
                <a:srgbClr val="FF0000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dLbls>
            <c:dLbl>
              <c:idx val="0"/>
              <c:layout>
                <c:manualLayout>
                  <c:x val="2.7619821283509365E-2"/>
                  <c:y val="-3.659930936815039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22-4327-9E01-19D2E05C8BD3}"/>
                </c:ext>
              </c:extLst>
            </c:dLbl>
            <c:dLbl>
              <c:idx val="1"/>
              <c:layout>
                <c:manualLayout>
                  <c:x val="3.411860276198219E-2"/>
                  <c:y val="-2.439953957876693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22-4327-9E01-19D2E05C8BD3}"/>
                </c:ext>
              </c:extLst>
            </c:dLbl>
            <c:dLbl>
              <c:idx val="2"/>
              <c:layout>
                <c:manualLayout>
                  <c:x val="4.0617384240454905E-2"/>
                  <c:y val="-1.219976978938346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2-4327-9E01-19D2E05C8B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>
                  <c:v>749.9</c:v>
                </c:pt>
                <c:pt idx="1">
                  <c:v>751</c:v>
                </c:pt>
                <c:pt idx="2">
                  <c:v>798.1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C22-4327-9E01-19D2E05C8BD3}"/>
            </c:ext>
          </c:extLst>
        </c:ser>
        <c:dLbls/>
        <c:shape val="cylinder"/>
        <c:axId val="151009920"/>
        <c:axId val="143487360"/>
        <c:axId val="0"/>
      </c:bar3DChart>
      <c:catAx>
        <c:axId val="1510099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43487360"/>
        <c:crosses val="autoZero"/>
        <c:auto val="1"/>
        <c:lblAlgn val="ctr"/>
        <c:lblOffset val="100"/>
      </c:catAx>
      <c:valAx>
        <c:axId val="143487360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" sourceLinked="1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1009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57670289182977"/>
          <c:y val="0.28264393026630774"/>
          <c:w val="0.31844438616578347"/>
          <c:h val="0.43471189931443616"/>
        </c:manualLayout>
      </c:layout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0.27179</cdr:x>
      <cdr:y>0.24741</cdr:y>
    </cdr:from>
    <cdr:to>
      <cdr:x>0.30101</cdr:x>
      <cdr:y>0.27619</cdr:y>
    </cdr:to>
    <cdr:sp macro="" textlink="">
      <cdr:nvSpPr>
        <cdr:cNvPr id="2" name="Правая фигурная скобка 1"/>
        <cdr:cNvSpPr/>
      </cdr:nvSpPr>
      <cdr:spPr>
        <a:xfrm xmlns:a="http://schemas.openxmlformats.org/drawingml/2006/main" rot="16200000">
          <a:off x="2341952" y="1290416"/>
          <a:ext cx="155448" cy="246888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09588"/>
            <a:ext cx="335597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fld id="{8B2DD3F6-D3DB-44D7-81BE-95CF23828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1619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5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7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8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4890632-0511-4A87-877F-40726F764BA1}" type="slidenum">
              <a:rPr 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0371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685800"/>
            <a:ext cx="45148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6FD2E-6D76-4A3B-8D93-DCBD3082DA7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058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0513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9208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614ADE3-E3F7-4488-ABEE-3D99E134E731}" type="slidenum">
              <a:rPr 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20</a:t>
            </a:fld>
            <a:endParaRPr 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304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41920" y="1411287"/>
            <a:ext cx="7977056" cy="1881717"/>
          </a:xfrm>
          <a:ln>
            <a:noFill/>
          </a:ln>
        </p:spPr>
        <p:txBody>
          <a:bodyPr vert="horz" tIns="0" rIns="1868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7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41920" y="3321954"/>
            <a:ext cx="7980153" cy="1803312"/>
          </a:xfrm>
        </p:spPr>
        <p:txBody>
          <a:bodyPr lIns="0" rIns="18681"/>
          <a:lstStyle>
            <a:lvl1pPr marL="0" marR="46703" indent="0" algn="r">
              <a:buNone/>
              <a:defRPr>
                <a:solidFill>
                  <a:schemeClr val="tx1"/>
                </a:solidFill>
              </a:defRPr>
            </a:lvl1pPr>
            <a:lvl2pPr marL="467030" indent="0" algn="ctr">
              <a:buNone/>
            </a:lvl2pPr>
            <a:lvl3pPr marL="934060" indent="0" algn="ctr">
              <a:buNone/>
            </a:lvl3pPr>
            <a:lvl4pPr marL="1401089" indent="0" algn="ctr">
              <a:buNone/>
            </a:lvl4pPr>
            <a:lvl5pPr marL="1868119" indent="0" algn="ctr">
              <a:buNone/>
            </a:lvl5pPr>
            <a:lvl6pPr marL="2335149" indent="0" algn="ctr">
              <a:buNone/>
            </a:lvl6pPr>
            <a:lvl7pPr marL="2802179" indent="0" algn="ctr">
              <a:buNone/>
            </a:lvl7pPr>
            <a:lvl8pPr marL="3269209" indent="0" algn="ctr">
              <a:buNone/>
            </a:lvl8pPr>
            <a:lvl9pPr marL="3736238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EA3CB-363A-4872-9F7C-2A420785A1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00DE-73BA-43FB-9796-1D3D487941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35286" y="940860"/>
            <a:ext cx="2090261" cy="5362567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4502" y="940860"/>
            <a:ext cx="6115950" cy="5362567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9EED-6BDD-4CA2-A33F-58385F706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0900" y="2430465"/>
            <a:ext cx="3832225" cy="38322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35527" y="2430464"/>
            <a:ext cx="3832225" cy="18399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35527" y="4422775"/>
            <a:ext cx="3832225" cy="1839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D3D6D-73CE-4A83-8CBC-7A94796FF3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2DD4F-85C5-4734-93A3-8E18C9D110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8646-1547-4DD1-B079-EEAC1AAEDE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61256" y="752687"/>
            <a:ext cx="6503035" cy="35752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066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54117" y="0"/>
            <a:ext cx="405876" cy="7056438"/>
            <a:chOff x="0" y="0"/>
            <a:chExt cx="380929" cy="6593882"/>
          </a:xfrm>
        </p:grpSpPr>
        <p:graphicFrame>
          <p:nvGraphicFramePr>
            <p:cNvPr id="8" name="Объект 7"/>
            <p:cNvGraphicFramePr>
              <a:graphicFrameLocks noChangeAspect="1"/>
            </p:cNvGraphicFramePr>
            <p:nvPr/>
          </p:nvGraphicFramePr>
          <p:xfrm>
            <a:off x="0" y="0"/>
            <a:ext cx="380929" cy="509356"/>
          </p:xfrm>
          <a:graphic>
            <a:graphicData uri="http://schemas.openxmlformats.org/presentationml/2006/ole">
              <p:oleObj spid="_x0000_s1122" r:id="rId3" imgW="1388213" imgH="1856520" progId="">
                <p:embed/>
              </p:oleObj>
            </a:graphicData>
          </a:graphic>
        </p:graphicFrame>
        <p:graphicFrame>
          <p:nvGraphicFramePr>
            <p:cNvPr id="9" name="Объект 8"/>
            <p:cNvGraphicFramePr>
              <a:graphicFrameLocks noChangeAspect="1"/>
            </p:cNvGraphicFramePr>
            <p:nvPr/>
          </p:nvGraphicFramePr>
          <p:xfrm>
            <a:off x="0" y="429457"/>
            <a:ext cx="380929" cy="509356"/>
          </p:xfrm>
          <a:graphic>
            <a:graphicData uri="http://schemas.openxmlformats.org/presentationml/2006/ole">
              <p:oleObj spid="_x0000_s1123" r:id="rId4" imgW="1388213" imgH="1856520" progId="">
                <p:embed/>
              </p:oleObj>
            </a:graphicData>
          </a:graphic>
        </p:graphicFrame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0" y="858914"/>
            <a:ext cx="380929" cy="509356"/>
          </p:xfrm>
          <a:graphic>
            <a:graphicData uri="http://schemas.openxmlformats.org/presentationml/2006/ole">
              <p:oleObj spid="_x0000_s1124" r:id="rId5" imgW="1388213" imgH="1856520" progId="">
                <p:embed/>
              </p:oleObj>
            </a:graphicData>
          </a:graphic>
        </p:graphicFrame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0" y="1288371"/>
            <a:ext cx="380929" cy="509356"/>
          </p:xfrm>
          <a:graphic>
            <a:graphicData uri="http://schemas.openxmlformats.org/presentationml/2006/ole">
              <p:oleObj spid="_x0000_s1125" r:id="rId6" imgW="1388213" imgH="1856520" progId="">
                <p:embed/>
              </p:oleObj>
            </a:graphicData>
          </a:graphic>
        </p:graphicFrame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0" y="1747790"/>
            <a:ext cx="380929" cy="509356"/>
          </p:xfrm>
          <a:graphic>
            <a:graphicData uri="http://schemas.openxmlformats.org/presentationml/2006/ole">
              <p:oleObj spid="_x0000_s1126" r:id="rId7" imgW="1388213" imgH="1856520" progId="">
                <p:embed/>
              </p:oleObj>
            </a:graphicData>
          </a:graphic>
        </p:graphicFrame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0" y="2177247"/>
            <a:ext cx="380929" cy="509356"/>
          </p:xfrm>
          <a:graphic>
            <a:graphicData uri="http://schemas.openxmlformats.org/presentationml/2006/ole">
              <p:oleObj spid="_x0000_s1127" r:id="rId8" imgW="1388213" imgH="1856520" progId="">
                <p:embed/>
              </p:oleObj>
            </a:graphicData>
          </a:graphic>
        </p:graphicFrame>
        <p:graphicFrame>
          <p:nvGraphicFramePr>
            <p:cNvPr id="14" name="Объект 13"/>
            <p:cNvGraphicFramePr>
              <a:graphicFrameLocks noChangeAspect="1"/>
            </p:cNvGraphicFramePr>
            <p:nvPr/>
          </p:nvGraphicFramePr>
          <p:xfrm>
            <a:off x="0" y="2606704"/>
            <a:ext cx="380929" cy="509356"/>
          </p:xfrm>
          <a:graphic>
            <a:graphicData uri="http://schemas.openxmlformats.org/presentationml/2006/ole">
              <p:oleObj spid="_x0000_s1128" r:id="rId9" imgW="1388213" imgH="1856520" progId="">
                <p:embed/>
              </p:oleObj>
            </a:graphicData>
          </a:graphic>
        </p:graphicFrame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0" y="3036161"/>
            <a:ext cx="380929" cy="509356"/>
          </p:xfrm>
          <a:graphic>
            <a:graphicData uri="http://schemas.openxmlformats.org/presentationml/2006/ole">
              <p:oleObj spid="_x0000_s1129" r:id="rId10" imgW="1388213" imgH="1856520" progId="">
                <p:embed/>
              </p:oleObj>
            </a:graphicData>
          </a:graphic>
        </p:graphicFrame>
        <p:graphicFrame>
          <p:nvGraphicFramePr>
            <p:cNvPr id="16" name="Объект 15"/>
            <p:cNvGraphicFramePr>
              <a:graphicFrameLocks noChangeAspect="1"/>
            </p:cNvGraphicFramePr>
            <p:nvPr/>
          </p:nvGraphicFramePr>
          <p:xfrm>
            <a:off x="0" y="3465618"/>
            <a:ext cx="380929" cy="509356"/>
          </p:xfrm>
          <a:graphic>
            <a:graphicData uri="http://schemas.openxmlformats.org/presentationml/2006/ole">
              <p:oleObj spid="_x0000_s1130" r:id="rId11" imgW="1388213" imgH="1856520" progId="">
                <p:embed/>
              </p:oleObj>
            </a:graphicData>
          </a:graphic>
        </p:graphicFrame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0" y="3895075"/>
            <a:ext cx="380929" cy="509356"/>
          </p:xfrm>
          <a:graphic>
            <a:graphicData uri="http://schemas.openxmlformats.org/presentationml/2006/ole">
              <p:oleObj spid="_x0000_s1131" r:id="rId12" imgW="1388213" imgH="1856520" progId="">
                <p:embed/>
              </p:oleObj>
            </a:graphicData>
          </a:graphic>
        </p:graphicFrame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0" y="4324532"/>
            <a:ext cx="380929" cy="509356"/>
          </p:xfrm>
          <a:graphic>
            <a:graphicData uri="http://schemas.openxmlformats.org/presentationml/2006/ole">
              <p:oleObj spid="_x0000_s1132" r:id="rId13" imgW="1388213" imgH="1856520" progId="">
                <p:embed/>
              </p:oleObj>
            </a:graphicData>
          </a:graphic>
        </p:graphicFrame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0" y="4753989"/>
            <a:ext cx="380929" cy="509356"/>
          </p:xfrm>
          <a:graphic>
            <a:graphicData uri="http://schemas.openxmlformats.org/presentationml/2006/ole">
              <p:oleObj spid="_x0000_s1133" r:id="rId14" imgW="1388213" imgH="1856520" progId="">
                <p:embed/>
              </p:oleObj>
            </a:graphicData>
          </a:graphic>
        </p:graphicFrame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0" y="5225612"/>
            <a:ext cx="380929" cy="509356"/>
          </p:xfrm>
          <a:graphic>
            <a:graphicData uri="http://schemas.openxmlformats.org/presentationml/2006/ole">
              <p:oleObj spid="_x0000_s1134" r:id="rId15" imgW="1388213" imgH="1856520" progId="">
                <p:embed/>
              </p:oleObj>
            </a:graphicData>
          </a:graphic>
        </p:graphicFrame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0" y="5655069"/>
            <a:ext cx="380929" cy="509356"/>
          </p:xfrm>
          <a:graphic>
            <a:graphicData uri="http://schemas.openxmlformats.org/presentationml/2006/ole">
              <p:oleObj spid="_x0000_s1135" r:id="rId16" imgW="1388213" imgH="1856520" progId="">
                <p:embed/>
              </p:oleObj>
            </a:graphicData>
          </a:graphic>
        </p:graphicFrame>
        <p:graphicFrame>
          <p:nvGraphicFramePr>
            <p:cNvPr id="22" name="Объект 21"/>
            <p:cNvGraphicFramePr>
              <a:graphicFrameLocks noChangeAspect="1"/>
            </p:cNvGraphicFramePr>
            <p:nvPr/>
          </p:nvGraphicFramePr>
          <p:xfrm>
            <a:off x="0" y="6084526"/>
            <a:ext cx="380929" cy="509356"/>
          </p:xfrm>
          <a:graphic>
            <a:graphicData uri="http://schemas.openxmlformats.org/presentationml/2006/ole">
              <p:oleObj spid="_x0000_s1136" r:id="rId17" imgW="1388213" imgH="1856520" progId="">
                <p:embed/>
              </p:oleObj>
            </a:graphicData>
          </a:graphic>
        </p:graphicFrame>
      </p:grpSp>
      <p:sp>
        <p:nvSpPr>
          <p:cNvPr id="24" name="Номер слайда 5"/>
          <p:cNvSpPr txBox="1">
            <a:spLocks/>
          </p:cNvSpPr>
          <p:nvPr userDrawn="1"/>
        </p:nvSpPr>
        <p:spPr>
          <a:xfrm>
            <a:off x="8467792" y="47371"/>
            <a:ext cx="794841" cy="323420"/>
          </a:xfrm>
          <a:prstGeom prst="rect">
            <a:avLst/>
          </a:prstGeom>
        </p:spPr>
        <p:txBody>
          <a:bodyPr anchor="ctr"/>
          <a:lstStyle/>
          <a:p>
            <a:pPr marL="348386" indent="-348386" algn="r" eaLnBrk="0" hangingPunct="0">
              <a:spcBef>
                <a:spcPct val="20000"/>
              </a:spcBef>
              <a:buFont typeface="Arial" charset="0"/>
              <a:buNone/>
              <a:defRPr/>
            </a:pPr>
            <a:fld id="{D2E577E2-59FE-4C26-9611-D5042F3A81FF}" type="slidenum">
              <a:rPr lang="ru-RU" sz="2438" b="1">
                <a:solidFill>
                  <a:srgbClr val="BFAE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348386" indent="-348386" algn="r" eaLnBrk="0" hangingPunct="0">
                <a:spcBef>
                  <a:spcPct val="20000"/>
                </a:spcBef>
                <a:buFont typeface="Arial" charset="0"/>
                <a:buNone/>
                <a:defRPr/>
              </a:pPr>
              <a:t>‹#›</a:t>
            </a:fld>
            <a:endParaRPr lang="ru-RU" sz="2438" b="1" dirty="0">
              <a:solidFill>
                <a:srgbClr val="BFAE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sz="quarter" idx="13"/>
          </p:nvPr>
        </p:nvSpPr>
        <p:spPr>
          <a:xfrm>
            <a:off x="522565" y="721280"/>
            <a:ext cx="8656686" cy="568718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 userDrawn="1"/>
        </p:nvGraphicFramePr>
        <p:xfrm>
          <a:off x="8467791" y="6227962"/>
          <a:ext cx="815693" cy="797049"/>
        </p:xfrm>
        <a:graphic>
          <a:graphicData uri="http://schemas.openxmlformats.org/presentationml/2006/ole">
            <p:oleObj spid="_x0000_s1137" r:id="rId18" imgW="1805298" imgH="1741500" progId="">
              <p:embed/>
            </p:oleObj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14" hasCustomPrompt="1"/>
          </p:nvPr>
        </p:nvSpPr>
        <p:spPr>
          <a:xfrm>
            <a:off x="522565" y="47371"/>
            <a:ext cx="8217297" cy="591377"/>
          </a:xfrm>
        </p:spPr>
        <p:txBody>
          <a:bodyPr>
            <a:normAutofit/>
          </a:bodyPr>
          <a:lstStyle>
            <a:lvl1pPr marL="0" indent="0" algn="ctr">
              <a:buNone/>
              <a:defRPr sz="2845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xmlns="" val="308908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6D7A-E55D-4E2D-930A-07A63A11B6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823" y="1354836"/>
            <a:ext cx="7896543" cy="1401879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7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8823" y="2782924"/>
            <a:ext cx="7896543" cy="1553396"/>
          </a:xfrm>
        </p:spPr>
        <p:txBody>
          <a:bodyPr lIns="46703" rIns="46703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877-AD48-41B7-8CF4-5C1041795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24461"/>
            <a:ext cx="8361045" cy="1176073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503" y="1975643"/>
            <a:ext cx="4103105" cy="4563163"/>
          </a:xfrm>
        </p:spPr>
        <p:txBody>
          <a:bodyPr/>
          <a:lstStyle>
            <a:lvl1pPr>
              <a:defRPr sz="27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2442" y="1975643"/>
            <a:ext cx="4103105" cy="4563163"/>
          </a:xfrm>
        </p:spPr>
        <p:txBody>
          <a:bodyPr/>
          <a:lstStyle>
            <a:lvl1pPr>
              <a:defRPr sz="27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BE99-0A9A-4B56-81D5-719BC8060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24461"/>
            <a:ext cx="8361045" cy="1176073"/>
          </a:xfrm>
        </p:spPr>
        <p:txBody>
          <a:bodyPr tIns="46703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502" y="1908930"/>
            <a:ext cx="4104719" cy="678431"/>
          </a:xfrm>
        </p:spPr>
        <p:txBody>
          <a:bodyPr lIns="46703" tIns="0" rIns="46703" bIns="0" anchor="ctr">
            <a:noAutofit/>
          </a:bodyPr>
          <a:lstStyle>
            <a:lvl1pPr marL="0" indent="0">
              <a:buNone/>
              <a:defRPr sz="25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19217" y="1913570"/>
            <a:ext cx="4106331" cy="673791"/>
          </a:xfrm>
        </p:spPr>
        <p:txBody>
          <a:bodyPr lIns="46703" tIns="0" rIns="46703" bIns="0" anchor="ctr"/>
          <a:lstStyle>
            <a:lvl1pPr marL="0" indent="0">
              <a:buNone/>
              <a:defRPr sz="25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64502" y="2587361"/>
            <a:ext cx="4104719" cy="395699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9217" y="2587361"/>
            <a:ext cx="4106331" cy="395699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67F3-D3EA-4BF3-A91D-5C238593A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24461"/>
            <a:ext cx="8438462" cy="1176073"/>
          </a:xfrm>
        </p:spPr>
        <p:txBody>
          <a:bodyPr vert="horz" tIns="4670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7EA2E-3AFF-4386-893B-EE55B9CC6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5DA-EDF3-4B0C-BF3D-3DA4584EF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754" y="529235"/>
            <a:ext cx="2787015" cy="1195674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96754" y="1724907"/>
            <a:ext cx="2787015" cy="4704292"/>
          </a:xfrm>
        </p:spPr>
        <p:txBody>
          <a:bodyPr lIns="18681" rIns="18681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32151" y="1724907"/>
            <a:ext cx="5193396" cy="4704292"/>
          </a:xfrm>
        </p:spPr>
        <p:txBody>
          <a:bodyPr tIns="0"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4823-6152-48C0-88A6-EBF163419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216317" y="1140139"/>
            <a:ext cx="5341779" cy="423386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131978" y="5514855"/>
            <a:ext cx="157931" cy="15994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337" y="1211053"/>
            <a:ext cx="2248192" cy="1628415"/>
          </a:xfrm>
        </p:spPr>
        <p:txBody>
          <a:bodyPr vert="horz" lIns="46703" tIns="46703" rIns="46703" bIns="46703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337" y="2910637"/>
            <a:ext cx="2245095" cy="2242379"/>
          </a:xfrm>
        </p:spPr>
        <p:txBody>
          <a:bodyPr lIns="65384" rIns="46703" bIns="46703" anchor="t"/>
          <a:lstStyle>
            <a:lvl1pPr marL="0" indent="0" algn="l">
              <a:spcBef>
                <a:spcPts val="255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06211" y="6540273"/>
            <a:ext cx="619337" cy="375690"/>
          </a:xfrm>
        </p:spPr>
        <p:txBody>
          <a:bodyPr/>
          <a:lstStyle/>
          <a:p>
            <a:fld id="{BD0B021E-7304-480F-B567-920265919A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541469" y="1234225"/>
            <a:ext cx="4691475" cy="4045691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3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677" y="5984905"/>
            <a:ext cx="9309404" cy="1071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451482" y="6399798"/>
            <a:ext cx="4838568" cy="65664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677" y="-7351"/>
            <a:ext cx="9309404" cy="1071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451482" y="-7350"/>
            <a:ext cx="4838568" cy="65664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64503" y="724461"/>
            <a:ext cx="8361045" cy="1176073"/>
          </a:xfrm>
          <a:prstGeom prst="rect">
            <a:avLst/>
          </a:prstGeom>
        </p:spPr>
        <p:txBody>
          <a:bodyPr vert="horz" lIns="0" tIns="46703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64503" y="1991484"/>
            <a:ext cx="8361045" cy="4516120"/>
          </a:xfrm>
          <a:prstGeom prst="rect">
            <a:avLst/>
          </a:prstGeom>
        </p:spPr>
        <p:txBody>
          <a:bodyPr vert="horz" lIns="93406" tIns="46703" rIns="93406" bIns="46703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64503" y="6540273"/>
            <a:ext cx="2167678" cy="37569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709598" y="6540273"/>
            <a:ext cx="3406352" cy="37569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051377" y="6540273"/>
            <a:ext cx="774171" cy="37569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321" y="208265"/>
            <a:ext cx="9327182" cy="668009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</p:sldLayoutIdLst>
  <p:txStyles>
    <p:titleStyle>
      <a:lvl1pPr algn="l" rtl="0" eaLnBrk="1" latinLnBrk="0" hangingPunct="1">
        <a:spcBef>
          <a:spcPct val="0"/>
        </a:spcBef>
        <a:buNone/>
        <a:defRPr kumimoji="0" sz="5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80218" indent="-280218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53842" indent="-25219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indent="-25219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14277" indent="-21483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4495" indent="-21483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74713" indent="-2148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1525" indent="-186812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41743" indent="-186812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21961" indent="-186812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670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010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681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35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8021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692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7362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9"/>
          <p:cNvSpPr>
            <a:spLocks noGrp="1" noChangeArrowheads="1"/>
          </p:cNvSpPr>
          <p:nvPr>
            <p:ph type="ctrTitle"/>
          </p:nvPr>
        </p:nvSpPr>
        <p:spPr>
          <a:xfrm>
            <a:off x="1001687" y="742137"/>
            <a:ext cx="7231085" cy="5572164"/>
          </a:xfrm>
        </p:spPr>
        <p:txBody>
          <a:bodyPr>
            <a:normAutofit/>
          </a:bodyPr>
          <a:lstStyle/>
          <a:p>
            <a:pPr algn="ctr"/>
            <a:r>
              <a:rPr lang="ru-RU" sz="3300" i="1" dirty="0"/>
              <a:t>  </a:t>
            </a:r>
            <a:br>
              <a:rPr lang="ru-RU" sz="3300" i="1" dirty="0"/>
            </a:br>
            <a:r>
              <a:rPr lang="ru-RU" sz="3300" i="1" dirty="0"/>
              <a:t> </a:t>
            </a:r>
            <a:r>
              <a:rPr lang="ru-RU" sz="3300" i="1" dirty="0">
                <a:solidFill>
                  <a:schemeClr val="tx2"/>
                </a:solidFill>
              </a:rPr>
              <a:t/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       Бюджет  Верхнеуслонского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муниципального района на  2023 год и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         плановый период 2024-2025 гг.    </a:t>
            </a:r>
            <a:r>
              <a:rPr lang="ru-RU" sz="3300" i="1" dirty="0"/>
              <a:t/>
            </a:r>
            <a:br>
              <a:rPr lang="ru-RU" sz="3300" i="1" dirty="0"/>
            </a:br>
            <a:r>
              <a:rPr lang="ru-RU" sz="3300" i="1" dirty="0"/>
              <a:t/>
            </a:r>
            <a:br>
              <a:rPr lang="ru-RU" sz="3300" i="1" dirty="0"/>
            </a:br>
            <a:r>
              <a:rPr lang="ru-RU" sz="3300" i="1" dirty="0"/>
              <a:t/>
            </a:r>
            <a:br>
              <a:rPr lang="ru-RU" sz="3300" i="1" dirty="0"/>
            </a:br>
            <a:r>
              <a:rPr lang="ru-RU" sz="3300" i="1" dirty="0"/>
              <a:t>(Бюджет для граждан)</a:t>
            </a:r>
            <a:br>
              <a:rPr lang="ru-RU" sz="3300" i="1" dirty="0"/>
            </a:br>
            <a:r>
              <a:rPr lang="ru-RU" sz="3300" i="1" dirty="0"/>
              <a:t/>
            </a:r>
            <a:br>
              <a:rPr lang="ru-RU" sz="3300" i="1" dirty="0"/>
            </a:br>
            <a:endParaRPr lang="ru-RU" sz="33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2"/>
          <p:cNvSpPr txBox="1">
            <a:spLocks/>
          </p:cNvSpPr>
          <p:nvPr/>
        </p:nvSpPr>
        <p:spPr>
          <a:xfrm>
            <a:off x="2197525" y="961937"/>
            <a:ext cx="5404038" cy="421602"/>
          </a:xfrm>
          <a:prstGeom prst="rect">
            <a:avLst/>
          </a:prstGeom>
        </p:spPr>
        <p:txBody>
          <a:bodyPr vert="horz" lIns="52257" tIns="26128" rIns="52257" bIns="26128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Объемы прогнозируемых доходов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3135250"/>
              </p:ext>
            </p:extLst>
          </p:nvPr>
        </p:nvGraphicFramePr>
        <p:xfrm>
          <a:off x="147726" y="1540629"/>
          <a:ext cx="8314934" cy="48794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649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2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97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75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970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825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дохода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6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доходов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830348,64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749893,27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832313,75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750954,15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880892,77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798117,27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78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Безвозмездные поступления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270814,34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480002,67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208493,55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452642,85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182559,77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467093,67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Налоговые и неналоговые</a:t>
                      </a:r>
                      <a:r>
                        <a:rPr lang="ru-RU" sz="9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доходы, 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559534,30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269890,60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623820,20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298311,30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698333,00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331023,60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доходы физических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326329,10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134025,80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391921,20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160965,30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462467,00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189939,10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Акцизы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38900,00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38900,00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38300,00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38300,00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39600,00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39600,00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52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Земельный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86812,00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86812,00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86812,00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Упрощенная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система налогообложения 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46303,80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46303,80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48156,00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48156,00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50082,00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50082,00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имущество </a:t>
                      </a:r>
                      <a:r>
                        <a:rPr lang="ru-RU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физ</a:t>
                      </a: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6971,80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7181,00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7396,00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Единый сельскохозяйственный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638,00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664,00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332,00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691,00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345,50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Госпошлина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добычу полезных ископаемых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3339,00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Патентная система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налогообложения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5043,00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5043,00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5245,00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5245,00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5455,00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5455,00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Неналоговые доходы, всего,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42830,60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39593,00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39835,00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39607,00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40124,00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39896,00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., арендная плата за землю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20663,00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20663,00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20878,00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20878,00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арендная плата за имущество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продажа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земли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13890,00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13890,00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14000,00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14000,00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14000,00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14000,00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штрафы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1166,00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1166,00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1236,00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1236,00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1310,00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982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плата за негативное воздействие на              </a:t>
                      </a:r>
                    </a:p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окружающую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среду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982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доходы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от оказания платных услуг и </a:t>
                      </a:r>
                    </a:p>
                    <a:p>
                      <a:pPr algn="l" fontAlgn="b"/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компенсации затрат государства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3609,60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600,00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4943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313509"/>
            <a:ext cx="8361045" cy="107156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консолидированного бюджета Верхнеуслонского муниципального района в 2023 году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6095525"/>
              </p:ext>
            </p:extLst>
          </p:nvPr>
        </p:nvGraphicFramePr>
        <p:xfrm>
          <a:off x="465138" y="1456517"/>
          <a:ext cx="8359775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0789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42137"/>
            <a:ext cx="8050213" cy="12184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Неналоговые доходы консолидированного бюджета Верхнеуслонского муниципального района </a:t>
            </a:r>
            <a:br>
              <a:rPr lang="ru-RU" sz="2400" b="1" dirty="0"/>
            </a:br>
            <a:r>
              <a:rPr lang="ru-RU" sz="2400" b="1" dirty="0"/>
              <a:t>на 2023</a:t>
            </a:r>
            <a:br>
              <a:rPr lang="ru-RU" sz="2400" b="1" dirty="0"/>
            </a:br>
            <a:r>
              <a:rPr lang="ru-RU" sz="2400" b="1" dirty="0"/>
              <a:t> год (тыс. руб.)</a:t>
            </a:r>
            <a:br>
              <a:rPr lang="ru-RU" sz="2400" b="1" dirty="0"/>
            </a:b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268167525"/>
              </p:ext>
            </p:extLst>
          </p:nvPr>
        </p:nvGraphicFramePr>
        <p:xfrm>
          <a:off x="1573191" y="2242335"/>
          <a:ext cx="628654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аблица 2">
            <a:extLst>
              <a:ext uri="{FF2B5EF4-FFF2-40B4-BE49-F238E27FC236}">
                <a16:creationId xmlns:a16="http://schemas.microsoft.com/office/drawing/2014/main" xmlns="" id="{71ABE247-AE86-4772-BBD0-641CF6FD1D42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736600" y="503883"/>
            <a:ext cx="7816850" cy="5776441"/>
          </a:xfrm>
        </p:spPr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D45E0D4-F56F-49B9-93BA-415D19091993}"/>
              </a:ext>
            </a:extLst>
          </p:cNvPr>
          <p:cNvSpPr txBox="1"/>
          <p:nvPr/>
        </p:nvSpPr>
        <p:spPr>
          <a:xfrm>
            <a:off x="108522" y="620785"/>
            <a:ext cx="8856984" cy="596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Безвозмездные поступления включают в себя:</a:t>
            </a: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Межбюджетные трансферты </a:t>
            </a:r>
            <a:r>
              <a:rPr lang="ru-RU" sz="1400" dirty="0"/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Дотации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Субсидии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в целях </a:t>
            </a:r>
            <a:r>
              <a:rPr lang="ru-RU" sz="1400" dirty="0" err="1"/>
              <a:t>софинансирования</a:t>
            </a:r>
            <a:r>
              <a:rPr lang="ru-RU" sz="1400" dirty="0"/>
              <a:t> расходных обязательств, возникающих при выполнении полномочий органов государственной власти субъектов РФ по предметам ведения субъектов РФ и предметам совместного ведения РФ и субъектов РФ,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>
              <a:solidFill>
                <a:schemeClr val="accent1"/>
              </a:solidFill>
            </a:endParaRP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Субвенции </a:t>
            </a:r>
            <a:r>
              <a:rPr lang="ru-RU" sz="1400" dirty="0"/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РФ и (или) муниципальных образований, возникающих при выполнении полномочий РФ, переданных для осуществления органам государственной власти субъектов РФ и (или) органам местного самоуправления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Иные межбюджетные трансферы</a:t>
            </a:r>
            <a:r>
              <a:rPr lang="ru-RU" sz="1400" dirty="0"/>
              <a:t> предоставляются в случаях и порядке, которые предусмотрены соответствующими правовыми актами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Безвозмездные поступления </a:t>
            </a:r>
            <a:r>
              <a:rPr lang="ru-RU" sz="1400" dirty="0"/>
              <a:t>– поступления от физических и юридических лиц, международных организаций и правительства иностранных государств, в том числе добровольные пожертвования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50627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58827" y="1079500"/>
            <a:ext cx="8048625" cy="9366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2800" dirty="0"/>
              <a:t>Доходы бюджета Верхнеуслонского муниципального района  на 202</a:t>
            </a:r>
            <a:r>
              <a:rPr lang="en-US" sz="2800" dirty="0"/>
              <a:t>3</a:t>
            </a:r>
            <a:r>
              <a:rPr lang="ru-RU" sz="2800" dirty="0"/>
              <a:t>-202</a:t>
            </a:r>
            <a:r>
              <a:rPr lang="en-US" sz="2800" dirty="0"/>
              <a:t>5</a:t>
            </a:r>
            <a:r>
              <a:rPr lang="ru-RU" sz="2800" dirty="0"/>
              <a:t> гг.</a:t>
            </a:r>
          </a:p>
        </p:txBody>
      </p:sp>
      <p:graphicFrame>
        <p:nvGraphicFramePr>
          <p:cNvPr id="43175" name="Group 1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1198601564"/>
              </p:ext>
            </p:extLst>
          </p:nvPr>
        </p:nvGraphicFramePr>
        <p:xfrm>
          <a:off x="108521" y="2099459"/>
          <a:ext cx="9073009" cy="4535763"/>
        </p:xfrm>
        <a:graphic>
          <a:graphicData uri="http://schemas.openxmlformats.org/drawingml/2006/table">
            <a:tbl>
              <a:tblPr/>
              <a:tblGrid>
                <a:gridCol w="26447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67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081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019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15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7782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35777">
                <a:tc rowSpan="2"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73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вес,%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593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Налоговые и неналоговые доходы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269890,6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36,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298311,3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39,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331023,6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41,5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243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Дотации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14987,7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56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Субсидии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730,2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35586,7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9033,5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56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Субвенции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171096,44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22,8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172906,85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173526,27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1375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Иные межбюджетные трансферты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209188,33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244149,3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284533,9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35,7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1375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доходов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9893,27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750954,15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798117,27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4979265"/>
              </p:ext>
            </p:extLst>
          </p:nvPr>
        </p:nvGraphicFramePr>
        <p:xfrm>
          <a:off x="540569" y="1223963"/>
          <a:ext cx="8379749" cy="523084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329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939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Показатели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2021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(факт)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2022 год (оценка)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2023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2024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2025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Численность населения, тыс. человек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16,1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16,08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16,09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19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Валовый территориальный продукт (ВТП), млн.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23047,8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24640,9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26852,2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28764,5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30515,8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Фонд заработной платы, млн. руб.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7685,65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9145,9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10270,90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12335,3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14555,7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04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</a:t>
                      </a:r>
                      <a:r>
                        <a:rPr lang="ru-RU" sz="1000" u="none" strike="noStrike" baseline="0" dirty="0">
                          <a:effectLst/>
                        </a:rPr>
                        <a:t> отгруженных товаров собственного производства, выполненных работ и услуг тыс</a:t>
                      </a:r>
                      <a:r>
                        <a:rPr lang="ru-RU" sz="1000" u="none" strike="noStrike" dirty="0">
                          <a:effectLst/>
                        </a:rPr>
                        <a:t>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4511819,0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4702300,00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4895790,24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5098515,12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5398190,54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84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Индекс промышленного производства, 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101,7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102,1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Объем продукции сельского хозяйства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2758000,0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3578000,0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3663400,0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3752300,0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3827300,0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899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 инвестиций в основной капитал за счет всех источников финансирования, млн. руб.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6693,6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15535,6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13192,9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9025,3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5735,8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Уровень регистрируемой безработицы, 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1BC88A-98C9-409B-B590-2785DCF6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503" y="287860"/>
            <a:ext cx="8361045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Показатели прогноза социально-экономического развития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xmlns="" val="2057900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Текст 2"/>
          <p:cNvSpPr txBox="1">
            <a:spLocks/>
          </p:cNvSpPr>
          <p:nvPr/>
        </p:nvSpPr>
        <p:spPr bwMode="auto">
          <a:xfrm>
            <a:off x="1499225" y="365274"/>
            <a:ext cx="7265736" cy="830620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438" b="1" dirty="0">
                <a:cs typeface="Arial" charset="0"/>
              </a:rPr>
              <a:t>Индексы-дефляторы для формирования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438" b="1" dirty="0">
                <a:latin typeface="+mn-lt"/>
                <a:cs typeface="Arial" charset="0"/>
              </a:rPr>
              <a:t>консолидированного бюджета на 202</a:t>
            </a:r>
            <a:r>
              <a:rPr lang="en-US" sz="2438" b="1" dirty="0">
                <a:latin typeface="+mn-lt"/>
                <a:cs typeface="Arial" charset="0"/>
              </a:rPr>
              <a:t>3</a:t>
            </a:r>
            <a:r>
              <a:rPr lang="ru-RU" sz="2438" b="1" dirty="0">
                <a:latin typeface="+mn-lt"/>
                <a:cs typeface="Arial" charset="0"/>
              </a:rPr>
              <a:t> год</a:t>
            </a:r>
            <a:endParaRPr lang="ru-RU" sz="2438" dirty="0"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23338" y="2210079"/>
            <a:ext cx="3443377" cy="686655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/>
              <a:t>Увеличение на </a:t>
            </a:r>
            <a:r>
              <a:rPr lang="en-US" sz="2438" b="1" dirty="0"/>
              <a:t>6,1</a:t>
            </a:r>
            <a:r>
              <a:rPr lang="ru-RU" sz="2438" b="1" dirty="0"/>
              <a:t>%</a:t>
            </a:r>
          </a:p>
        </p:txBody>
      </p:sp>
      <p:sp>
        <p:nvSpPr>
          <p:cNvPr id="15" name="Текст 2"/>
          <p:cNvSpPr txBox="1">
            <a:spLocks/>
          </p:cNvSpPr>
          <p:nvPr/>
        </p:nvSpPr>
        <p:spPr bwMode="auto">
          <a:xfrm>
            <a:off x="487998" y="2896734"/>
            <a:ext cx="8276963" cy="74890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Публичные обязательства</a:t>
            </a:r>
            <a:endParaRPr lang="ru-RU" sz="2438" dirty="0">
              <a:latin typeface="+mn-lt"/>
            </a:endParaRPr>
          </a:p>
        </p:txBody>
      </p:sp>
      <p:sp>
        <p:nvSpPr>
          <p:cNvPr id="16" name="Текст 2"/>
          <p:cNvSpPr txBox="1">
            <a:spLocks/>
          </p:cNvSpPr>
          <p:nvPr/>
        </p:nvSpPr>
        <p:spPr bwMode="auto">
          <a:xfrm>
            <a:off x="474601" y="3834523"/>
            <a:ext cx="8290360" cy="52579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Продукты питания </a:t>
            </a:r>
            <a:endParaRPr lang="ru-RU" sz="2438" dirty="0">
              <a:latin typeface="+mn-lt"/>
            </a:endParaRPr>
          </a:p>
        </p:txBody>
      </p:sp>
      <p:sp>
        <p:nvSpPr>
          <p:cNvPr id="17" name="Текст 2"/>
          <p:cNvSpPr txBox="1">
            <a:spLocks/>
          </p:cNvSpPr>
          <p:nvPr/>
        </p:nvSpPr>
        <p:spPr bwMode="auto">
          <a:xfrm>
            <a:off x="474601" y="4682326"/>
            <a:ext cx="8290360" cy="52579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Медикаменты</a:t>
            </a:r>
            <a:endParaRPr lang="ru-RU" sz="2438" dirty="0">
              <a:latin typeface="+mn-lt"/>
            </a:endParaRPr>
          </a:p>
        </p:txBody>
      </p:sp>
      <p:sp>
        <p:nvSpPr>
          <p:cNvPr id="18" name="Текст 2"/>
          <p:cNvSpPr txBox="1">
            <a:spLocks/>
          </p:cNvSpPr>
          <p:nvPr/>
        </p:nvSpPr>
        <p:spPr bwMode="auto">
          <a:xfrm>
            <a:off x="487998" y="5528130"/>
            <a:ext cx="8276963" cy="52417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Жилищно-коммунальные услуги</a:t>
            </a:r>
            <a:endParaRPr lang="ru-RU" sz="2438" dirty="0"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4601" y="6331635"/>
            <a:ext cx="8290360" cy="502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946" b="1" dirty="0"/>
              <a:t>Иные расходы – на уровне 202</a:t>
            </a:r>
            <a:r>
              <a:rPr lang="en-US" sz="2946" b="1" dirty="0"/>
              <a:t>2</a:t>
            </a:r>
            <a:r>
              <a:rPr lang="ru-RU" sz="2946" b="1" dirty="0"/>
              <a:t> года</a:t>
            </a:r>
          </a:p>
        </p:txBody>
      </p:sp>
      <p:sp>
        <p:nvSpPr>
          <p:cNvPr id="20" name="Текст 2"/>
          <p:cNvSpPr txBox="1">
            <a:spLocks/>
          </p:cNvSpPr>
          <p:nvPr/>
        </p:nvSpPr>
        <p:spPr bwMode="auto">
          <a:xfrm>
            <a:off x="474601" y="1322616"/>
            <a:ext cx="8290360" cy="760745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032" b="1" dirty="0">
                <a:cs typeface="Arial" charset="0"/>
              </a:rPr>
              <a:t>Заработная плата отдельных категорий работников бюджетной сферы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032" b="1" dirty="0">
                <a:cs typeface="Arial" charset="0"/>
              </a:rPr>
              <a:t>в соответствии с Указами Президента РФ</a:t>
            </a:r>
            <a:endParaRPr lang="ru-RU" sz="2032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5166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972616" y="215851"/>
            <a:ext cx="7244283" cy="104446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dirty="0">
                <a:cs typeface="Times New Roman" pitchFamily="18" charset="0"/>
              </a:rPr>
              <a:t>Структура расходов бюджета </a:t>
            </a:r>
          </a:p>
          <a:p>
            <a:pPr marL="0" indent="0" algn="ctr">
              <a:buNone/>
            </a:pPr>
            <a:r>
              <a:rPr lang="ru-RU" sz="1800" dirty="0">
                <a:cs typeface="Times New Roman" pitchFamily="18" charset="0"/>
              </a:rPr>
              <a:t>Верхнеуслонского муниципального района Республики Татарстан на 2023 год, %</a:t>
            </a:r>
            <a:endParaRPr lang="en-US" sz="1800" dirty="0"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882882292"/>
              </p:ext>
            </p:extLst>
          </p:nvPr>
        </p:nvGraphicFramePr>
        <p:xfrm>
          <a:off x="621329" y="1260317"/>
          <a:ext cx="8583619" cy="5486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845793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1"/>
          <p:cNvSpPr txBox="1">
            <a:spLocks/>
          </p:cNvSpPr>
          <p:nvPr/>
        </p:nvSpPr>
        <p:spPr>
          <a:xfrm>
            <a:off x="1623791" y="868103"/>
            <a:ext cx="6861253" cy="47946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Распределение бюджетных ассигнований по разделам расходов 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на 2023-2025 годы (тыс. руб.)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3390C9E4-B8F5-4738-9999-313B294D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4904825"/>
              </p:ext>
            </p:extLst>
          </p:nvPr>
        </p:nvGraphicFramePr>
        <p:xfrm>
          <a:off x="250508" y="1728019"/>
          <a:ext cx="8789034" cy="52270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39002">
                  <a:extLst>
                    <a:ext uri="{9D8B030D-6E8A-4147-A177-3AD203B41FA5}">
                      <a16:colId xmlns:a16="http://schemas.microsoft.com/office/drawing/2014/main" xmlns="" val="2457034518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xmlns="" val="2179004042"/>
                    </a:ext>
                  </a:extLst>
                </a:gridCol>
                <a:gridCol w="791229">
                  <a:extLst>
                    <a:ext uri="{9D8B030D-6E8A-4147-A177-3AD203B41FA5}">
                      <a16:colId xmlns:a16="http://schemas.microsoft.com/office/drawing/2014/main" xmlns="" val="2051207923"/>
                    </a:ext>
                  </a:extLst>
                </a:gridCol>
                <a:gridCol w="897513">
                  <a:extLst>
                    <a:ext uri="{9D8B030D-6E8A-4147-A177-3AD203B41FA5}">
                      <a16:colId xmlns:a16="http://schemas.microsoft.com/office/drawing/2014/main" xmlns="" val="3002333091"/>
                    </a:ext>
                  </a:extLst>
                </a:gridCol>
                <a:gridCol w="897514">
                  <a:extLst>
                    <a:ext uri="{9D8B030D-6E8A-4147-A177-3AD203B41FA5}">
                      <a16:colId xmlns:a16="http://schemas.microsoft.com/office/drawing/2014/main" xmlns="" val="692008557"/>
                    </a:ext>
                  </a:extLst>
                </a:gridCol>
                <a:gridCol w="1009702">
                  <a:extLst>
                    <a:ext uri="{9D8B030D-6E8A-4147-A177-3AD203B41FA5}">
                      <a16:colId xmlns:a16="http://schemas.microsoft.com/office/drawing/2014/main" xmlns="" val="3622604212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xmlns="" val="2474726798"/>
                    </a:ext>
                  </a:extLst>
                </a:gridCol>
              </a:tblGrid>
              <a:tr h="2596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раздела расходов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6816708"/>
                  </a:ext>
                </a:extLst>
              </a:tr>
              <a:tr h="634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3516852"/>
                  </a:ext>
                </a:extLst>
              </a:tr>
              <a:tr h="38243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830348,65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749893,27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832313,75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750954,15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880892,77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798117,27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2997271"/>
                  </a:ext>
                </a:extLst>
              </a:tr>
              <a:tr h="2474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Общегосударственные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108281,64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61907,37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108290,45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60683,65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110977,87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62071,27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7566558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оборона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2402,0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2402,0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2515,2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2515,2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2607,7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2607,7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0476378"/>
                  </a:ext>
                </a:extLst>
              </a:tr>
              <a:tr h="37525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4484,3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4484,3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4503,0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4503,0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4578,1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4578,1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606152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экономика</a:t>
                      </a:r>
                    </a:p>
                    <a:p>
                      <a:pPr algn="l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50897,7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39484,6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50297,7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38884,6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51597,7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40184,6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2315489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Жилищно-коммунальное хозяйство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25424,2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3426,0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20352,7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20697,6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2834980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Охрана окружающей среды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3560,0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3560,0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3560,0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3560,0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3560,0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3560,0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1251240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Образование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483368,4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483368,4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484494,2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484494,2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525865,9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525865,9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5605252"/>
                  </a:ext>
                </a:extLst>
              </a:tr>
              <a:tr h="37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Культура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99119,6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75088,62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77436,21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60447,21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59913,95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43767,65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4100714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Здравоохранение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316,9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316,9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4437225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Соц.политика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12461,3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12461,3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12816,4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12816,4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13165,5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13165,5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3303375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Физкультура и спорт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33272,5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31405,1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33258,3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31758,3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33474,2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31974,2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8553960"/>
                  </a:ext>
                </a:extLst>
              </a:tr>
              <a:tr h="3327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Межбюджетные трансферты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6784,5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32013,08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12934,1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35583,8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14325,5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37204,0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658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12741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384947"/>
            <a:ext cx="8121651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Консолидированный бюджет Верхнеуслонского муниципального района по доходам и расходам</a:t>
            </a:r>
            <a:br>
              <a:rPr lang="ru-RU" sz="2800" b="1" dirty="0"/>
            </a:br>
            <a:r>
              <a:rPr lang="ru-RU" sz="2800" b="1" dirty="0"/>
              <a:t> на 2023-2025 гг.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xmlns="" val="796963076"/>
              </p:ext>
            </p:extLst>
          </p:nvPr>
        </p:nvGraphicFramePr>
        <p:xfrm>
          <a:off x="850900" y="2098675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7382" y="1041196"/>
            <a:ext cx="6365136" cy="36047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Что такое бюджет?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433" y="1916980"/>
            <a:ext cx="8012668" cy="3995448"/>
          </a:xfrm>
        </p:spPr>
        <p:txBody>
          <a:bodyPr>
            <a:noAutofit/>
          </a:bodyPr>
          <a:lstStyle/>
          <a:p>
            <a:pPr marL="0" algn="just" fontAlgn="b">
              <a:spcBef>
                <a:spcPts val="0"/>
              </a:spcBef>
            </a:pPr>
            <a:r>
              <a:rPr lang="ru-RU" sz="1600" b="1" dirty="0">
                <a:solidFill>
                  <a:srgbClr val="F79646"/>
                </a:solidFill>
                <a:latin typeface="Arial"/>
              </a:rPr>
              <a:t> Бюджет</a:t>
            </a:r>
            <a:r>
              <a:rPr lang="ru-RU" sz="1600" dirty="0">
                <a:solidFill>
                  <a:srgbClr val="F79646"/>
                </a:solidFill>
                <a:latin typeface="Arial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Федеральный бюджет и свод консолидированных бюджетов субъектов Российской Федерации (без учета межбюджетных трансфертов между этими бюджетами)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Бюджет субъекта Российской Федерации и свод бюджетов муниципальных образований, входящих в состав субъекта Российской Федерации (без учета межбюджетных трансфертов между этими бюджетами),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субъекта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ru-RU" sz="1600" b="1" dirty="0">
                <a:solidFill>
                  <a:srgbClr val="000000"/>
                </a:solidFill>
                <a:latin typeface="Arial"/>
              </a:rPr>
              <a:t>Бюджет муниципального района (районный бюджет) и свод бюджетов городских и сельских поселений, входящих в состав муниципального района (без учета межбюджетных трансфертов между этими бюджетами),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муниципального района</a:t>
            </a:r>
            <a:endParaRPr lang="ru-RU" sz="16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012265" y="1513550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3362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extBox 21"/>
          <p:cNvSpPr>
            <a:spLocks noChangeArrowheads="1"/>
          </p:cNvSpPr>
          <p:nvPr/>
        </p:nvSpPr>
        <p:spPr bwMode="auto">
          <a:xfrm>
            <a:off x="4363729" y="719907"/>
            <a:ext cx="4610989" cy="1376504"/>
          </a:xfrm>
          <a:prstGeom prst="roundRect">
            <a:avLst>
              <a:gd name="adj" fmla="val 19606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946" b="1" dirty="0">
                <a:latin typeface="Calibri" panose="020F0502020204030204" pitchFamily="34" charset="0"/>
              </a:rPr>
              <a:t>1</a:t>
            </a:r>
          </a:p>
          <a:p>
            <a:pPr algn="ctr" eaLnBrk="1" hangingPunct="1">
              <a:defRPr/>
            </a:pPr>
            <a:r>
              <a:rPr lang="ru-RU" sz="2000" b="1" u="sng" dirty="0">
                <a:latin typeface="Calibri" panose="020F0502020204030204" pitchFamily="34" charset="0"/>
              </a:rPr>
              <a:t>бюджет </a:t>
            </a:r>
            <a:r>
              <a:rPr lang="ru-RU" sz="2000" b="1" u="sng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2000" b="1" u="sng" dirty="0">
                <a:latin typeface="Calibri" panose="020F0502020204030204" pitchFamily="34" charset="0"/>
              </a:rPr>
              <a:t> муниципального района</a:t>
            </a:r>
            <a:endParaRPr lang="ru-RU" sz="2000" b="1" dirty="0">
              <a:latin typeface="Calibri" panose="020F0502020204030204" pitchFamily="34" charset="0"/>
            </a:endParaRPr>
          </a:p>
        </p:txBody>
      </p:sp>
      <p:sp>
        <p:nvSpPr>
          <p:cNvPr id="17418" name="TextBox 21"/>
          <p:cNvSpPr>
            <a:spLocks noChangeArrowheads="1"/>
          </p:cNvSpPr>
          <p:nvPr/>
        </p:nvSpPr>
        <p:spPr bwMode="auto">
          <a:xfrm>
            <a:off x="4353906" y="3312195"/>
            <a:ext cx="4610989" cy="3300865"/>
          </a:xfrm>
          <a:prstGeom prst="roundRect">
            <a:avLst>
              <a:gd name="adj" fmla="val 4782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946" b="1" dirty="0">
                <a:latin typeface="Calibri" panose="020F0502020204030204" pitchFamily="34" charset="0"/>
              </a:rPr>
              <a:t>19</a:t>
            </a:r>
          </a:p>
          <a:p>
            <a:pPr algn="ctr" eaLnBrk="1" hangingPunct="1">
              <a:defRPr/>
            </a:pPr>
            <a:r>
              <a:rPr lang="ru-RU" sz="1800" b="1" u="sng" dirty="0">
                <a:latin typeface="Calibri" panose="020F0502020204030204" pitchFamily="34" charset="0"/>
              </a:rPr>
              <a:t>бюджетов</a:t>
            </a:r>
            <a:r>
              <a:rPr lang="ru-RU" sz="2946" b="1" u="sng" dirty="0">
                <a:latin typeface="Calibri" panose="020F0502020204030204" pitchFamily="34" charset="0"/>
              </a:rPr>
              <a:t> сельских поселений </a:t>
            </a:r>
          </a:p>
          <a:p>
            <a:pPr algn="ctr" eaLnBrk="1" hangingPunct="1">
              <a:buNone/>
              <a:defRPr/>
            </a:pPr>
            <a:r>
              <a:rPr lang="ru-RU" sz="1400" b="1" u="sng" dirty="0" err="1">
                <a:latin typeface="Calibri" panose="020F0502020204030204" pitchFamily="34" charset="0"/>
              </a:rPr>
              <a:t>Большемеминское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Бурнашевское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Вахитовское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Введенско</a:t>
            </a:r>
            <a:r>
              <a:rPr lang="ru-RU" sz="1400" b="1" u="sng" dirty="0">
                <a:latin typeface="Calibri" panose="020F0502020204030204" pitchFamily="34" charset="0"/>
              </a:rPr>
              <a:t>-Слободское, </a:t>
            </a:r>
            <a:r>
              <a:rPr lang="ru-RU" sz="1400" b="1" u="sng" dirty="0" err="1">
                <a:latin typeface="Calibri" panose="020F0502020204030204" pitchFamily="34" charset="0"/>
              </a:rPr>
              <a:t>Верхнеуслонское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Канашское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Кильдеевское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Коргузинское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Кураловское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Майданское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Макуловское</a:t>
            </a:r>
            <a:r>
              <a:rPr lang="ru-RU" sz="1400" b="1" u="sng" dirty="0">
                <a:latin typeface="Calibri" panose="020F0502020204030204" pitchFamily="34" charset="0"/>
              </a:rPr>
              <a:t>, Набережно-</a:t>
            </a:r>
            <a:r>
              <a:rPr lang="ru-RU" sz="1400" b="1" u="sng" dirty="0" err="1">
                <a:latin typeface="Calibri" panose="020F0502020204030204" pitchFamily="34" charset="0"/>
              </a:rPr>
              <a:t>Морквашское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Нижнеуслонское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Новорусско-Маматкозинское</a:t>
            </a:r>
            <a:r>
              <a:rPr lang="ru-RU" sz="1400" b="1" u="sng" dirty="0">
                <a:latin typeface="Calibri" panose="020F0502020204030204" pitchFamily="34" charset="0"/>
              </a:rPr>
              <a:t>, Октябрьское, </a:t>
            </a:r>
            <a:r>
              <a:rPr lang="ru-RU" sz="1400" b="1" u="sng" dirty="0" err="1">
                <a:latin typeface="Calibri" panose="020F0502020204030204" pitchFamily="34" charset="0"/>
              </a:rPr>
              <a:t>Печищинское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Соболевское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Шеланговское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Ямбулатовское</a:t>
            </a:r>
            <a:endParaRPr lang="ru-RU" sz="1400" b="1" u="sng" dirty="0">
              <a:latin typeface="Calibri" panose="020F0502020204030204" pitchFamily="34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3636914" y="1007939"/>
            <a:ext cx="432047" cy="5328591"/>
          </a:xfrm>
          <a:prstGeom prst="leftBrace">
            <a:avLst>
              <a:gd name="adj1" fmla="val 221150"/>
              <a:gd name="adj2" fmla="val 50768"/>
            </a:avLst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946"/>
          </a:p>
        </p:txBody>
      </p:sp>
      <p:sp>
        <p:nvSpPr>
          <p:cNvPr id="11" name="TextBox 21">
            <a:extLst>
              <a:ext uri="{FF2B5EF4-FFF2-40B4-BE49-F238E27FC236}">
                <a16:creationId xmlns:a16="http://schemas.microsoft.com/office/drawing/2014/main" xmlns="" id="{4F3629BA-4FF7-4C9B-A38D-70D5E373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728" y="2232076"/>
            <a:ext cx="4610989" cy="848743"/>
          </a:xfrm>
          <a:prstGeom prst="roundRect">
            <a:avLst>
              <a:gd name="adj" fmla="val 17381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00" b="1" u="sng" dirty="0">
                <a:latin typeface="Calibri" panose="020F0502020204030204" pitchFamily="34" charset="0"/>
              </a:rPr>
              <a:t>1</a:t>
            </a:r>
            <a:r>
              <a:rPr lang="ru-RU" sz="2000" b="1" u="sng" dirty="0">
                <a:latin typeface="Calibri" panose="020F0502020204030204" pitchFamily="34" charset="0"/>
              </a:rPr>
              <a:t> бюджет городского поселения</a:t>
            </a:r>
          </a:p>
          <a:p>
            <a:pPr algn="ctr"/>
            <a:r>
              <a:rPr lang="ru-RU" sz="1321" b="1" dirty="0">
                <a:latin typeface="Calibri" panose="020F0502020204030204" pitchFamily="34" charset="0"/>
              </a:rPr>
              <a:t> </a:t>
            </a:r>
            <a:r>
              <a:rPr lang="ru-RU" sz="1321" b="1" dirty="0" err="1">
                <a:latin typeface="Calibri" panose="020F0502020204030204" pitchFamily="34" charset="0"/>
              </a:rPr>
              <a:t>г.Иннополис</a:t>
            </a:r>
            <a:endParaRPr lang="ru-RU" sz="1321" b="1" dirty="0">
              <a:latin typeface="Calibri" panose="020F050202020403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76F2F005-8C48-403B-956E-41342C2A8F98}"/>
              </a:ext>
            </a:extLst>
          </p:cNvPr>
          <p:cNvSpPr/>
          <p:nvPr/>
        </p:nvSpPr>
        <p:spPr>
          <a:xfrm>
            <a:off x="324545" y="2016051"/>
            <a:ext cx="2880319" cy="345638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946" b="1" dirty="0"/>
              <a:t>Всего сформировано 21 бюджет</a:t>
            </a:r>
          </a:p>
        </p:txBody>
      </p:sp>
      <p:pic>
        <p:nvPicPr>
          <p:cNvPr id="15" name="Рисунок 14" descr="Verhneuslonskij_r-n(gerb_)">
            <a:extLst>
              <a:ext uri="{FF2B5EF4-FFF2-40B4-BE49-F238E27FC236}">
                <a16:creationId xmlns:a16="http://schemas.microsoft.com/office/drawing/2014/main" xmlns="" id="{47145CD3-2794-41BE-812C-07E38B46295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2657" y="935931"/>
            <a:ext cx="720080" cy="779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22023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шивка 1"/>
          <p:cNvSpPr/>
          <p:nvPr/>
        </p:nvSpPr>
        <p:spPr>
          <a:xfrm>
            <a:off x="1201753" y="1187159"/>
            <a:ext cx="6886544" cy="797209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Обеспечить качественное исполнение бюджетов текущего года</a:t>
            </a:r>
          </a:p>
        </p:txBody>
      </p:sp>
      <p:sp>
        <p:nvSpPr>
          <p:cNvPr id="3" name="Нашивка 2"/>
          <p:cNvSpPr/>
          <p:nvPr/>
        </p:nvSpPr>
        <p:spPr>
          <a:xfrm>
            <a:off x="1201753" y="2066623"/>
            <a:ext cx="6886544" cy="732881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Усилить работу по мобилизации доходов во все уровни бюджета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1201753" y="3896894"/>
            <a:ext cx="6886544" cy="1575542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Рационально и эффективно использовать средства бюджетов муниципальных образований, включая внебюджетные источники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1201753" y="2880147"/>
            <a:ext cx="6886544" cy="936104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Максимально сократить задолженность по налогам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1201753" y="5553080"/>
            <a:ext cx="6886544" cy="1431524"/>
          </a:xfrm>
          <a:prstGeom prst="chevron">
            <a:avLst>
              <a:gd name="adj" fmla="val 451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Обеспечить эффективное и полное освоение целевых средств из бюджета Республики Татарстан и Федерального бюджета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62472" name="TextBox 21"/>
          <p:cNvSpPr txBox="1">
            <a:spLocks noChangeArrowheads="1"/>
          </p:cNvSpPr>
          <p:nvPr/>
        </p:nvSpPr>
        <p:spPr bwMode="auto">
          <a:xfrm>
            <a:off x="612577" y="329786"/>
            <a:ext cx="80648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tx2"/>
                </a:solidFill>
              </a:rPr>
              <a:t>Задачи на очередной 2023 год и на плановый период 2024 и 2025 годов </a:t>
            </a:r>
          </a:p>
        </p:txBody>
      </p:sp>
    </p:spTree>
    <p:extLst>
      <p:ext uri="{BB962C8B-B14F-4D97-AF65-F5344CB8AC3E}">
        <p14:creationId xmlns:p14="http://schemas.microsoft.com/office/powerpoint/2010/main" xmlns="" val="2318295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2265" y="3673376"/>
            <a:ext cx="7601161" cy="3017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10" b="1" dirty="0">
                <a:solidFill>
                  <a:prstClr val="black"/>
                </a:solidFill>
              </a:rPr>
              <a:t>Адрес: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422570, </a:t>
            </a:r>
            <a:r>
              <a:rPr lang="ru-RU" sz="2210" dirty="0" err="1">
                <a:solidFill>
                  <a:prstClr val="black"/>
                </a:solidFill>
              </a:rPr>
              <a:t>с.Верхний</a:t>
            </a:r>
            <a:r>
              <a:rPr lang="ru-RU" sz="2210" dirty="0">
                <a:solidFill>
                  <a:prstClr val="black"/>
                </a:solidFill>
              </a:rPr>
              <a:t> Услон, ул. Чехова, д. 74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Телефон: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(84371) 2-13-51, 2-13-54, 2-18,52, 2-23-39,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Факс: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(84341) 2-17-28</a:t>
            </a:r>
          </a:p>
          <a:p>
            <a:r>
              <a:rPr lang="ru-RU" sz="2210" b="1" dirty="0" err="1">
                <a:solidFill>
                  <a:prstClr val="black"/>
                </a:solidFill>
              </a:rPr>
              <a:t>E-Mail</a:t>
            </a:r>
            <a:r>
              <a:rPr lang="ru-RU" sz="2210" b="1" dirty="0">
                <a:solidFill>
                  <a:prstClr val="black"/>
                </a:solidFill>
              </a:rPr>
              <a:t>:</a:t>
            </a:r>
            <a:r>
              <a:rPr lang="ru-RU" sz="2210" dirty="0">
                <a:solidFill>
                  <a:prstClr val="black"/>
                </a:solidFill>
              </a:rPr>
              <a:t/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en-US" sz="2210" u="sng" dirty="0" smtClean="0"/>
              <a:t>vusl.fbp@tatar</a:t>
            </a:r>
            <a:r>
              <a:rPr lang="en-US" sz="2210" u="sng" dirty="0" smtClean="0"/>
              <a:t>.ru</a:t>
            </a:r>
            <a:endParaRPr lang="ru-RU" sz="221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6661" y="1007939"/>
            <a:ext cx="7601161" cy="1974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3600" b="1" i="1" dirty="0">
                <a:solidFill>
                  <a:srgbClr val="0070C0"/>
                </a:solidFill>
              </a:rPr>
              <a:t>Финансово-бюджетная Палата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xmlns="" val="348585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Box 21"/>
          <p:cNvSpPr txBox="1">
            <a:spLocks noChangeArrowheads="1"/>
          </p:cNvSpPr>
          <p:nvPr/>
        </p:nvSpPr>
        <p:spPr bwMode="auto">
          <a:xfrm>
            <a:off x="1520305" y="748211"/>
            <a:ext cx="6782627" cy="983417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45" b="1" dirty="0">
                <a:latin typeface="Calibri" panose="020F0502020204030204" pitchFamily="34" charset="0"/>
              </a:rPr>
              <a:t>Формирование бюджета на 2023-2025 годы</a:t>
            </a:r>
          </a:p>
        </p:txBody>
      </p:sp>
      <p:pic>
        <p:nvPicPr>
          <p:cNvPr id="28678" name="Picture 8" descr="Книга: &quot;Бюджетный кодекс Российской Федерации с изменениями и дополнениями  на 2020 г.&quot;. Купить книгу, читать рецензии | ISBN 978-5-04-109982-4 |  Лабирин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2658" y="2639590"/>
            <a:ext cx="1340876" cy="1843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6" name="TextBox 21"/>
          <p:cNvSpPr txBox="1">
            <a:spLocks noChangeArrowheads="1"/>
          </p:cNvSpPr>
          <p:nvPr/>
        </p:nvSpPr>
        <p:spPr bwMode="auto">
          <a:xfrm>
            <a:off x="6353290" y="2913722"/>
            <a:ext cx="1892136" cy="171181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Положение </a:t>
            </a:r>
          </a:p>
          <a:p>
            <a:pPr algn="ctr" eaLnBrk="1" hangingPunct="1">
              <a:buNone/>
            </a:pPr>
            <a:r>
              <a:rPr lang="ru-RU" sz="1422" b="1" dirty="0">
                <a:latin typeface="Calibri" panose="020F0502020204030204" pitchFamily="34" charset="0"/>
              </a:rPr>
              <a:t>О бюджетном процессе </a:t>
            </a:r>
            <a:r>
              <a:rPr lang="ru-RU" sz="1422" b="1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1422" b="1" dirty="0">
                <a:latin typeface="Calibri" panose="020F0502020204030204" pitchFamily="34" charset="0"/>
              </a:rPr>
              <a:t> муниципального района</a:t>
            </a:r>
          </a:p>
          <a:p>
            <a:pPr algn="ctr" eaLnBrk="1" hangingPunct="1"/>
            <a:endParaRPr lang="ru-RU" sz="1422" b="1" dirty="0">
              <a:latin typeface="Calibri" panose="020F0502020204030204" pitchFamily="34" charset="0"/>
            </a:endParaRPr>
          </a:p>
        </p:txBody>
      </p:sp>
      <p:sp>
        <p:nvSpPr>
          <p:cNvPr id="28687" name="TextBox 21"/>
          <p:cNvSpPr txBox="1">
            <a:spLocks noChangeArrowheads="1"/>
          </p:cNvSpPr>
          <p:nvPr/>
        </p:nvSpPr>
        <p:spPr bwMode="auto">
          <a:xfrm>
            <a:off x="2869629" y="2913722"/>
            <a:ext cx="1199332" cy="11865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Закон о бюджете Республики Татарстан на 2023-2025 гг.</a:t>
            </a:r>
          </a:p>
        </p:txBody>
      </p:sp>
      <p:sp>
        <p:nvSpPr>
          <p:cNvPr id="28688" name="TextBox 21"/>
          <p:cNvSpPr txBox="1">
            <a:spLocks noChangeArrowheads="1"/>
          </p:cNvSpPr>
          <p:nvPr/>
        </p:nvSpPr>
        <p:spPr bwMode="auto">
          <a:xfrm>
            <a:off x="4265057" y="2913722"/>
            <a:ext cx="1892136" cy="162422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Прогноз социально-экономического развития </a:t>
            </a:r>
            <a:r>
              <a:rPr lang="ru-RU" sz="1422" b="1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1422" b="1" dirty="0">
                <a:latin typeface="Calibri" panose="020F0502020204030204" pitchFamily="34" charset="0"/>
              </a:rPr>
              <a:t> муниципального района на 2023-2025 гг.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 rot="16200000">
            <a:off x="4746798" y="1638561"/>
            <a:ext cx="441923" cy="6894909"/>
          </a:xfrm>
          <a:prstGeom prst="leftBrace">
            <a:avLst>
              <a:gd name="adj1" fmla="val 6144"/>
              <a:gd name="adj2" fmla="val 5000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946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xmlns="" id="{FB6D21BF-FC91-42B4-B9C0-91287A564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023" y="5357172"/>
            <a:ext cx="7125433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Верхнеуслонского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Республики Татарстан на 2023-2025 годы</a:t>
            </a:r>
          </a:p>
        </p:txBody>
      </p:sp>
      <p:pic>
        <p:nvPicPr>
          <p:cNvPr id="22" name="Рисунок 21" descr="Verhneuslonskij_r-n(gerb_)">
            <a:extLst>
              <a:ext uri="{FF2B5EF4-FFF2-40B4-BE49-F238E27FC236}">
                <a16:creationId xmlns:a16="http://schemas.microsoft.com/office/drawing/2014/main" xmlns="" id="{E8BA3614-0FEF-4951-B48B-5934F5882126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5025" y="2003464"/>
            <a:ext cx="720080" cy="779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0177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Box 21"/>
          <p:cNvSpPr txBox="1">
            <a:spLocks noChangeArrowheads="1"/>
          </p:cNvSpPr>
          <p:nvPr/>
        </p:nvSpPr>
        <p:spPr bwMode="auto">
          <a:xfrm>
            <a:off x="1743142" y="89644"/>
            <a:ext cx="5803768" cy="717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4064" b="1" dirty="0">
                <a:latin typeface="Times New Roman" pitchFamily="18" charset="0"/>
                <a:cs typeface="Times New Roman" pitchFamily="18" charset="0"/>
              </a:rPr>
              <a:t>Основные направления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827629" y="1607865"/>
            <a:ext cx="4288234" cy="844680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Обеспечение качественного прогнозирования и стабильного поступления доходов в местный бюджет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4827629" y="2631109"/>
            <a:ext cx="4288234" cy="916135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Обеспечение исполнения всех ранее принятых социальных обязательств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827629" y="3812339"/>
            <a:ext cx="4288234" cy="83138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Эффективность бюджетных расходов, оптимизация.</a:t>
            </a:r>
          </a:p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Повышение платежной дисциплины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4827629" y="4783829"/>
            <a:ext cx="4288234" cy="1006957"/>
          </a:xfrm>
          <a:prstGeom prst="round2DiagRect">
            <a:avLst>
              <a:gd name="adj1" fmla="val 1859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Эффективное использование муниципального имущества 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805643" y="6055880"/>
            <a:ext cx="4288234" cy="717761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Повышение роли программно-целевого планирования</a:t>
            </a:r>
          </a:p>
          <a:p>
            <a:pPr algn="just">
              <a:buNone/>
              <a:defRPr/>
            </a:pPr>
            <a:endParaRPr lang="ru-RU" sz="1422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222996" y="1562440"/>
            <a:ext cx="4267195" cy="890104"/>
          </a:xfrm>
          <a:prstGeom prst="round2DiagRect">
            <a:avLst>
              <a:gd name="adj1" fmla="val 0"/>
              <a:gd name="adj2" fmla="val 3969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Создание эффективной и стабильной налоговой системы, обеспечивающей бюджетную устойчивость в среднесрочной и долгосрочной перспективе, сбалансированность бюджетной системы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222996" y="2592648"/>
            <a:ext cx="4267195" cy="1079588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Мониторинг налогоплательщиков, снизивших поступления НДФЛ, легализация «теневой» заработной платы, выявление «конвертных» выплат и иных схем ухода от уплаты НДФЛ</a:t>
            </a:r>
          </a:p>
          <a:p>
            <a:pPr>
              <a:buNone/>
              <a:defRPr/>
            </a:pPr>
            <a:endParaRPr lang="ru-RU" sz="1422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222996" y="3812340"/>
            <a:ext cx="4267195" cy="831385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Проведение работы по сокращению недоимки по налогам и сборам, а также задолженности по арендам платежам и административным штрафам</a:t>
            </a: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222996" y="4783829"/>
            <a:ext cx="4267195" cy="1006957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Привлечение инвестиций, обеспечение благоприятного инвестиционного климата, наращивание налогового потенциала 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222996" y="5930890"/>
            <a:ext cx="4267195" cy="842752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развитие территории опережающего социально-экономического развития «Иннополис»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1"/>
          <p:cNvSpPr txBox="1">
            <a:spLocks noChangeArrowheads="1"/>
          </p:cNvSpPr>
          <p:nvPr/>
        </p:nvSpPr>
        <p:spPr bwMode="auto">
          <a:xfrm>
            <a:off x="684585" y="871375"/>
            <a:ext cx="3528392" cy="550962"/>
          </a:xfrm>
          <a:prstGeom prst="parallelogram">
            <a:avLst>
              <a:gd name="adj" fmla="val 0"/>
            </a:avLst>
          </a:prstGeom>
          <a:solidFill>
            <a:srgbClr val="4E67C8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налоговой политики</a:t>
            </a:r>
          </a:p>
        </p:txBody>
      </p:sp>
      <p:sp>
        <p:nvSpPr>
          <p:cNvPr id="25" name="TextBox 21"/>
          <p:cNvSpPr txBox="1">
            <a:spLocks noChangeArrowheads="1"/>
          </p:cNvSpPr>
          <p:nvPr/>
        </p:nvSpPr>
        <p:spPr bwMode="auto">
          <a:xfrm>
            <a:off x="4827629" y="871375"/>
            <a:ext cx="4065868" cy="557926"/>
          </a:xfrm>
          <a:prstGeom prst="parallelogram">
            <a:avLst>
              <a:gd name="adj" fmla="val 0"/>
            </a:avLst>
          </a:prstGeom>
          <a:solidFill>
            <a:srgbClr val="4E67C8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38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бюджетной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xmlns="" val="102201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1073150" y="1009650"/>
            <a:ext cx="8216900" cy="43815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характеристики бюджета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8154" y="5431479"/>
            <a:ext cx="7896543" cy="1265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>
                <a:solidFill>
                  <a:prstClr val="black"/>
                </a:solidFill>
              </a:rPr>
              <a:t>Профицит бюджета – </a:t>
            </a:r>
            <a:br>
              <a:rPr lang="ru-RU" sz="2800" b="1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доходов бюджета над его расходами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0266" y="1624959"/>
            <a:ext cx="7896543" cy="2200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10" b="1" u="sng" dirty="0">
                <a:solidFill>
                  <a:srgbClr val="1F497D"/>
                </a:solidFill>
              </a:rPr>
              <a:t>Доходы</a:t>
            </a:r>
            <a:r>
              <a:rPr lang="ru-RU" sz="2210" b="1" dirty="0">
                <a:solidFill>
                  <a:prstClr val="black"/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поступающие в бюджет денежные средства, за исключением средств, являющихся источниками финансирования дефицита бюджета</a:t>
            </a:r>
          </a:p>
          <a:p>
            <a:pPr algn="just"/>
            <a:r>
              <a:rPr lang="ru-RU" sz="2210" b="1" u="sng" dirty="0">
                <a:solidFill>
                  <a:srgbClr val="1F497D">
                    <a:lumMod val="75000"/>
                  </a:srgbClr>
                </a:solidFill>
              </a:rPr>
              <a:t>Расходы</a:t>
            </a:r>
            <a:r>
              <a:rPr lang="ru-RU" sz="221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выплачиваемые из бюджета денежные средства, за исключением средств, являющихся источниками финансирования дефицита бюджета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904762" y="1456247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74CB7606-B3CA-407A-8610-6FC9202B5843}"/>
              </a:ext>
            </a:extLst>
          </p:cNvPr>
          <p:cNvSpPr txBox="1">
            <a:spLocks/>
          </p:cNvSpPr>
          <p:nvPr/>
        </p:nvSpPr>
        <p:spPr>
          <a:xfrm>
            <a:off x="998154" y="4003208"/>
            <a:ext cx="7896543" cy="11091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accent6"/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>
                <a:solidFill>
                  <a:prstClr val="black"/>
                </a:solidFill>
              </a:rPr>
              <a:t>Дефицит бюджета – </a:t>
            </a:r>
            <a:r>
              <a:rPr lang="ru-RU" sz="2800" dirty="0">
                <a:solidFill>
                  <a:prstClr val="black"/>
                </a:solidFill>
              </a:rPr>
              <a:t/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расходов бюджета над его доходами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79394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A60505-D8C5-4E9D-A5A2-E7809B0F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/>
              <a:t>Основные характеристики бюджета Верхнеуслонского муниципального района на 2023 год и на плановый период 2024 и 2025 годов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1A77971-FE6C-490C-8E26-642DB3204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8054440"/>
              </p:ext>
            </p:extLst>
          </p:nvPr>
        </p:nvGraphicFramePr>
        <p:xfrm>
          <a:off x="465138" y="1990726"/>
          <a:ext cx="8284341" cy="466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665">
                  <a:extLst>
                    <a:ext uri="{9D8B030D-6E8A-4147-A177-3AD203B41FA5}">
                      <a16:colId xmlns:a16="http://schemas.microsoft.com/office/drawing/2014/main" xmlns="" val="2105035684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xmlns="" val="1940938142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xmlns="" val="3506802378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xmlns="" val="3050470649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xmlns="" val="1854536482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xmlns="" val="973967035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xmlns="" val="3928922090"/>
                    </a:ext>
                  </a:extLst>
                </a:gridCol>
              </a:tblGrid>
              <a:tr h="3396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</a:t>
                      </a:r>
                    </a:p>
                  </a:txBody>
                  <a:tcPr marL="54000" marR="5400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xmlns="" val="1669478954"/>
                  </a:ext>
                </a:extLst>
              </a:tr>
              <a:tr h="7268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7468693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830348,64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749893,27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832313,75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750954,15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880892,77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798117,27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768770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Расходы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830348,64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749893,27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832313,75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750954,15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880892,77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798117,27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1753985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Дефицит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091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0711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1"/>
          <p:cNvSpPr txBox="1">
            <a:spLocks noChangeArrowheads="1"/>
          </p:cNvSpPr>
          <p:nvPr/>
        </p:nvSpPr>
        <p:spPr bwMode="auto">
          <a:xfrm>
            <a:off x="267302" y="347615"/>
            <a:ext cx="8497937" cy="967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845" b="1" dirty="0">
                <a:solidFill>
                  <a:schemeClr val="tx2"/>
                </a:solidFill>
              </a:rPr>
              <a:t>Структура доходов консолидированного бюджета </a:t>
            </a:r>
            <a:r>
              <a:rPr lang="ru-RU" sz="2845" b="1" dirty="0" err="1">
                <a:solidFill>
                  <a:schemeClr val="tx2"/>
                </a:solidFill>
              </a:rPr>
              <a:t>Верхнеуслонского</a:t>
            </a:r>
            <a:r>
              <a:rPr lang="ru-RU" sz="2845" b="1" dirty="0">
                <a:solidFill>
                  <a:schemeClr val="tx2"/>
                </a:solidFill>
              </a:rPr>
              <a:t> муниципального района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5149946"/>
              </p:ext>
            </p:extLst>
          </p:nvPr>
        </p:nvGraphicFramePr>
        <p:xfrm>
          <a:off x="449320" y="1385971"/>
          <a:ext cx="8497937" cy="5090752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29273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0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5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51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846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Наименование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2023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2024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2025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24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Доходы всего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830348,64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</a:rPr>
                        <a:t>832313,75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</a:rPr>
                        <a:t>880892,77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6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в том числе: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Налоговые доходы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516703,7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583985,2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</a:rPr>
                        <a:t>658209,0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88950">
                <a:tc>
                  <a:txBody>
                    <a:bodyPr/>
                    <a:lstStyle/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Неналоговые доходы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42830,6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39835,0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</a:rPr>
                        <a:t>40124,0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02154">
                <a:tc>
                  <a:txBody>
                    <a:bodyPr/>
                    <a:lstStyle/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Безвозмездные поступления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270814,34</a:t>
                      </a: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208493,55</a:t>
                      </a: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</a:rPr>
                        <a:t>182559,77</a:t>
                      </a: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106650" y="948447"/>
            <a:ext cx="1314416" cy="316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96773">
              <a:defRPr/>
            </a:pPr>
            <a:r>
              <a:rPr lang="ru-RU" sz="1422" dirty="0"/>
              <a:t>тыс. рублей</a:t>
            </a:r>
            <a:endParaRPr lang="ru-RU" sz="1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5638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1B79D62B-B726-421F-8C79-A1CDFE3A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723900"/>
            <a:ext cx="8359775" cy="788095"/>
          </a:xfrm>
        </p:spPr>
        <p:txBody>
          <a:bodyPr>
            <a:noAutofit/>
          </a:bodyPr>
          <a:lstStyle/>
          <a:p>
            <a:r>
              <a:rPr lang="ru-RU" sz="2800" b="1" dirty="0"/>
              <a:t>ИЗ ЧЕГО СКЛАДЫВАЮТСЯ ДОХОДЫ БЮДЖЕТА?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A51C867-B47C-4E95-B3EF-3EC669404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ctr"/>
            <a:r>
              <a:rPr lang="ru-RU" sz="2900" b="1" dirty="0"/>
              <a:t>НАЛОГОВЫЕ ДОХОДЫ</a:t>
            </a:r>
            <a:endParaRPr lang="ru-RU" sz="2900" dirty="0"/>
          </a:p>
          <a:p>
            <a:pPr fontAlgn="b"/>
            <a:r>
              <a:rPr lang="ru-RU" sz="2900" dirty="0"/>
              <a:t>Доходы от предусмотренных законодательством Российской Федерации федеральных налогов и сборов, в том числе от налогов, предусмотренных специальными налоговыми режимами, и законодательством Республики Татарстан от региональных налогов</a:t>
            </a:r>
          </a:p>
          <a:p>
            <a:pPr fontAlgn="ctr"/>
            <a:r>
              <a:rPr lang="ru-RU" sz="2900" b="1" dirty="0"/>
              <a:t>НЕНАЛОГОВЫЕ ДОХОДЫ</a:t>
            </a:r>
            <a:endParaRPr lang="ru-RU" sz="2900" dirty="0"/>
          </a:p>
          <a:p>
            <a:pPr fontAlgn="b"/>
            <a:r>
              <a:rPr lang="ru-RU" sz="2900" dirty="0"/>
              <a:t>Платежи,  которые  включают  в  себя возмездные  операции  от  прямого предоставления  государством  в пользование  имущества  и природных  ресурсов,  от  различного вида  услуг,  а  также  платежи  в  виде штрафов  или  иных  санкций  за нарушение  законодательства</a:t>
            </a:r>
          </a:p>
          <a:p>
            <a:pPr fontAlgn="ctr"/>
            <a:r>
              <a:rPr lang="ru-RU" sz="2900" b="1" dirty="0"/>
              <a:t>БЕЗВОЗМЕЗДНЫЕ ПОСТУПЛЕНИЯ</a:t>
            </a:r>
            <a:endParaRPr lang="ru-RU" sz="2900" dirty="0"/>
          </a:p>
          <a:p>
            <a:pPr fontAlgn="b"/>
            <a:r>
              <a:rPr lang="ru-RU" sz="2900" dirty="0"/>
              <a:t>Поступающие  в  бюджет денежные  средства  на безвозвратной  и  безвозмездной основе  из  федерального  бюджета (межбюджетные  трансферты  в виде  дотаций,  субсидий, субвенций и иных межбюджетных трансфертов),  а  также  перечисления от  физических  и  юридических лиц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672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1"/>
          <p:cNvSpPr txBox="1">
            <a:spLocks noChangeArrowheads="1"/>
          </p:cNvSpPr>
          <p:nvPr/>
        </p:nvSpPr>
        <p:spPr bwMode="auto">
          <a:xfrm>
            <a:off x="257942" y="82794"/>
            <a:ext cx="8944949" cy="53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845" b="1" dirty="0">
                <a:solidFill>
                  <a:schemeClr val="tx2"/>
                </a:solidFill>
              </a:rPr>
              <a:t>Поступление налогов, сборов и неналоговых платежей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4545" y="562199"/>
            <a:ext cx="84249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None/>
            </a:pPr>
            <a:r>
              <a:rPr lang="ru-RU" sz="1200" spc="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Каждый уровень бюджета наделен собственными, 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законодательно  закрепленными доходными источниками</a:t>
            </a:r>
            <a:endParaRPr lang="ru-RU" sz="1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382" y="970038"/>
            <a:ext cx="4155649" cy="697420"/>
          </a:xfrm>
          <a:prstGeom prst="roundRect">
            <a:avLst>
              <a:gd name="adj" fmla="val 8320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Наименование дохода</a:t>
            </a:r>
            <a:endParaRPr lang="ru-RU" sz="20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56" y="1678735"/>
            <a:ext cx="4155649" cy="8502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26" b="1" dirty="0">
                <a:latin typeface="Calibri" panose="020F0502020204030204" pitchFamily="34" charset="0"/>
              </a:rPr>
              <a:t>Налог на доходы физических лиц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10031" y="976265"/>
            <a:ext cx="2567484" cy="677233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 района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10032" y="1671754"/>
            <a:ext cx="2451215" cy="84235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5% - от городских поселений; 11% - от сельских поселений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3656" y="2514105"/>
            <a:ext cx="4155649" cy="64511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Упрощенная система налогообложения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210032" y="2533628"/>
            <a:ext cx="2451215" cy="6186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30%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656" y="3164838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Единый сельскохозяйственный налог 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10033" y="3157858"/>
            <a:ext cx="2450488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3656" y="3560988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на имущество физических лиц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10032" y="3554007"/>
            <a:ext cx="2449761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1248" y="978632"/>
            <a:ext cx="1056417" cy="671609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 городского поселения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72624" y="980998"/>
            <a:ext cx="1686347" cy="661985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Бюджеты сельских поселений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3656" y="3958875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Земельный налог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61248" y="1674122"/>
            <a:ext cx="911568" cy="83300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10%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72624" y="1678735"/>
            <a:ext cx="1686347" cy="857258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ru-RU" sz="1219" dirty="0">
                <a:latin typeface="Calibri" panose="020F0502020204030204" pitchFamily="34" charset="0"/>
              </a:rPr>
              <a:t>4%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10032" y="3951895"/>
            <a:ext cx="2449033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3656" y="4356761"/>
            <a:ext cx="4155649" cy="9533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, взимаемый в связи с применением патентной системы налогообложения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210033" y="4349783"/>
            <a:ext cx="2448306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1833" y="4906990"/>
            <a:ext cx="4155649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Госпошлина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210032" y="4879628"/>
            <a:ext cx="2447579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за совершение юридических значимых действий и выдачу документов – 100%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61247" y="2514106"/>
            <a:ext cx="911569" cy="640500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72624" y="2517359"/>
            <a:ext cx="1686347" cy="641860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219" dirty="0">
              <a:latin typeface="Calibri" panose="020F0502020204030204" pitchFamily="34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3656" y="5395246"/>
            <a:ext cx="4155649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на добычу общераспространенных полезных ископаемых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4210033" y="5388266"/>
            <a:ext cx="2446852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60521" y="3160224"/>
            <a:ext cx="912295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572624" y="3164838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3656" y="5903070"/>
            <a:ext cx="4155649" cy="37383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Акцизы на нефтепродукты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210032" y="5896090"/>
            <a:ext cx="2446125" cy="37383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00" dirty="0"/>
              <a:t>2,9040</a:t>
            </a: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659793" y="3556374"/>
            <a:ext cx="913023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572624" y="3560988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3656" y="6285353"/>
            <a:ext cx="4155649" cy="5235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Аренда и продажа земельных участков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4209695" y="6279423"/>
            <a:ext cx="2446125" cy="5235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659065" y="3954261"/>
            <a:ext cx="913751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572624" y="3958875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658339" y="4352149"/>
            <a:ext cx="914477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572624" y="4356762"/>
            <a:ext cx="1686347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656157" y="5898456"/>
            <a:ext cx="916659" cy="37383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572624" y="5903070"/>
            <a:ext cx="1686347" cy="37383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57611" y="4881995"/>
            <a:ext cx="915205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572624" y="4886608"/>
            <a:ext cx="1686347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ru-RU" sz="1219" dirty="0">
                <a:latin typeface="Calibri" panose="020F0502020204030204" pitchFamily="34" charset="0"/>
              </a:rPr>
              <a:t>за совершение нотариальных действий – 100%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6656885" y="5390633"/>
            <a:ext cx="915931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7572624" y="5395246"/>
            <a:ext cx="1686347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6655820" y="6280740"/>
            <a:ext cx="916996" cy="5235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7572624" y="6285353"/>
            <a:ext cx="1686347" cy="5235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219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0442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6259</TotalTime>
  <Words>1731</Words>
  <Application>Microsoft Office PowerPoint</Application>
  <PresentationFormat>Произвольный</PresentationFormat>
  <Paragraphs>556</Paragraphs>
  <Slides>22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               Бюджет  Верхнеуслонского     муниципального района на  2023 год и              плановый период 2024-2025 гг.       (Бюджет для граждан)  </vt:lpstr>
      <vt:lpstr>Что такое бюджет?</vt:lpstr>
      <vt:lpstr>Слайд 3</vt:lpstr>
      <vt:lpstr>Слайд 4</vt:lpstr>
      <vt:lpstr>Слайд 5</vt:lpstr>
      <vt:lpstr>Основные характеристики бюджета Верхнеуслонского муниципального района на 2023 год и на плановый период 2024 и 2025 годов</vt:lpstr>
      <vt:lpstr>Слайд 7</vt:lpstr>
      <vt:lpstr>ИЗ ЧЕГО СКЛАДЫВАЮТСЯ ДОХОДЫ БЮДЖЕТА?</vt:lpstr>
      <vt:lpstr>Слайд 9</vt:lpstr>
      <vt:lpstr>Слайд 10</vt:lpstr>
      <vt:lpstr>Структура налоговых и неналоговых доходов консолидированного бюджета Верхнеуслонского муниципального района в 2023 году</vt:lpstr>
      <vt:lpstr>   Неналоговые доходы консолидированного бюджета Верхнеуслонского муниципального района  на 2023  год (тыс. руб.) </vt:lpstr>
      <vt:lpstr>Слайд 13</vt:lpstr>
      <vt:lpstr>Доходы бюджета Верхнеуслонского муниципального района  на 2023-2025 гг.</vt:lpstr>
      <vt:lpstr>Показатели прогноза социально-экономического развития Верхнеуслонского муниципального района Республики Татарстан</vt:lpstr>
      <vt:lpstr>Слайд 16</vt:lpstr>
      <vt:lpstr>Слайд 17</vt:lpstr>
      <vt:lpstr>Слайд 18</vt:lpstr>
      <vt:lpstr>Консолидированный бюджет Верхнеуслонского муниципального района по доходам и расходам  на 2023-2025 гг. </vt:lpstr>
      <vt:lpstr>Слайд 20</vt:lpstr>
      <vt:lpstr>Слайд 21</vt:lpstr>
      <vt:lpstr>Слайд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Камско-Устьинского муниципального района</dc:title>
  <dc:creator>kust-raifo5</dc:creator>
  <cp:lastModifiedBy>vusl-raisa</cp:lastModifiedBy>
  <cp:revision>841</cp:revision>
  <cp:lastPrinted>2022-11-15T06:09:04Z</cp:lastPrinted>
  <dcterms:created xsi:type="dcterms:W3CDTF">2011-05-29T06:23:22Z</dcterms:created>
  <dcterms:modified xsi:type="dcterms:W3CDTF">2023-02-18T08:50:46Z</dcterms:modified>
</cp:coreProperties>
</file>