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310" r:id="rId1"/>
  </p:sldMasterIdLst>
  <p:notesMasterIdLst>
    <p:notesMasterId r:id="rId49"/>
  </p:notesMasterIdLst>
  <p:handoutMasterIdLst>
    <p:handoutMasterId r:id="rId50"/>
  </p:handoutMasterIdLst>
  <p:sldIdLst>
    <p:sldId id="256" r:id="rId2"/>
    <p:sldId id="426" r:id="rId3"/>
    <p:sldId id="422" r:id="rId4"/>
    <p:sldId id="427" r:id="rId5"/>
    <p:sldId id="389" r:id="rId6"/>
    <p:sldId id="430" r:id="rId7"/>
    <p:sldId id="471" r:id="rId8"/>
    <p:sldId id="267" r:id="rId9"/>
    <p:sldId id="390" r:id="rId10"/>
    <p:sldId id="436" r:id="rId11"/>
    <p:sldId id="468" r:id="rId12"/>
    <p:sldId id="341" r:id="rId13"/>
    <p:sldId id="443" r:id="rId14"/>
    <p:sldId id="342" r:id="rId15"/>
    <p:sldId id="437" r:id="rId16"/>
    <p:sldId id="480" r:id="rId17"/>
    <p:sldId id="344" r:id="rId18"/>
    <p:sldId id="473" r:id="rId19"/>
    <p:sldId id="474" r:id="rId20"/>
    <p:sldId id="475" r:id="rId21"/>
    <p:sldId id="477" r:id="rId22"/>
    <p:sldId id="478" r:id="rId23"/>
    <p:sldId id="479" r:id="rId24"/>
    <p:sldId id="481" r:id="rId25"/>
    <p:sldId id="482" r:id="rId26"/>
    <p:sldId id="483" r:id="rId27"/>
    <p:sldId id="484" r:id="rId28"/>
    <p:sldId id="358" r:id="rId29"/>
    <p:sldId id="396" r:id="rId30"/>
    <p:sldId id="397" r:id="rId31"/>
    <p:sldId id="445" r:id="rId32"/>
    <p:sldId id="485" r:id="rId33"/>
    <p:sldId id="486" r:id="rId34"/>
    <p:sldId id="497" r:id="rId35"/>
    <p:sldId id="428" r:id="rId36"/>
    <p:sldId id="429" r:id="rId37"/>
    <p:sldId id="487" r:id="rId38"/>
    <p:sldId id="489" r:id="rId39"/>
    <p:sldId id="490" r:id="rId40"/>
    <p:sldId id="492" r:id="rId41"/>
    <p:sldId id="496" r:id="rId42"/>
    <p:sldId id="491" r:id="rId43"/>
    <p:sldId id="493" r:id="rId44"/>
    <p:sldId id="494" r:id="rId45"/>
    <p:sldId id="495" r:id="rId46"/>
    <p:sldId id="420" r:id="rId47"/>
    <p:sldId id="459" r:id="rId4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4F03F4-60AC-42A5-9B78-742EF19905E5}">
          <p14:sldIdLst>
            <p14:sldId id="256"/>
            <p14:sldId id="426"/>
            <p14:sldId id="422"/>
            <p14:sldId id="427"/>
            <p14:sldId id="389"/>
            <p14:sldId id="430"/>
            <p14:sldId id="471"/>
            <p14:sldId id="267"/>
            <p14:sldId id="390"/>
            <p14:sldId id="436"/>
            <p14:sldId id="468"/>
            <p14:sldId id="341"/>
            <p14:sldId id="443"/>
            <p14:sldId id="342"/>
            <p14:sldId id="437"/>
            <p14:sldId id="480"/>
            <p14:sldId id="344"/>
            <p14:sldId id="473"/>
            <p14:sldId id="474"/>
            <p14:sldId id="475"/>
            <p14:sldId id="477"/>
            <p14:sldId id="478"/>
            <p14:sldId id="479"/>
            <p14:sldId id="481"/>
            <p14:sldId id="482"/>
            <p14:sldId id="483"/>
            <p14:sldId id="484"/>
            <p14:sldId id="358"/>
            <p14:sldId id="396"/>
            <p14:sldId id="397"/>
            <p14:sldId id="445"/>
            <p14:sldId id="485"/>
            <p14:sldId id="486"/>
            <p14:sldId id="497"/>
            <p14:sldId id="428"/>
            <p14:sldId id="429"/>
            <p14:sldId id="487"/>
            <p14:sldId id="489"/>
            <p14:sldId id="490"/>
            <p14:sldId id="492"/>
            <p14:sldId id="496"/>
            <p14:sldId id="491"/>
            <p14:sldId id="493"/>
            <p14:sldId id="494"/>
            <p14:sldId id="495"/>
            <p14:sldId id="420"/>
            <p14:sldId id="45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62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человек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rgbClr val="00B0F0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2020 г</c:v>
                </c:pt>
                <c:pt idx="1">
                  <c:v>2021 г</c:v>
                </c:pt>
                <c:pt idx="2">
                  <c:v>2022 г</c:v>
                </c:pt>
                <c:pt idx="3">
                  <c:v>2023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1281</c:v>
                </c:pt>
                <c:pt idx="1">
                  <c:v>1347</c:v>
                </c:pt>
                <c:pt idx="2">
                  <c:v>1371</c:v>
                </c:pt>
                <c:pt idx="3">
                  <c:v>1430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168000"/>
        <c:axId val="99769344"/>
        <c:axId val="0"/>
      </c:bar3DChart>
      <c:catAx>
        <c:axId val="93168000"/>
        <c:scaling>
          <c:orientation val="minMax"/>
        </c:scaling>
        <c:delete val="0"/>
        <c:axPos val="b"/>
        <c:majorTickMark val="out"/>
        <c:minorTickMark val="none"/>
        <c:tickLblPos val="nextTo"/>
        <c:crossAx val="99769344"/>
        <c:crosses val="autoZero"/>
        <c:auto val="1"/>
        <c:lblAlgn val="ctr"/>
        <c:lblOffset val="100"/>
        <c:noMultiLvlLbl val="0"/>
      </c:catAx>
      <c:valAx>
        <c:axId val="99769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168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2475650020381E-2"/>
          <c:y val="4.7774791345144112E-2"/>
          <c:w val="0.8385570181758174"/>
          <c:h val="0.73211918885843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доходов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635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95000" rotWithShape="0">
                  <a:srgbClr val="000000">
                    <a:alpha val="50000"/>
                  </a:srgbClr>
                </a:outerShdw>
                <a:softEdge rad="12700"/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635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95000" rotWithShape="0">
                  <a:srgbClr val="000000">
                    <a:alpha val="50000"/>
                  </a:srgbClr>
                </a:outerShdw>
                <a:softEdge rad="12700"/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635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95000" rotWithShape="0">
                  <a:srgbClr val="000000">
                    <a:alpha val="50000"/>
                  </a:srgbClr>
                </a:outerShdw>
                <a:softEdge rad="12700"/>
              </a:effectLst>
            </c:spPr>
          </c:dPt>
          <c:dLbls>
            <c:dLbl>
              <c:idx val="0"/>
              <c:layout>
                <c:manualLayout>
                  <c:x val="-7.8200718461403935E-3"/>
                  <c:y val="-0.23308449183416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8200718461403935E-3"/>
                  <c:y val="-0.2958380088664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3840862153684729E-3"/>
                  <c:y val="-0.358591525898708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23875</a:t>
                    </a:r>
                    <a:r>
                      <a:rPr lang="ru-RU" dirty="0" smtClean="0"/>
                      <a:t>, 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2021г</c:v>
                </c:pt>
                <c:pt idx="1">
                  <c:v>2022г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13891</c:v>
                </c:pt>
                <c:pt idx="1">
                  <c:v>17592.3</c:v>
                </c:pt>
                <c:pt idx="2">
                  <c:v>23875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EB-46E6-A8B6-5844A930D5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15444736"/>
        <c:axId val="116986240"/>
      </c:barChart>
      <c:catAx>
        <c:axId val="11544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6986240"/>
        <c:crosses val="autoZero"/>
        <c:auto val="1"/>
        <c:lblAlgn val="ctr"/>
        <c:lblOffset val="100"/>
        <c:noMultiLvlLbl val="0"/>
      </c:catAx>
      <c:valAx>
        <c:axId val="116986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5444736"/>
        <c:crosses val="autoZero"/>
        <c:crossBetween val="between"/>
      </c:valAx>
      <c:spPr>
        <a:ln>
          <a:solidFill>
            <a:schemeClr val="accent2">
              <a:lumMod val="75000"/>
            </a:schemeClr>
          </a:solidFill>
        </a:ln>
      </c:spPr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41653478461982"/>
          <c:y val="0.18961144520262893"/>
          <c:w val="0.83386778072768264"/>
          <c:h val="0.809966323947425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95000" algn="tl" rotWithShape="0">
                  <a:srgbClr val="000000">
                    <a:alpha val="50000"/>
                  </a:srgbClr>
                </a:outerShdw>
              </a:effectLst>
              <a:scene3d>
                <a:camera prst="orthographicFront"/>
                <a:lightRig rig="soft" dir="t">
                  <a:rot lat="0" lon="0" rev="18000000"/>
                </a:lightRig>
              </a:scene3d>
              <a:sp3d prstMaterial="dkEdge">
                <a:bevelT w="73660" h="44450" prst="riblet"/>
              </a:sp3d>
            </c:spPr>
          </c:dPt>
          <c:dLbls>
            <c:dLbl>
              <c:idx val="0"/>
              <c:layout>
                <c:manualLayout>
                  <c:x val="-3.6709307842935364E-2"/>
                  <c:y val="-0.1786318401881082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Объекты капитального </a:t>
                    </a:r>
                    <a:r>
                      <a:rPr lang="ru-RU" dirty="0" smtClean="0"/>
                      <a:t>строения- 411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9114882644064222E-2"/>
                  <c:y val="1.256410203563067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Земельные </a:t>
                    </a:r>
                    <a:r>
                      <a:rPr lang="ru-RU" dirty="0" smtClean="0"/>
                      <a:t>участки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419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Помещения </a:t>
                    </a:r>
                    <a:r>
                      <a:rPr lang="ru-RU"/>
                      <a:t>в </a:t>
                    </a:r>
                    <a:r>
                      <a:rPr lang="ru-RU" smtClean="0"/>
                      <a:t>многокв.домах</a:t>
                    </a:r>
                    <a:r>
                      <a:rPr lang="ru-RU" baseline="0" smtClean="0"/>
                      <a:t> -</a:t>
                    </a:r>
                    <a:r>
                      <a:rPr lang="ru-RU" smtClean="0"/>
                      <a:t>81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Объекты капитального строения</c:v>
                </c:pt>
                <c:pt idx="1">
                  <c:v>Земельные участки</c:v>
                </c:pt>
                <c:pt idx="2">
                  <c:v>Помещения в многокв.домах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400</c:v>
                </c:pt>
                <c:pt idx="1">
                  <c:v>419</c:v>
                </c:pt>
                <c:pt idx="2">
                  <c:v>81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C1A59A-EB25-468C-8A35-AFA56E2BC5CA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A353691C-A2FF-44BC-AB22-06144ACB3E3C}">
      <dgm:prSet/>
      <dgm:spPr/>
      <dgm:t>
        <a:bodyPr/>
        <a:lstStyle/>
        <a:p>
          <a:pPr rtl="0"/>
          <a:r>
            <a:rPr lang="ru-RU" smtClean="0"/>
            <a:t>Вопросы санитарии и благоустройства - 16 письменных (34,7%); </a:t>
          </a:r>
          <a:endParaRPr lang="ru-RU"/>
        </a:p>
      </dgm:t>
    </dgm:pt>
    <dgm:pt modelId="{262FCE47-B9F7-4839-8AEA-7526AF937DBD}" type="parTrans" cxnId="{67D9E8E4-68A7-4CF1-A93C-A6962A708DC8}">
      <dgm:prSet/>
      <dgm:spPr/>
      <dgm:t>
        <a:bodyPr/>
        <a:lstStyle/>
        <a:p>
          <a:endParaRPr lang="ru-RU"/>
        </a:p>
      </dgm:t>
    </dgm:pt>
    <dgm:pt modelId="{5EED226E-BC97-425C-B89E-7FF09C229C4F}" type="sibTrans" cxnId="{67D9E8E4-68A7-4CF1-A93C-A6962A708DC8}">
      <dgm:prSet/>
      <dgm:spPr/>
      <dgm:t>
        <a:bodyPr/>
        <a:lstStyle/>
        <a:p>
          <a:endParaRPr lang="ru-RU"/>
        </a:p>
      </dgm:t>
    </dgm:pt>
    <dgm:pt modelId="{ED733F78-F62F-4B36-A662-A2AE3FEF31D9}">
      <dgm:prSet/>
      <dgm:spPr/>
      <dgm:t>
        <a:bodyPr/>
        <a:lstStyle/>
        <a:p>
          <a:pPr rtl="0"/>
          <a:r>
            <a:rPr lang="ru-RU" smtClean="0"/>
            <a:t>Дорожное хозяйство- 11 письменных  (23,9%);</a:t>
          </a:r>
          <a:endParaRPr lang="ru-RU"/>
        </a:p>
      </dgm:t>
    </dgm:pt>
    <dgm:pt modelId="{0200FC68-A90D-4CDB-8CEF-3F916B93C57F}" type="parTrans" cxnId="{76899AE7-FAF3-451C-BC92-5CAA589783A2}">
      <dgm:prSet/>
      <dgm:spPr/>
      <dgm:t>
        <a:bodyPr/>
        <a:lstStyle/>
        <a:p>
          <a:endParaRPr lang="ru-RU"/>
        </a:p>
      </dgm:t>
    </dgm:pt>
    <dgm:pt modelId="{A8152069-A185-4CE2-B48B-2D4E32960CD9}" type="sibTrans" cxnId="{76899AE7-FAF3-451C-BC92-5CAA589783A2}">
      <dgm:prSet/>
      <dgm:spPr/>
      <dgm:t>
        <a:bodyPr/>
        <a:lstStyle/>
        <a:p>
          <a:endParaRPr lang="ru-RU"/>
        </a:p>
      </dgm:t>
    </dgm:pt>
    <dgm:pt modelId="{4C4174AA-BAD7-4001-B47F-BA9F038F4CA7}">
      <dgm:prSet/>
      <dgm:spPr/>
      <dgm:t>
        <a:bodyPr/>
        <a:lstStyle/>
        <a:p>
          <a:pPr rtl="0"/>
          <a:r>
            <a:rPr lang="ru-RU" smtClean="0"/>
            <a:t>Водоснабжения - 9 письменных  (19,5%);</a:t>
          </a:r>
          <a:endParaRPr lang="ru-RU"/>
        </a:p>
      </dgm:t>
    </dgm:pt>
    <dgm:pt modelId="{E86A402B-B512-4229-9A79-498566040B50}" type="parTrans" cxnId="{D428D5F1-A4D9-4810-B270-6A716F2A3478}">
      <dgm:prSet/>
      <dgm:spPr/>
      <dgm:t>
        <a:bodyPr/>
        <a:lstStyle/>
        <a:p>
          <a:endParaRPr lang="ru-RU"/>
        </a:p>
      </dgm:t>
    </dgm:pt>
    <dgm:pt modelId="{4BE3030E-0F7F-44EB-AAED-87FC9F3F1AC5}" type="sibTrans" cxnId="{D428D5F1-A4D9-4810-B270-6A716F2A3478}">
      <dgm:prSet/>
      <dgm:spPr/>
      <dgm:t>
        <a:bodyPr/>
        <a:lstStyle/>
        <a:p>
          <a:endParaRPr lang="ru-RU"/>
        </a:p>
      </dgm:t>
    </dgm:pt>
    <dgm:pt modelId="{7E30AC7C-5A77-443F-95B8-B44129EA677D}">
      <dgm:prSet/>
      <dgm:spPr/>
      <dgm:t>
        <a:bodyPr/>
        <a:lstStyle/>
        <a:p>
          <a:pPr rtl="0"/>
          <a:r>
            <a:rPr lang="ru-RU" smtClean="0"/>
            <a:t>Вопросы электричества  -2 письменных  (4,3%);</a:t>
          </a:r>
          <a:endParaRPr lang="ru-RU"/>
        </a:p>
      </dgm:t>
    </dgm:pt>
    <dgm:pt modelId="{EBB88618-AB72-4E3A-8E84-27C51AF78A96}" type="parTrans" cxnId="{A9AB5866-0958-4142-AB11-7A0E35ADAC97}">
      <dgm:prSet/>
      <dgm:spPr/>
      <dgm:t>
        <a:bodyPr/>
        <a:lstStyle/>
        <a:p>
          <a:endParaRPr lang="ru-RU"/>
        </a:p>
      </dgm:t>
    </dgm:pt>
    <dgm:pt modelId="{8CD7F720-5BBE-4D42-BD10-83FEB05BDDD9}" type="sibTrans" cxnId="{A9AB5866-0958-4142-AB11-7A0E35ADAC97}">
      <dgm:prSet/>
      <dgm:spPr/>
      <dgm:t>
        <a:bodyPr/>
        <a:lstStyle/>
        <a:p>
          <a:endParaRPr lang="ru-RU"/>
        </a:p>
      </dgm:t>
    </dgm:pt>
    <dgm:pt modelId="{F9BE930D-099F-4515-BF09-D50D7C9D599E}">
      <dgm:prSet/>
      <dgm:spPr/>
      <dgm:t>
        <a:bodyPr/>
        <a:lstStyle/>
        <a:p>
          <a:pPr rtl="0"/>
          <a:r>
            <a:rPr lang="ru-RU" smtClean="0"/>
            <a:t>Земельные вопросы - 2 письменных  (4,3%);</a:t>
          </a:r>
          <a:endParaRPr lang="ru-RU"/>
        </a:p>
      </dgm:t>
    </dgm:pt>
    <dgm:pt modelId="{829627AE-5A1F-4665-BF9C-04BCD86BD37D}" type="parTrans" cxnId="{58AE9B5E-01A3-4F4F-B0D2-3BBB3972EFA5}">
      <dgm:prSet/>
      <dgm:spPr/>
      <dgm:t>
        <a:bodyPr/>
        <a:lstStyle/>
        <a:p>
          <a:endParaRPr lang="ru-RU"/>
        </a:p>
      </dgm:t>
    </dgm:pt>
    <dgm:pt modelId="{CF198749-93CE-46EA-9283-650AEEA26986}" type="sibTrans" cxnId="{58AE9B5E-01A3-4F4F-B0D2-3BBB3972EFA5}">
      <dgm:prSet/>
      <dgm:spPr/>
      <dgm:t>
        <a:bodyPr/>
        <a:lstStyle/>
        <a:p>
          <a:endParaRPr lang="ru-RU"/>
        </a:p>
      </dgm:t>
    </dgm:pt>
    <dgm:pt modelId="{1FAFC976-B225-4A67-B371-DD7DE0027028}">
      <dgm:prSet/>
      <dgm:spPr/>
      <dgm:t>
        <a:bodyPr/>
        <a:lstStyle/>
        <a:p>
          <a:pPr rtl="0"/>
          <a:r>
            <a:rPr lang="ru-RU" smtClean="0"/>
            <a:t>Вопросы ЖКХ - 2 письменных  (7,6%);</a:t>
          </a:r>
          <a:endParaRPr lang="ru-RU"/>
        </a:p>
      </dgm:t>
    </dgm:pt>
    <dgm:pt modelId="{8525B431-1251-4512-9AA5-FE32513D5719}" type="parTrans" cxnId="{78EF8E1F-4BD3-4742-B37B-8207BA2C10D0}">
      <dgm:prSet/>
      <dgm:spPr/>
      <dgm:t>
        <a:bodyPr/>
        <a:lstStyle/>
        <a:p>
          <a:endParaRPr lang="ru-RU"/>
        </a:p>
      </dgm:t>
    </dgm:pt>
    <dgm:pt modelId="{1ACFA45F-8444-4512-8A70-E66B4FABB252}" type="sibTrans" cxnId="{78EF8E1F-4BD3-4742-B37B-8207BA2C10D0}">
      <dgm:prSet/>
      <dgm:spPr/>
      <dgm:t>
        <a:bodyPr/>
        <a:lstStyle/>
        <a:p>
          <a:endParaRPr lang="ru-RU"/>
        </a:p>
      </dgm:t>
    </dgm:pt>
    <dgm:pt modelId="{D5A3B569-544F-4582-81AA-9C7271FD9466}">
      <dgm:prSet/>
      <dgm:spPr/>
      <dgm:t>
        <a:bodyPr/>
        <a:lstStyle/>
        <a:p>
          <a:pPr rtl="0"/>
          <a:r>
            <a:rPr lang="ru-RU" smtClean="0"/>
            <a:t>Другие - 4 письменных ( 8,6%). </a:t>
          </a:r>
          <a:endParaRPr lang="ru-RU"/>
        </a:p>
      </dgm:t>
    </dgm:pt>
    <dgm:pt modelId="{26EBE278-F509-4B8F-A7A1-90C23875268D}" type="parTrans" cxnId="{B8C51337-DA6D-4209-A41F-56455B0F20F8}">
      <dgm:prSet/>
      <dgm:spPr/>
      <dgm:t>
        <a:bodyPr/>
        <a:lstStyle/>
        <a:p>
          <a:endParaRPr lang="ru-RU"/>
        </a:p>
      </dgm:t>
    </dgm:pt>
    <dgm:pt modelId="{69B7C797-4984-490B-85F7-A8751DC542BD}" type="sibTrans" cxnId="{B8C51337-DA6D-4209-A41F-56455B0F20F8}">
      <dgm:prSet/>
      <dgm:spPr/>
      <dgm:t>
        <a:bodyPr/>
        <a:lstStyle/>
        <a:p>
          <a:endParaRPr lang="ru-RU"/>
        </a:p>
      </dgm:t>
    </dgm:pt>
    <dgm:pt modelId="{2860415E-4119-4807-9C17-081FF9676718}" type="pres">
      <dgm:prSet presAssocID="{92C1A59A-EB25-468C-8A35-AFA56E2BC5C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4C002C-E423-4194-9467-642BDD0EC9EA}" type="pres">
      <dgm:prSet presAssocID="{A353691C-A2FF-44BC-AB22-06144ACB3E3C}" presName="circ1" presStyleLbl="vennNode1" presStyleIdx="0" presStyleCnt="7"/>
      <dgm:spPr/>
      <dgm:t>
        <a:bodyPr/>
        <a:lstStyle/>
        <a:p>
          <a:endParaRPr lang="ru-RU"/>
        </a:p>
      </dgm:t>
    </dgm:pt>
    <dgm:pt modelId="{F80A6E2D-6EBA-4BF5-9C40-A0151DFA3ED6}" type="pres">
      <dgm:prSet presAssocID="{A353691C-A2FF-44BC-AB22-06144ACB3E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6C62C-C1B4-494C-B9EA-EF09BB03BAA9}" type="pres">
      <dgm:prSet presAssocID="{ED733F78-F62F-4B36-A662-A2AE3FEF31D9}" presName="circ2" presStyleLbl="vennNode1" presStyleIdx="1" presStyleCnt="7"/>
      <dgm:spPr/>
      <dgm:t>
        <a:bodyPr/>
        <a:lstStyle/>
        <a:p>
          <a:endParaRPr lang="ru-RU"/>
        </a:p>
      </dgm:t>
    </dgm:pt>
    <dgm:pt modelId="{6B75F1AE-5793-44A1-8848-016B0551F3BA}" type="pres">
      <dgm:prSet presAssocID="{ED733F78-F62F-4B36-A662-A2AE3FEF31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4B5AC-4C73-49DB-9BE8-665227A08FD0}" type="pres">
      <dgm:prSet presAssocID="{4C4174AA-BAD7-4001-B47F-BA9F038F4CA7}" presName="circ3" presStyleLbl="vennNode1" presStyleIdx="2" presStyleCnt="7"/>
      <dgm:spPr/>
      <dgm:t>
        <a:bodyPr/>
        <a:lstStyle/>
        <a:p>
          <a:endParaRPr lang="ru-RU"/>
        </a:p>
      </dgm:t>
    </dgm:pt>
    <dgm:pt modelId="{5F256C3A-FDA9-475A-87BF-1EF141CBAD71}" type="pres">
      <dgm:prSet presAssocID="{4C4174AA-BAD7-4001-B47F-BA9F038F4CA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0C1B1-5F26-4348-BA26-333BEFA675F2}" type="pres">
      <dgm:prSet presAssocID="{7E30AC7C-5A77-443F-95B8-B44129EA677D}" presName="circ4" presStyleLbl="vennNode1" presStyleIdx="3" presStyleCnt="7"/>
      <dgm:spPr/>
      <dgm:t>
        <a:bodyPr/>
        <a:lstStyle/>
        <a:p>
          <a:endParaRPr lang="ru-RU"/>
        </a:p>
      </dgm:t>
    </dgm:pt>
    <dgm:pt modelId="{C0F8E0A2-ABA4-44A9-8D0B-2D026554EB03}" type="pres">
      <dgm:prSet presAssocID="{7E30AC7C-5A77-443F-95B8-B44129EA677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DB7FE-64FD-40D9-AAEB-BB6AE65CDD10}" type="pres">
      <dgm:prSet presAssocID="{F9BE930D-099F-4515-BF09-D50D7C9D599E}" presName="circ5" presStyleLbl="vennNode1" presStyleIdx="4" presStyleCnt="7"/>
      <dgm:spPr/>
      <dgm:t>
        <a:bodyPr/>
        <a:lstStyle/>
        <a:p>
          <a:endParaRPr lang="ru-RU"/>
        </a:p>
      </dgm:t>
    </dgm:pt>
    <dgm:pt modelId="{10F3BE08-F328-4A2A-91C1-661F27A162DC}" type="pres">
      <dgm:prSet presAssocID="{F9BE930D-099F-4515-BF09-D50D7C9D599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8C1D1-29AE-4FAC-81AD-48653A61B717}" type="pres">
      <dgm:prSet presAssocID="{1FAFC976-B225-4A67-B371-DD7DE0027028}" presName="circ6" presStyleLbl="vennNode1" presStyleIdx="5" presStyleCnt="7"/>
      <dgm:spPr/>
      <dgm:t>
        <a:bodyPr/>
        <a:lstStyle/>
        <a:p>
          <a:endParaRPr lang="ru-RU"/>
        </a:p>
      </dgm:t>
    </dgm:pt>
    <dgm:pt modelId="{4EBD701D-E4A1-48F9-8DA6-A3AEC943C76D}" type="pres">
      <dgm:prSet presAssocID="{1FAFC976-B225-4A67-B371-DD7DE002702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0BD03-1B5B-440A-9929-AC1AB02B1ED9}" type="pres">
      <dgm:prSet presAssocID="{D5A3B569-544F-4582-81AA-9C7271FD9466}" presName="circ7" presStyleLbl="vennNode1" presStyleIdx="6" presStyleCnt="7"/>
      <dgm:spPr/>
      <dgm:t>
        <a:bodyPr/>
        <a:lstStyle/>
        <a:p>
          <a:endParaRPr lang="ru-RU"/>
        </a:p>
      </dgm:t>
    </dgm:pt>
    <dgm:pt modelId="{A5C37552-2FD6-429D-827A-D5FC170EB0FC}" type="pres">
      <dgm:prSet presAssocID="{D5A3B569-544F-4582-81AA-9C7271FD9466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99AE7-FAF3-451C-BC92-5CAA589783A2}" srcId="{92C1A59A-EB25-468C-8A35-AFA56E2BC5CA}" destId="{ED733F78-F62F-4B36-A662-A2AE3FEF31D9}" srcOrd="1" destOrd="0" parTransId="{0200FC68-A90D-4CDB-8CEF-3F916B93C57F}" sibTransId="{A8152069-A185-4CE2-B48B-2D4E32960CD9}"/>
    <dgm:cxn modelId="{78EF8E1F-4BD3-4742-B37B-8207BA2C10D0}" srcId="{92C1A59A-EB25-468C-8A35-AFA56E2BC5CA}" destId="{1FAFC976-B225-4A67-B371-DD7DE0027028}" srcOrd="5" destOrd="0" parTransId="{8525B431-1251-4512-9AA5-FE32513D5719}" sibTransId="{1ACFA45F-8444-4512-8A70-E66B4FABB252}"/>
    <dgm:cxn modelId="{E1A4A5BB-B943-4E31-B33E-D290A3DDC25A}" type="presOf" srcId="{7E30AC7C-5A77-443F-95B8-B44129EA677D}" destId="{C0F8E0A2-ABA4-44A9-8D0B-2D026554EB03}" srcOrd="0" destOrd="0" presId="urn:microsoft.com/office/officeart/2005/8/layout/venn1"/>
    <dgm:cxn modelId="{CF38A961-E5CF-40A7-BEC9-F8C441FFD347}" type="presOf" srcId="{92C1A59A-EB25-468C-8A35-AFA56E2BC5CA}" destId="{2860415E-4119-4807-9C17-081FF9676718}" srcOrd="0" destOrd="0" presId="urn:microsoft.com/office/officeart/2005/8/layout/venn1"/>
    <dgm:cxn modelId="{3E6F8061-3628-40DE-AEB0-93B44D97E4BC}" type="presOf" srcId="{A353691C-A2FF-44BC-AB22-06144ACB3E3C}" destId="{F80A6E2D-6EBA-4BF5-9C40-A0151DFA3ED6}" srcOrd="0" destOrd="0" presId="urn:microsoft.com/office/officeart/2005/8/layout/venn1"/>
    <dgm:cxn modelId="{510F63C8-1DB1-47F6-BBE6-8A769793E9AC}" type="presOf" srcId="{ED733F78-F62F-4B36-A662-A2AE3FEF31D9}" destId="{6B75F1AE-5793-44A1-8848-016B0551F3BA}" srcOrd="0" destOrd="0" presId="urn:microsoft.com/office/officeart/2005/8/layout/venn1"/>
    <dgm:cxn modelId="{0B61D02E-CABD-4344-91F5-626FD9B815D9}" type="presOf" srcId="{1FAFC976-B225-4A67-B371-DD7DE0027028}" destId="{4EBD701D-E4A1-48F9-8DA6-A3AEC943C76D}" srcOrd="0" destOrd="0" presId="urn:microsoft.com/office/officeart/2005/8/layout/venn1"/>
    <dgm:cxn modelId="{B8C51337-DA6D-4209-A41F-56455B0F20F8}" srcId="{92C1A59A-EB25-468C-8A35-AFA56E2BC5CA}" destId="{D5A3B569-544F-4582-81AA-9C7271FD9466}" srcOrd="6" destOrd="0" parTransId="{26EBE278-F509-4B8F-A7A1-90C23875268D}" sibTransId="{69B7C797-4984-490B-85F7-A8751DC542BD}"/>
    <dgm:cxn modelId="{3291F9D2-3C22-43A2-A0A5-C25F8C2FB16B}" type="presOf" srcId="{F9BE930D-099F-4515-BF09-D50D7C9D599E}" destId="{10F3BE08-F328-4A2A-91C1-661F27A162DC}" srcOrd="0" destOrd="0" presId="urn:microsoft.com/office/officeart/2005/8/layout/venn1"/>
    <dgm:cxn modelId="{67D9E8E4-68A7-4CF1-A93C-A6962A708DC8}" srcId="{92C1A59A-EB25-468C-8A35-AFA56E2BC5CA}" destId="{A353691C-A2FF-44BC-AB22-06144ACB3E3C}" srcOrd="0" destOrd="0" parTransId="{262FCE47-B9F7-4839-8AEA-7526AF937DBD}" sibTransId="{5EED226E-BC97-425C-B89E-7FF09C229C4F}"/>
    <dgm:cxn modelId="{C87E43DD-474F-43FC-9BF6-86EF511CF8D8}" type="presOf" srcId="{D5A3B569-544F-4582-81AA-9C7271FD9466}" destId="{A5C37552-2FD6-429D-827A-D5FC170EB0FC}" srcOrd="0" destOrd="0" presId="urn:microsoft.com/office/officeart/2005/8/layout/venn1"/>
    <dgm:cxn modelId="{1BDE76E9-064F-41CA-BFC2-57DAE0F16B85}" type="presOf" srcId="{4C4174AA-BAD7-4001-B47F-BA9F038F4CA7}" destId="{5F256C3A-FDA9-475A-87BF-1EF141CBAD71}" srcOrd="0" destOrd="0" presId="urn:microsoft.com/office/officeart/2005/8/layout/venn1"/>
    <dgm:cxn modelId="{A9AB5866-0958-4142-AB11-7A0E35ADAC97}" srcId="{92C1A59A-EB25-468C-8A35-AFA56E2BC5CA}" destId="{7E30AC7C-5A77-443F-95B8-B44129EA677D}" srcOrd="3" destOrd="0" parTransId="{EBB88618-AB72-4E3A-8E84-27C51AF78A96}" sibTransId="{8CD7F720-5BBE-4D42-BD10-83FEB05BDDD9}"/>
    <dgm:cxn modelId="{58AE9B5E-01A3-4F4F-B0D2-3BBB3972EFA5}" srcId="{92C1A59A-EB25-468C-8A35-AFA56E2BC5CA}" destId="{F9BE930D-099F-4515-BF09-D50D7C9D599E}" srcOrd="4" destOrd="0" parTransId="{829627AE-5A1F-4665-BF9C-04BCD86BD37D}" sibTransId="{CF198749-93CE-46EA-9283-650AEEA26986}"/>
    <dgm:cxn modelId="{D428D5F1-A4D9-4810-B270-6A716F2A3478}" srcId="{92C1A59A-EB25-468C-8A35-AFA56E2BC5CA}" destId="{4C4174AA-BAD7-4001-B47F-BA9F038F4CA7}" srcOrd="2" destOrd="0" parTransId="{E86A402B-B512-4229-9A79-498566040B50}" sibTransId="{4BE3030E-0F7F-44EB-AAED-87FC9F3F1AC5}"/>
    <dgm:cxn modelId="{A311CC9F-9BC4-4044-9A7E-701D23C14592}" type="presParOf" srcId="{2860415E-4119-4807-9C17-081FF9676718}" destId="{694C002C-E423-4194-9467-642BDD0EC9EA}" srcOrd="0" destOrd="0" presId="urn:microsoft.com/office/officeart/2005/8/layout/venn1"/>
    <dgm:cxn modelId="{F9514AA2-EBEF-4C47-8772-542A6A3F1013}" type="presParOf" srcId="{2860415E-4119-4807-9C17-081FF9676718}" destId="{F80A6E2D-6EBA-4BF5-9C40-A0151DFA3ED6}" srcOrd="1" destOrd="0" presId="urn:microsoft.com/office/officeart/2005/8/layout/venn1"/>
    <dgm:cxn modelId="{B973D5F0-1CCD-424F-A944-8516E89AD65E}" type="presParOf" srcId="{2860415E-4119-4807-9C17-081FF9676718}" destId="{5A26C62C-C1B4-494C-B9EA-EF09BB03BAA9}" srcOrd="2" destOrd="0" presId="urn:microsoft.com/office/officeart/2005/8/layout/venn1"/>
    <dgm:cxn modelId="{D6D83214-0C87-47D4-8D04-683A300CE3EE}" type="presParOf" srcId="{2860415E-4119-4807-9C17-081FF9676718}" destId="{6B75F1AE-5793-44A1-8848-016B0551F3BA}" srcOrd="3" destOrd="0" presId="urn:microsoft.com/office/officeart/2005/8/layout/venn1"/>
    <dgm:cxn modelId="{73650F4F-5990-4C02-9277-EC84B5926CA4}" type="presParOf" srcId="{2860415E-4119-4807-9C17-081FF9676718}" destId="{A984B5AC-4C73-49DB-9BE8-665227A08FD0}" srcOrd="4" destOrd="0" presId="urn:microsoft.com/office/officeart/2005/8/layout/venn1"/>
    <dgm:cxn modelId="{295F36DC-A9E7-4715-9B3C-BB3451E25BF6}" type="presParOf" srcId="{2860415E-4119-4807-9C17-081FF9676718}" destId="{5F256C3A-FDA9-475A-87BF-1EF141CBAD71}" srcOrd="5" destOrd="0" presId="urn:microsoft.com/office/officeart/2005/8/layout/venn1"/>
    <dgm:cxn modelId="{1AB3E784-EE6A-429D-9B99-B2AB7752E983}" type="presParOf" srcId="{2860415E-4119-4807-9C17-081FF9676718}" destId="{5450C1B1-5F26-4348-BA26-333BEFA675F2}" srcOrd="6" destOrd="0" presId="urn:microsoft.com/office/officeart/2005/8/layout/venn1"/>
    <dgm:cxn modelId="{007F8B54-1A19-4968-A1A3-542D2ADFA865}" type="presParOf" srcId="{2860415E-4119-4807-9C17-081FF9676718}" destId="{C0F8E0A2-ABA4-44A9-8D0B-2D026554EB03}" srcOrd="7" destOrd="0" presId="urn:microsoft.com/office/officeart/2005/8/layout/venn1"/>
    <dgm:cxn modelId="{B2448065-2BE8-4ED0-BFB5-E65E638D3871}" type="presParOf" srcId="{2860415E-4119-4807-9C17-081FF9676718}" destId="{1AEDB7FE-64FD-40D9-AAEB-BB6AE65CDD10}" srcOrd="8" destOrd="0" presId="urn:microsoft.com/office/officeart/2005/8/layout/venn1"/>
    <dgm:cxn modelId="{037F2115-4D8C-4013-A085-8B343D799C4F}" type="presParOf" srcId="{2860415E-4119-4807-9C17-081FF9676718}" destId="{10F3BE08-F328-4A2A-91C1-661F27A162DC}" srcOrd="9" destOrd="0" presId="urn:microsoft.com/office/officeart/2005/8/layout/venn1"/>
    <dgm:cxn modelId="{74998ED3-A7DE-43C0-9EA8-C5075BF64E56}" type="presParOf" srcId="{2860415E-4119-4807-9C17-081FF9676718}" destId="{2028C1D1-29AE-4FAC-81AD-48653A61B717}" srcOrd="10" destOrd="0" presId="urn:microsoft.com/office/officeart/2005/8/layout/venn1"/>
    <dgm:cxn modelId="{9739416B-1833-4BF6-9228-D0738EF1C805}" type="presParOf" srcId="{2860415E-4119-4807-9C17-081FF9676718}" destId="{4EBD701D-E4A1-48F9-8DA6-A3AEC943C76D}" srcOrd="11" destOrd="0" presId="urn:microsoft.com/office/officeart/2005/8/layout/venn1"/>
    <dgm:cxn modelId="{DCF39137-25D9-47DA-98F5-97CD2BBE0022}" type="presParOf" srcId="{2860415E-4119-4807-9C17-081FF9676718}" destId="{2130BD03-1B5B-440A-9929-AC1AB02B1ED9}" srcOrd="12" destOrd="0" presId="urn:microsoft.com/office/officeart/2005/8/layout/venn1"/>
    <dgm:cxn modelId="{FBCD783F-F580-43FA-8356-C11E83175F27}" type="presParOf" srcId="{2860415E-4119-4807-9C17-081FF9676718}" destId="{A5C37552-2FD6-429D-827A-D5FC170EB0FC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217FB7-E55D-4292-AA00-5970DAE7266D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972E581-151A-42CD-81B8-F025156CA49F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по  доходу на физических лиц</a:t>
          </a:r>
        </a:p>
      </dgm:t>
    </dgm:pt>
    <dgm:pt modelId="{6203C798-871D-44F0-932F-8E3B355AA855}" type="parTrans" cxnId="{9947E7D6-7F82-4832-A629-33DB9789A6B6}">
      <dgm:prSet/>
      <dgm:spPr/>
      <dgm:t>
        <a:bodyPr/>
        <a:lstStyle/>
        <a:p>
          <a:endParaRPr lang="ru-RU"/>
        </a:p>
      </dgm:t>
    </dgm:pt>
    <dgm:pt modelId="{69A202E9-00AE-45FD-B593-6ACF8D3F598B}" type="sibTrans" cxnId="{9947E7D6-7F82-4832-A629-33DB9789A6B6}">
      <dgm:prSet/>
      <dgm:spPr/>
      <dgm:t>
        <a:bodyPr/>
        <a:lstStyle/>
        <a:p>
          <a:endParaRPr lang="ru-RU"/>
        </a:p>
      </dgm:t>
    </dgm:pt>
    <dgm:pt modelId="{3C65A3C5-7C4E-41B2-A4D7-379ADC16E6C0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30,4%</a:t>
          </a:r>
          <a:endParaRPr lang="ru-RU" dirty="0"/>
        </a:p>
      </dgm:t>
    </dgm:pt>
    <dgm:pt modelId="{7A233C5F-3524-4799-8342-2F5FD12B9D58}" type="parTrans" cxnId="{BCAECB6C-AE75-4CB7-A45E-D061999142F6}">
      <dgm:prSet/>
      <dgm:spPr/>
      <dgm:t>
        <a:bodyPr/>
        <a:lstStyle/>
        <a:p>
          <a:endParaRPr lang="ru-RU"/>
        </a:p>
      </dgm:t>
    </dgm:pt>
    <dgm:pt modelId="{7C9D699B-CE88-4B8B-8778-44A91BD4EEEA}" type="sibTrans" cxnId="{BCAECB6C-AE75-4CB7-A45E-D061999142F6}">
      <dgm:prSet/>
      <dgm:spPr/>
      <dgm:t>
        <a:bodyPr/>
        <a:lstStyle/>
        <a:p>
          <a:endParaRPr lang="ru-RU"/>
        </a:p>
      </dgm:t>
    </dgm:pt>
    <dgm:pt modelId="{2B34D9B9-5244-45DA-B7AE-0C58F7A19184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1804,7</a:t>
          </a:r>
          <a:endParaRPr lang="ru-RU" dirty="0"/>
        </a:p>
      </dgm:t>
    </dgm:pt>
    <dgm:pt modelId="{9D4C3B92-DC8E-45FB-AB38-AD24183E4E09}" type="parTrans" cxnId="{3F08879A-9AF7-4297-91D5-CEE674E630CB}">
      <dgm:prSet/>
      <dgm:spPr/>
      <dgm:t>
        <a:bodyPr/>
        <a:lstStyle/>
        <a:p>
          <a:endParaRPr lang="ru-RU"/>
        </a:p>
      </dgm:t>
    </dgm:pt>
    <dgm:pt modelId="{D44C13D7-62AC-4457-B8EC-A83534FB1BE3}" type="sibTrans" cxnId="{3F08879A-9AF7-4297-91D5-CEE674E630CB}">
      <dgm:prSet/>
      <dgm:spPr/>
      <dgm:t>
        <a:bodyPr/>
        <a:lstStyle/>
        <a:p>
          <a:endParaRPr lang="ru-RU"/>
        </a:p>
      </dgm:t>
    </dgm:pt>
    <dgm:pt modelId="{0A973FF5-FE5E-4636-BCDB-FA51B31DD65B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23,4%</a:t>
          </a:r>
          <a:endParaRPr lang="ru-RU" dirty="0"/>
        </a:p>
      </dgm:t>
    </dgm:pt>
    <dgm:pt modelId="{D2D35355-655F-464C-AF09-344838D5FDB0}" type="parTrans" cxnId="{6E5F3850-326D-45F4-B0A2-854EE38E2F39}">
      <dgm:prSet/>
      <dgm:spPr/>
      <dgm:t>
        <a:bodyPr/>
        <a:lstStyle/>
        <a:p>
          <a:endParaRPr lang="ru-RU"/>
        </a:p>
      </dgm:t>
    </dgm:pt>
    <dgm:pt modelId="{09719CF4-9220-400C-B67C-26EE84CD1D96}" type="sibTrans" cxnId="{6E5F3850-326D-45F4-B0A2-854EE38E2F39}">
      <dgm:prSet/>
      <dgm:spPr/>
      <dgm:t>
        <a:bodyPr/>
        <a:lstStyle/>
        <a:p>
          <a:endParaRPr lang="ru-RU"/>
        </a:p>
      </dgm:t>
    </dgm:pt>
    <dgm:pt modelId="{CFAF94B9-BA4A-47C4-8D06-AEB6C0784974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1461,3</a:t>
          </a:r>
          <a:endParaRPr lang="ru-RU" dirty="0"/>
        </a:p>
      </dgm:t>
    </dgm:pt>
    <dgm:pt modelId="{809799E4-F79D-46C8-99D1-F8D442E4F1EC}" type="parTrans" cxnId="{3B437AB9-E939-4808-946F-49C10C993A02}">
      <dgm:prSet/>
      <dgm:spPr/>
      <dgm:t>
        <a:bodyPr/>
        <a:lstStyle/>
        <a:p>
          <a:endParaRPr lang="ru-RU"/>
        </a:p>
      </dgm:t>
    </dgm:pt>
    <dgm:pt modelId="{0CD9319E-C5D5-402A-86AE-C2D50FA86696}" type="sibTrans" cxnId="{3B437AB9-E939-4808-946F-49C10C993A02}">
      <dgm:prSet/>
      <dgm:spPr/>
      <dgm:t>
        <a:bodyPr/>
        <a:lstStyle/>
        <a:p>
          <a:endParaRPr lang="ru-RU"/>
        </a:p>
      </dgm:t>
    </dgm:pt>
    <dgm:pt modelId="{D10C1F1B-8718-4829-B473-CB6E919CDA2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по налогу на имущество физических лиц</a:t>
          </a:r>
        </a:p>
      </dgm:t>
    </dgm:pt>
    <dgm:pt modelId="{4F19C63E-0C6B-42D2-A1B3-3C932F1C0460}" type="sibTrans" cxnId="{FA4A255E-0BDB-4733-93D9-F07ACD91354C}">
      <dgm:prSet/>
      <dgm:spPr/>
      <dgm:t>
        <a:bodyPr/>
        <a:lstStyle/>
        <a:p>
          <a:endParaRPr lang="ru-RU"/>
        </a:p>
      </dgm:t>
    </dgm:pt>
    <dgm:pt modelId="{E3B05987-D967-4631-BB74-FB3A16915E2C}" type="parTrans" cxnId="{FA4A255E-0BDB-4733-93D9-F07ACD91354C}">
      <dgm:prSet/>
      <dgm:spPr/>
      <dgm:t>
        <a:bodyPr/>
        <a:lstStyle/>
        <a:p>
          <a:endParaRPr lang="ru-RU"/>
        </a:p>
      </dgm:t>
    </dgm:pt>
    <dgm:pt modelId="{6DC0F832-DC07-47F7-8798-24604A8943EA}" type="pres">
      <dgm:prSet presAssocID="{D7217FB7-E55D-4292-AA00-5970DAE7266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7A4B8E-C5D2-473C-B36C-1568A802EEF5}" type="pres">
      <dgm:prSet presAssocID="{C972E581-151A-42CD-81B8-F025156CA49F}" presName="horFlow" presStyleCnt="0"/>
      <dgm:spPr/>
    </dgm:pt>
    <dgm:pt modelId="{01FE8E0F-F863-4921-A66B-54FE3ED283C2}" type="pres">
      <dgm:prSet presAssocID="{C972E581-151A-42CD-81B8-F025156CA49F}" presName="bigChev" presStyleLbl="node1" presStyleIdx="0" presStyleCnt="2" custScaleX="146885"/>
      <dgm:spPr/>
      <dgm:t>
        <a:bodyPr/>
        <a:lstStyle/>
        <a:p>
          <a:endParaRPr lang="ru-RU"/>
        </a:p>
      </dgm:t>
    </dgm:pt>
    <dgm:pt modelId="{D9658C36-C42B-4E09-86B5-C16F18850DCD}" type="pres">
      <dgm:prSet presAssocID="{7A233C5F-3524-4799-8342-2F5FD12B9D58}" presName="parTrans" presStyleCnt="0"/>
      <dgm:spPr/>
    </dgm:pt>
    <dgm:pt modelId="{C57936CD-E740-459D-9DFE-C90DE47BE79D}" type="pres">
      <dgm:prSet presAssocID="{3C65A3C5-7C4E-41B2-A4D7-379ADC16E6C0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BBE27-28FF-4E44-86D2-6BB1979CF34B}" type="pres">
      <dgm:prSet presAssocID="{7C9D699B-CE88-4B8B-8778-44A91BD4EEEA}" presName="sibTrans" presStyleCnt="0"/>
      <dgm:spPr/>
    </dgm:pt>
    <dgm:pt modelId="{8907A28B-A463-4FF3-A9A6-4B61A5349133}" type="pres">
      <dgm:prSet presAssocID="{2B34D9B9-5244-45DA-B7AE-0C58F7A19184}" presName="node" presStyleLbl="alignAccFollowNode1" presStyleIdx="1" presStyleCnt="4" custLinFactX="9426" custLinFactNeighborX="100000" custLinFactNeighborY="1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4F5D8-6C20-4965-BF03-52F814CE2181}" type="pres">
      <dgm:prSet presAssocID="{C972E581-151A-42CD-81B8-F025156CA49F}" presName="vSp" presStyleCnt="0"/>
      <dgm:spPr/>
    </dgm:pt>
    <dgm:pt modelId="{E430A617-278E-4196-995E-977B9092F3FA}" type="pres">
      <dgm:prSet presAssocID="{D10C1F1B-8718-4829-B473-CB6E919CDA22}" presName="horFlow" presStyleCnt="0"/>
      <dgm:spPr/>
    </dgm:pt>
    <dgm:pt modelId="{C3771D0D-FEAD-4D5E-ABFB-05F4E35FF667}" type="pres">
      <dgm:prSet presAssocID="{D10C1F1B-8718-4829-B473-CB6E919CDA22}" presName="bigChev" presStyleLbl="node1" presStyleIdx="1" presStyleCnt="2" custScaleX="146885"/>
      <dgm:spPr/>
      <dgm:t>
        <a:bodyPr/>
        <a:lstStyle/>
        <a:p>
          <a:endParaRPr lang="ru-RU"/>
        </a:p>
      </dgm:t>
    </dgm:pt>
    <dgm:pt modelId="{AF2AF215-1BF7-4185-9622-653836E57EF5}" type="pres">
      <dgm:prSet presAssocID="{D2D35355-655F-464C-AF09-344838D5FDB0}" presName="parTrans" presStyleCnt="0"/>
      <dgm:spPr/>
    </dgm:pt>
    <dgm:pt modelId="{660C517C-B741-4FD8-9464-6BEB12C5626B}" type="pres">
      <dgm:prSet presAssocID="{0A973FF5-FE5E-4636-BCDB-FA51B31DD65B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72261-2A4F-49BD-A918-9B338E97A728}" type="pres">
      <dgm:prSet presAssocID="{09719CF4-9220-400C-B67C-26EE84CD1D96}" presName="sibTrans" presStyleCnt="0"/>
      <dgm:spPr/>
    </dgm:pt>
    <dgm:pt modelId="{DBA491A1-CF01-4454-AA77-6B8A108C26B9}" type="pres">
      <dgm:prSet presAssocID="{CFAF94B9-BA4A-47C4-8D06-AEB6C0784974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DFB93E-842F-4A78-BEB9-42C6F6588B13}" type="presOf" srcId="{0A973FF5-FE5E-4636-BCDB-FA51B31DD65B}" destId="{660C517C-B741-4FD8-9464-6BEB12C5626B}" srcOrd="0" destOrd="0" presId="urn:microsoft.com/office/officeart/2005/8/layout/lProcess3"/>
    <dgm:cxn modelId="{6CBAE10D-137B-4F77-969A-D526B746829A}" type="presOf" srcId="{C972E581-151A-42CD-81B8-F025156CA49F}" destId="{01FE8E0F-F863-4921-A66B-54FE3ED283C2}" srcOrd="0" destOrd="0" presId="urn:microsoft.com/office/officeart/2005/8/layout/lProcess3"/>
    <dgm:cxn modelId="{BCAECB6C-AE75-4CB7-A45E-D061999142F6}" srcId="{C972E581-151A-42CD-81B8-F025156CA49F}" destId="{3C65A3C5-7C4E-41B2-A4D7-379ADC16E6C0}" srcOrd="0" destOrd="0" parTransId="{7A233C5F-3524-4799-8342-2F5FD12B9D58}" sibTransId="{7C9D699B-CE88-4B8B-8778-44A91BD4EEEA}"/>
    <dgm:cxn modelId="{BA3B94B9-79AB-4B8D-9694-D1C46214BCF4}" type="presOf" srcId="{D10C1F1B-8718-4829-B473-CB6E919CDA22}" destId="{C3771D0D-FEAD-4D5E-ABFB-05F4E35FF667}" srcOrd="0" destOrd="0" presId="urn:microsoft.com/office/officeart/2005/8/layout/lProcess3"/>
    <dgm:cxn modelId="{3F08879A-9AF7-4297-91D5-CEE674E630CB}" srcId="{C972E581-151A-42CD-81B8-F025156CA49F}" destId="{2B34D9B9-5244-45DA-B7AE-0C58F7A19184}" srcOrd="1" destOrd="0" parTransId="{9D4C3B92-DC8E-45FB-AB38-AD24183E4E09}" sibTransId="{D44C13D7-62AC-4457-B8EC-A83534FB1BE3}"/>
    <dgm:cxn modelId="{9947E7D6-7F82-4832-A629-33DB9789A6B6}" srcId="{D7217FB7-E55D-4292-AA00-5970DAE7266D}" destId="{C972E581-151A-42CD-81B8-F025156CA49F}" srcOrd="0" destOrd="0" parTransId="{6203C798-871D-44F0-932F-8E3B355AA855}" sibTransId="{69A202E9-00AE-45FD-B593-6ACF8D3F598B}"/>
    <dgm:cxn modelId="{94290AC7-94D3-495B-9593-F4C0EE095F6C}" type="presOf" srcId="{3C65A3C5-7C4E-41B2-A4D7-379ADC16E6C0}" destId="{C57936CD-E740-459D-9DFE-C90DE47BE79D}" srcOrd="0" destOrd="0" presId="urn:microsoft.com/office/officeart/2005/8/layout/lProcess3"/>
    <dgm:cxn modelId="{E12DF7F4-54A3-48C4-83AD-B69E1EA458A2}" type="presOf" srcId="{2B34D9B9-5244-45DA-B7AE-0C58F7A19184}" destId="{8907A28B-A463-4FF3-A9A6-4B61A5349133}" srcOrd="0" destOrd="0" presId="urn:microsoft.com/office/officeart/2005/8/layout/lProcess3"/>
    <dgm:cxn modelId="{EB10FEC9-93C9-47AA-B99D-2406E93591C0}" type="presOf" srcId="{D7217FB7-E55D-4292-AA00-5970DAE7266D}" destId="{6DC0F832-DC07-47F7-8798-24604A8943EA}" srcOrd="0" destOrd="0" presId="urn:microsoft.com/office/officeart/2005/8/layout/lProcess3"/>
    <dgm:cxn modelId="{6E5F3850-326D-45F4-B0A2-854EE38E2F39}" srcId="{D10C1F1B-8718-4829-B473-CB6E919CDA22}" destId="{0A973FF5-FE5E-4636-BCDB-FA51B31DD65B}" srcOrd="0" destOrd="0" parTransId="{D2D35355-655F-464C-AF09-344838D5FDB0}" sibTransId="{09719CF4-9220-400C-B67C-26EE84CD1D96}"/>
    <dgm:cxn modelId="{FA4A255E-0BDB-4733-93D9-F07ACD91354C}" srcId="{D7217FB7-E55D-4292-AA00-5970DAE7266D}" destId="{D10C1F1B-8718-4829-B473-CB6E919CDA22}" srcOrd="1" destOrd="0" parTransId="{E3B05987-D967-4631-BB74-FB3A16915E2C}" sibTransId="{4F19C63E-0C6B-42D2-A1B3-3C932F1C0460}"/>
    <dgm:cxn modelId="{3B437AB9-E939-4808-946F-49C10C993A02}" srcId="{D10C1F1B-8718-4829-B473-CB6E919CDA22}" destId="{CFAF94B9-BA4A-47C4-8D06-AEB6C0784974}" srcOrd="1" destOrd="0" parTransId="{809799E4-F79D-46C8-99D1-F8D442E4F1EC}" sibTransId="{0CD9319E-C5D5-402A-86AE-C2D50FA86696}"/>
    <dgm:cxn modelId="{58BBD01B-1BD9-43F3-9BDE-B26725CC3A8B}" type="presOf" srcId="{CFAF94B9-BA4A-47C4-8D06-AEB6C0784974}" destId="{DBA491A1-CF01-4454-AA77-6B8A108C26B9}" srcOrd="0" destOrd="0" presId="urn:microsoft.com/office/officeart/2005/8/layout/lProcess3"/>
    <dgm:cxn modelId="{629757CC-BBEA-484A-B4C4-1FCD866BC7BF}" type="presParOf" srcId="{6DC0F832-DC07-47F7-8798-24604A8943EA}" destId="{937A4B8E-C5D2-473C-B36C-1568A802EEF5}" srcOrd="0" destOrd="0" presId="urn:microsoft.com/office/officeart/2005/8/layout/lProcess3"/>
    <dgm:cxn modelId="{03DAEBA7-742C-45A6-8F4D-14D59E04D733}" type="presParOf" srcId="{937A4B8E-C5D2-473C-B36C-1568A802EEF5}" destId="{01FE8E0F-F863-4921-A66B-54FE3ED283C2}" srcOrd="0" destOrd="0" presId="urn:microsoft.com/office/officeart/2005/8/layout/lProcess3"/>
    <dgm:cxn modelId="{82AB0C81-1AED-4688-A481-AA175B3B267E}" type="presParOf" srcId="{937A4B8E-C5D2-473C-B36C-1568A802EEF5}" destId="{D9658C36-C42B-4E09-86B5-C16F18850DCD}" srcOrd="1" destOrd="0" presId="urn:microsoft.com/office/officeart/2005/8/layout/lProcess3"/>
    <dgm:cxn modelId="{445B37CF-A440-4244-AFF1-5FA0391D080C}" type="presParOf" srcId="{937A4B8E-C5D2-473C-B36C-1568A802EEF5}" destId="{C57936CD-E740-459D-9DFE-C90DE47BE79D}" srcOrd="2" destOrd="0" presId="urn:microsoft.com/office/officeart/2005/8/layout/lProcess3"/>
    <dgm:cxn modelId="{7FE0579B-8F97-4686-A3B6-22237E468CA0}" type="presParOf" srcId="{937A4B8E-C5D2-473C-B36C-1568A802EEF5}" destId="{0E8BBE27-28FF-4E44-86D2-6BB1979CF34B}" srcOrd="3" destOrd="0" presId="urn:microsoft.com/office/officeart/2005/8/layout/lProcess3"/>
    <dgm:cxn modelId="{1A57B75B-B5A8-4832-9383-7E97B9C5D36E}" type="presParOf" srcId="{937A4B8E-C5D2-473C-B36C-1568A802EEF5}" destId="{8907A28B-A463-4FF3-A9A6-4B61A5349133}" srcOrd="4" destOrd="0" presId="urn:microsoft.com/office/officeart/2005/8/layout/lProcess3"/>
    <dgm:cxn modelId="{9122CE95-7887-4AC9-9362-729B839B1F1A}" type="presParOf" srcId="{6DC0F832-DC07-47F7-8798-24604A8943EA}" destId="{AEC4F5D8-6C20-4965-BF03-52F814CE2181}" srcOrd="1" destOrd="0" presId="urn:microsoft.com/office/officeart/2005/8/layout/lProcess3"/>
    <dgm:cxn modelId="{4D00B011-0141-45FF-9173-1B6F3E9201FC}" type="presParOf" srcId="{6DC0F832-DC07-47F7-8798-24604A8943EA}" destId="{E430A617-278E-4196-995E-977B9092F3FA}" srcOrd="2" destOrd="0" presId="urn:microsoft.com/office/officeart/2005/8/layout/lProcess3"/>
    <dgm:cxn modelId="{E4717A03-F67F-4C66-B8A0-E984E1F46CB2}" type="presParOf" srcId="{E430A617-278E-4196-995E-977B9092F3FA}" destId="{C3771D0D-FEAD-4D5E-ABFB-05F4E35FF667}" srcOrd="0" destOrd="0" presId="urn:microsoft.com/office/officeart/2005/8/layout/lProcess3"/>
    <dgm:cxn modelId="{AAFB142D-9F51-4AE1-BE71-29E8FFA1EE60}" type="presParOf" srcId="{E430A617-278E-4196-995E-977B9092F3FA}" destId="{AF2AF215-1BF7-4185-9622-653836E57EF5}" srcOrd="1" destOrd="0" presId="urn:microsoft.com/office/officeart/2005/8/layout/lProcess3"/>
    <dgm:cxn modelId="{1F645A76-CD9A-49D9-9403-615A28021BEF}" type="presParOf" srcId="{E430A617-278E-4196-995E-977B9092F3FA}" destId="{660C517C-B741-4FD8-9464-6BEB12C5626B}" srcOrd="2" destOrd="0" presId="urn:microsoft.com/office/officeart/2005/8/layout/lProcess3"/>
    <dgm:cxn modelId="{704D9E89-F14E-4877-9B06-A2D3BA1CDE8B}" type="presParOf" srcId="{E430A617-278E-4196-995E-977B9092F3FA}" destId="{D6672261-2A4F-49BD-A918-9B338E97A728}" srcOrd="3" destOrd="0" presId="urn:microsoft.com/office/officeart/2005/8/layout/lProcess3"/>
    <dgm:cxn modelId="{E8C244CF-651E-42BA-9501-F6EEC0F0BBC5}" type="presParOf" srcId="{E430A617-278E-4196-995E-977B9092F3FA}" destId="{DBA491A1-CF01-4454-AA77-6B8A108C26B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71CBA8-951B-4058-9333-B926AE33CE4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8AE5AC-E438-4E2E-9DB1-6F34BF6017F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 18 фонарей</a:t>
          </a:r>
          <a:endParaRPr lang="ru-RU" dirty="0">
            <a:solidFill>
              <a:schemeClr val="tx1"/>
            </a:solidFill>
          </a:endParaRPr>
        </a:p>
      </dgm:t>
    </dgm:pt>
    <dgm:pt modelId="{FBD75870-D111-466B-9DE8-F923D5F1A642}" type="parTrans" cxnId="{E0589501-8259-409B-A536-285083EC5472}">
      <dgm:prSet/>
      <dgm:spPr/>
      <dgm:t>
        <a:bodyPr/>
        <a:lstStyle/>
        <a:p>
          <a:endParaRPr lang="ru-RU"/>
        </a:p>
      </dgm:t>
    </dgm:pt>
    <dgm:pt modelId="{743DCD1C-363B-4A20-AC58-6FADAFFC6F83}" type="sibTrans" cxnId="{E0589501-8259-409B-A536-285083EC5472}">
      <dgm:prSet/>
      <dgm:spPr/>
      <dgm:t>
        <a:bodyPr/>
        <a:lstStyle/>
        <a:p>
          <a:endParaRPr lang="ru-RU"/>
        </a:p>
      </dgm:t>
    </dgm:pt>
    <dgm:pt modelId="{C93F224C-862E-40B9-8868-5BA51CE3F70A}">
      <dgm:prSet phldrT="[Текст]"/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По программе (</a:t>
          </a:r>
          <a:r>
            <a:rPr lang="ru-RU" dirty="0" err="1" smtClean="0"/>
            <a:t>с.Лесные</a:t>
          </a:r>
          <a:r>
            <a:rPr lang="ru-RU" dirty="0" smtClean="0"/>
            <a:t> Моркваши и </a:t>
          </a:r>
          <a:r>
            <a:rPr lang="ru-RU" dirty="0" err="1" smtClean="0"/>
            <a:t>с.Наб.Моркваши</a:t>
          </a:r>
          <a:r>
            <a:rPr lang="ru-RU" dirty="0" smtClean="0"/>
            <a:t>)</a:t>
          </a:r>
          <a:endParaRPr lang="ru-RU" dirty="0"/>
        </a:p>
      </dgm:t>
    </dgm:pt>
    <dgm:pt modelId="{E8FB3EC8-155B-405A-B1C0-A8AAD2921377}" type="parTrans" cxnId="{9244A820-61A6-406D-B91E-54D3E4186CC7}">
      <dgm:prSet/>
      <dgm:spPr/>
      <dgm:t>
        <a:bodyPr/>
        <a:lstStyle/>
        <a:p>
          <a:endParaRPr lang="ru-RU"/>
        </a:p>
      </dgm:t>
    </dgm:pt>
    <dgm:pt modelId="{93EBDC93-C8D7-4105-B328-2CB176A59908}" type="sibTrans" cxnId="{9244A820-61A6-406D-B91E-54D3E4186CC7}">
      <dgm:prSet/>
      <dgm:spPr/>
      <dgm:t>
        <a:bodyPr/>
        <a:lstStyle/>
        <a:p>
          <a:endParaRPr lang="ru-RU"/>
        </a:p>
      </dgm:t>
    </dgm:pt>
    <dgm:pt modelId="{7A56B6B6-73AB-46EE-B20F-74526EFE82D2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15 фонаря</a:t>
          </a:r>
          <a:endParaRPr lang="ru-RU" dirty="0">
            <a:solidFill>
              <a:schemeClr val="tx1"/>
            </a:solidFill>
          </a:endParaRPr>
        </a:p>
      </dgm:t>
    </dgm:pt>
    <dgm:pt modelId="{7E9D999A-12B7-4302-9777-1C5ED027E690}" type="parTrans" cxnId="{DCA6C5EC-27BD-418D-9182-677D49D9342E}">
      <dgm:prSet/>
      <dgm:spPr/>
      <dgm:t>
        <a:bodyPr/>
        <a:lstStyle/>
        <a:p>
          <a:endParaRPr lang="ru-RU"/>
        </a:p>
      </dgm:t>
    </dgm:pt>
    <dgm:pt modelId="{C56864FE-8A19-4742-8825-719E8F530812}" type="sibTrans" cxnId="{DCA6C5EC-27BD-418D-9182-677D49D9342E}">
      <dgm:prSet/>
      <dgm:spPr/>
      <dgm:t>
        <a:bodyPr/>
        <a:lstStyle/>
        <a:p>
          <a:endParaRPr lang="ru-RU"/>
        </a:p>
      </dgm:t>
    </dgm:pt>
    <dgm:pt modelId="{88DD0A58-91B3-492F-A6AA-9B42C4158D55}">
      <dgm:prSet phldrT="[Текст]"/>
      <dgm:spPr>
        <a:solidFill>
          <a:schemeClr val="tx2">
            <a:lumMod val="60000"/>
            <a:lumOff val="40000"/>
            <a:alpha val="90000"/>
          </a:schemeClr>
        </a:solidFill>
        <a:ln>
          <a:solidFill>
            <a:schemeClr val="tx2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dirty="0" smtClean="0"/>
            <a:t>Бюджет Набережно-Морквашского </a:t>
          </a:r>
          <a:r>
            <a:rPr lang="ru-RU" dirty="0" err="1" smtClean="0"/>
            <a:t>сп</a:t>
          </a:r>
          <a:endParaRPr lang="ru-RU" dirty="0"/>
        </a:p>
      </dgm:t>
    </dgm:pt>
    <dgm:pt modelId="{D15A9988-5722-4C9A-8E82-BF4826D1F0EA}" type="parTrans" cxnId="{2633A7B3-0188-4769-9570-E1BDB949674A}">
      <dgm:prSet/>
      <dgm:spPr/>
      <dgm:t>
        <a:bodyPr/>
        <a:lstStyle/>
        <a:p>
          <a:endParaRPr lang="ru-RU"/>
        </a:p>
      </dgm:t>
    </dgm:pt>
    <dgm:pt modelId="{2A2ADDB1-39B5-4E8F-BD9C-7A01E0C479B6}" type="sibTrans" cxnId="{2633A7B3-0188-4769-9570-E1BDB949674A}">
      <dgm:prSet/>
      <dgm:spPr/>
      <dgm:t>
        <a:bodyPr/>
        <a:lstStyle/>
        <a:p>
          <a:endParaRPr lang="ru-RU"/>
        </a:p>
      </dgm:t>
    </dgm:pt>
    <dgm:pt modelId="{50EA8E17-506D-45B7-B9E6-8F233060CE19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8 фонарей</a:t>
          </a:r>
          <a:endParaRPr lang="ru-RU" dirty="0">
            <a:solidFill>
              <a:schemeClr val="tx1"/>
            </a:solidFill>
          </a:endParaRPr>
        </a:p>
      </dgm:t>
    </dgm:pt>
    <dgm:pt modelId="{6DBB6E72-BB55-473D-AD8D-39F4DE157F2E}" type="parTrans" cxnId="{B674C285-ED60-4C3A-ACBA-782AF0FFE1B3}">
      <dgm:prSet/>
      <dgm:spPr/>
      <dgm:t>
        <a:bodyPr/>
        <a:lstStyle/>
        <a:p>
          <a:endParaRPr lang="ru-RU"/>
        </a:p>
      </dgm:t>
    </dgm:pt>
    <dgm:pt modelId="{642A6393-DF22-4194-9B2C-EBE6379EE642}" type="sibTrans" cxnId="{B674C285-ED60-4C3A-ACBA-782AF0FFE1B3}">
      <dgm:prSet/>
      <dgm:spPr/>
      <dgm:t>
        <a:bodyPr/>
        <a:lstStyle/>
        <a:p>
          <a:endParaRPr lang="ru-RU"/>
        </a:p>
      </dgm:t>
    </dgm:pt>
    <dgm:pt modelId="{38E5F1D5-E056-4FCC-81D5-22A0057FB20B}">
      <dgm:prSet phldrT="[Текст]"/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Заинтересованными жителями сельского поселения </a:t>
          </a:r>
          <a:endParaRPr lang="ru-RU" dirty="0"/>
        </a:p>
      </dgm:t>
    </dgm:pt>
    <dgm:pt modelId="{2D78AEF7-5AC6-4E78-94D0-6DBC975AE71D}" type="parTrans" cxnId="{A118F118-7982-4E3C-A3A3-FDFEBA350ADD}">
      <dgm:prSet/>
      <dgm:spPr/>
      <dgm:t>
        <a:bodyPr/>
        <a:lstStyle/>
        <a:p>
          <a:endParaRPr lang="ru-RU"/>
        </a:p>
      </dgm:t>
    </dgm:pt>
    <dgm:pt modelId="{FBA0F738-6CF1-453C-907C-27F508AB7E6D}" type="sibTrans" cxnId="{A118F118-7982-4E3C-A3A3-FDFEBA350ADD}">
      <dgm:prSet/>
      <dgm:spPr/>
      <dgm:t>
        <a:bodyPr/>
        <a:lstStyle/>
        <a:p>
          <a:endParaRPr lang="ru-RU"/>
        </a:p>
      </dgm:t>
    </dgm:pt>
    <dgm:pt modelId="{6504EB00-C529-46A2-8255-AA6C41E5493B}" type="pres">
      <dgm:prSet presAssocID="{4F71CBA8-951B-4058-9333-B926AE33CE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C319D7-EA1E-46D9-B7D6-C0D235BAC998}" type="pres">
      <dgm:prSet presAssocID="{938AE5AC-E438-4E2E-9DB1-6F34BF6017FF}" presName="linNode" presStyleCnt="0"/>
      <dgm:spPr/>
    </dgm:pt>
    <dgm:pt modelId="{3E531D11-AC34-463B-AAEA-60C6B26C7755}" type="pres">
      <dgm:prSet presAssocID="{938AE5AC-E438-4E2E-9DB1-6F34BF6017F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39A61-69BD-4451-820B-3B039385E9B7}" type="pres">
      <dgm:prSet presAssocID="{938AE5AC-E438-4E2E-9DB1-6F34BF6017F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40891-8885-464F-9D5B-CD24B2B7A240}" type="pres">
      <dgm:prSet presAssocID="{743DCD1C-363B-4A20-AC58-6FADAFFC6F83}" presName="sp" presStyleCnt="0"/>
      <dgm:spPr/>
    </dgm:pt>
    <dgm:pt modelId="{226BAC8F-2AE5-4946-AC06-392D95A8D77C}" type="pres">
      <dgm:prSet presAssocID="{7A56B6B6-73AB-46EE-B20F-74526EFE82D2}" presName="linNode" presStyleCnt="0"/>
      <dgm:spPr/>
    </dgm:pt>
    <dgm:pt modelId="{61792C05-741C-410F-A38F-7DDF8E527515}" type="pres">
      <dgm:prSet presAssocID="{7A56B6B6-73AB-46EE-B20F-74526EFE82D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C922B-C15D-4D92-96D5-BF4AC8415E30}" type="pres">
      <dgm:prSet presAssocID="{7A56B6B6-73AB-46EE-B20F-74526EFE82D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65994-A922-40A5-8D28-F8C77ACF635E}" type="pres">
      <dgm:prSet presAssocID="{C56864FE-8A19-4742-8825-719E8F530812}" presName="sp" presStyleCnt="0"/>
      <dgm:spPr/>
    </dgm:pt>
    <dgm:pt modelId="{C0983A93-7A8A-4C6A-91D5-F0B43F2077CA}" type="pres">
      <dgm:prSet presAssocID="{50EA8E17-506D-45B7-B9E6-8F233060CE19}" presName="linNode" presStyleCnt="0"/>
      <dgm:spPr/>
    </dgm:pt>
    <dgm:pt modelId="{0C06184D-935D-45B5-AEC1-020DE693174B}" type="pres">
      <dgm:prSet presAssocID="{50EA8E17-506D-45B7-B9E6-8F233060CE19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630A0-F404-46E7-8FEB-4C268EF41447}" type="pres">
      <dgm:prSet presAssocID="{50EA8E17-506D-45B7-B9E6-8F233060CE1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AD9442-D852-4821-AC4B-BEBA64E01792}" type="presOf" srcId="{C93F224C-862E-40B9-8868-5BA51CE3F70A}" destId="{BB639A61-69BD-4451-820B-3B039385E9B7}" srcOrd="0" destOrd="0" presId="urn:microsoft.com/office/officeart/2005/8/layout/vList5"/>
    <dgm:cxn modelId="{B674C285-ED60-4C3A-ACBA-782AF0FFE1B3}" srcId="{4F71CBA8-951B-4058-9333-B926AE33CE4D}" destId="{50EA8E17-506D-45B7-B9E6-8F233060CE19}" srcOrd="2" destOrd="0" parTransId="{6DBB6E72-BB55-473D-AD8D-39F4DE157F2E}" sibTransId="{642A6393-DF22-4194-9B2C-EBE6379EE642}"/>
    <dgm:cxn modelId="{2633A7B3-0188-4769-9570-E1BDB949674A}" srcId="{7A56B6B6-73AB-46EE-B20F-74526EFE82D2}" destId="{88DD0A58-91B3-492F-A6AA-9B42C4158D55}" srcOrd="0" destOrd="0" parTransId="{D15A9988-5722-4C9A-8E82-BF4826D1F0EA}" sibTransId="{2A2ADDB1-39B5-4E8F-BD9C-7A01E0C479B6}"/>
    <dgm:cxn modelId="{201F8D9F-43F7-45E7-9517-99E65057A98D}" type="presOf" srcId="{50EA8E17-506D-45B7-B9E6-8F233060CE19}" destId="{0C06184D-935D-45B5-AEC1-020DE693174B}" srcOrd="0" destOrd="0" presId="urn:microsoft.com/office/officeart/2005/8/layout/vList5"/>
    <dgm:cxn modelId="{5BC5A030-D31F-4F3C-B380-3DB6CC7D9FA4}" type="presOf" srcId="{88DD0A58-91B3-492F-A6AA-9B42C4158D55}" destId="{C47C922B-C15D-4D92-96D5-BF4AC8415E30}" srcOrd="0" destOrd="0" presId="urn:microsoft.com/office/officeart/2005/8/layout/vList5"/>
    <dgm:cxn modelId="{9244A820-61A6-406D-B91E-54D3E4186CC7}" srcId="{938AE5AC-E438-4E2E-9DB1-6F34BF6017FF}" destId="{C93F224C-862E-40B9-8868-5BA51CE3F70A}" srcOrd="0" destOrd="0" parTransId="{E8FB3EC8-155B-405A-B1C0-A8AAD2921377}" sibTransId="{93EBDC93-C8D7-4105-B328-2CB176A59908}"/>
    <dgm:cxn modelId="{718A1EFF-CE99-4FD5-AE50-DDCE1CEC1D50}" type="presOf" srcId="{38E5F1D5-E056-4FCC-81D5-22A0057FB20B}" destId="{229630A0-F404-46E7-8FEB-4C268EF41447}" srcOrd="0" destOrd="0" presId="urn:microsoft.com/office/officeart/2005/8/layout/vList5"/>
    <dgm:cxn modelId="{3DA1D6D0-882F-4422-962B-ADFE6AAA2636}" type="presOf" srcId="{938AE5AC-E438-4E2E-9DB1-6F34BF6017FF}" destId="{3E531D11-AC34-463B-AAEA-60C6B26C7755}" srcOrd="0" destOrd="0" presId="urn:microsoft.com/office/officeart/2005/8/layout/vList5"/>
    <dgm:cxn modelId="{904FA03F-1804-4875-9F95-F924D0154485}" type="presOf" srcId="{4F71CBA8-951B-4058-9333-B926AE33CE4D}" destId="{6504EB00-C529-46A2-8255-AA6C41E5493B}" srcOrd="0" destOrd="0" presId="urn:microsoft.com/office/officeart/2005/8/layout/vList5"/>
    <dgm:cxn modelId="{E0589501-8259-409B-A536-285083EC5472}" srcId="{4F71CBA8-951B-4058-9333-B926AE33CE4D}" destId="{938AE5AC-E438-4E2E-9DB1-6F34BF6017FF}" srcOrd="0" destOrd="0" parTransId="{FBD75870-D111-466B-9DE8-F923D5F1A642}" sibTransId="{743DCD1C-363B-4A20-AC58-6FADAFFC6F83}"/>
    <dgm:cxn modelId="{A118F118-7982-4E3C-A3A3-FDFEBA350ADD}" srcId="{50EA8E17-506D-45B7-B9E6-8F233060CE19}" destId="{38E5F1D5-E056-4FCC-81D5-22A0057FB20B}" srcOrd="0" destOrd="0" parTransId="{2D78AEF7-5AC6-4E78-94D0-6DBC975AE71D}" sibTransId="{FBA0F738-6CF1-453C-907C-27F508AB7E6D}"/>
    <dgm:cxn modelId="{26350E45-5254-44CC-AAAD-1618F83EBFC3}" type="presOf" srcId="{7A56B6B6-73AB-46EE-B20F-74526EFE82D2}" destId="{61792C05-741C-410F-A38F-7DDF8E527515}" srcOrd="0" destOrd="0" presId="urn:microsoft.com/office/officeart/2005/8/layout/vList5"/>
    <dgm:cxn modelId="{DCA6C5EC-27BD-418D-9182-677D49D9342E}" srcId="{4F71CBA8-951B-4058-9333-B926AE33CE4D}" destId="{7A56B6B6-73AB-46EE-B20F-74526EFE82D2}" srcOrd="1" destOrd="0" parTransId="{7E9D999A-12B7-4302-9777-1C5ED027E690}" sibTransId="{C56864FE-8A19-4742-8825-719E8F530812}"/>
    <dgm:cxn modelId="{94B958FB-7EB5-42C6-9B47-4E93E8892D47}" type="presParOf" srcId="{6504EB00-C529-46A2-8255-AA6C41E5493B}" destId="{14C319D7-EA1E-46D9-B7D6-C0D235BAC998}" srcOrd="0" destOrd="0" presId="urn:microsoft.com/office/officeart/2005/8/layout/vList5"/>
    <dgm:cxn modelId="{FBB10571-4600-4D59-BC7A-3F6640CE4E09}" type="presParOf" srcId="{14C319D7-EA1E-46D9-B7D6-C0D235BAC998}" destId="{3E531D11-AC34-463B-AAEA-60C6B26C7755}" srcOrd="0" destOrd="0" presId="urn:microsoft.com/office/officeart/2005/8/layout/vList5"/>
    <dgm:cxn modelId="{24E46D0D-D233-441C-99E3-BA7CCED9B0AE}" type="presParOf" srcId="{14C319D7-EA1E-46D9-B7D6-C0D235BAC998}" destId="{BB639A61-69BD-4451-820B-3B039385E9B7}" srcOrd="1" destOrd="0" presId="urn:microsoft.com/office/officeart/2005/8/layout/vList5"/>
    <dgm:cxn modelId="{AA638A14-8A8B-4C47-BA6E-D782A6555D8F}" type="presParOf" srcId="{6504EB00-C529-46A2-8255-AA6C41E5493B}" destId="{C2640891-8885-464F-9D5B-CD24B2B7A240}" srcOrd="1" destOrd="0" presId="urn:microsoft.com/office/officeart/2005/8/layout/vList5"/>
    <dgm:cxn modelId="{2599BDFE-EAE8-4704-A2C4-55CAC6229EF7}" type="presParOf" srcId="{6504EB00-C529-46A2-8255-AA6C41E5493B}" destId="{226BAC8F-2AE5-4946-AC06-392D95A8D77C}" srcOrd="2" destOrd="0" presId="urn:microsoft.com/office/officeart/2005/8/layout/vList5"/>
    <dgm:cxn modelId="{E0DEA51B-EDD9-4838-8DF0-3598604C0B2F}" type="presParOf" srcId="{226BAC8F-2AE5-4946-AC06-392D95A8D77C}" destId="{61792C05-741C-410F-A38F-7DDF8E527515}" srcOrd="0" destOrd="0" presId="urn:microsoft.com/office/officeart/2005/8/layout/vList5"/>
    <dgm:cxn modelId="{6AB6AE4C-A9C8-49CF-BF9C-9D8B78E99114}" type="presParOf" srcId="{226BAC8F-2AE5-4946-AC06-392D95A8D77C}" destId="{C47C922B-C15D-4D92-96D5-BF4AC8415E30}" srcOrd="1" destOrd="0" presId="urn:microsoft.com/office/officeart/2005/8/layout/vList5"/>
    <dgm:cxn modelId="{978B91DA-640C-424E-8D8D-33F05A01DBA7}" type="presParOf" srcId="{6504EB00-C529-46A2-8255-AA6C41E5493B}" destId="{BAA65994-A922-40A5-8D28-F8C77ACF635E}" srcOrd="3" destOrd="0" presId="urn:microsoft.com/office/officeart/2005/8/layout/vList5"/>
    <dgm:cxn modelId="{1C3B325B-9693-4150-BAE9-48B3B293B041}" type="presParOf" srcId="{6504EB00-C529-46A2-8255-AA6C41E5493B}" destId="{C0983A93-7A8A-4C6A-91D5-F0B43F2077CA}" srcOrd="4" destOrd="0" presId="urn:microsoft.com/office/officeart/2005/8/layout/vList5"/>
    <dgm:cxn modelId="{5129C091-3E75-4438-9360-4C6EAF357A0D}" type="presParOf" srcId="{C0983A93-7A8A-4C6A-91D5-F0B43F2077CA}" destId="{0C06184D-935D-45B5-AEC1-020DE693174B}" srcOrd="0" destOrd="0" presId="urn:microsoft.com/office/officeart/2005/8/layout/vList5"/>
    <dgm:cxn modelId="{272D4A7A-9883-40C3-81C7-5B74DEA12E70}" type="presParOf" srcId="{C0983A93-7A8A-4C6A-91D5-F0B43F2077CA}" destId="{229630A0-F404-46E7-8FEB-4C268EF414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 smtClean="0"/>
            <a:t>320 </a:t>
          </a:r>
          <a:r>
            <a:rPr lang="ru-RU" sz="1800" b="1" dirty="0"/>
            <a:t>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 smtClean="0"/>
            <a:t>360 000</a:t>
          </a:r>
          <a:endParaRPr lang="ru-RU" sz="1800" b="1" dirty="0"/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6938" custLinFactNeighborX="75262" custLinFactNeighborY="4083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3192" custLinFactNeighborX="49675" custLinFactNeighborY="49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1" custLinFactNeighborY="4319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00981" custLinFactNeighborX="32314" custLinFactNeighborY="46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89AF0F-6071-4043-BE59-F171B790B87D}" type="presOf" srcId="{94B68C89-2476-4BC3-9AC7-D4E735B2C454}" destId="{7E430649-67B3-4A41-A8DE-B50C23F3D8EF}" srcOrd="0" destOrd="0" presId="urn:microsoft.com/office/officeart/2005/8/layout/lProcess3"/>
    <dgm:cxn modelId="{E2A7F4BD-9BDA-4CEF-9BD8-43FDF2502FD0}" type="presOf" srcId="{20A9A53C-8ABF-4479-84FA-D8147110CF45}" destId="{A395870B-D70F-486E-A7A1-6934AF8D90CC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743C0C6E-6AF4-4717-9D76-8B4BF9DB49E1}" type="presOf" srcId="{C2F3F97C-FA43-4EDD-A04E-0849C895AAA3}" destId="{DDF14CA5-B40F-4493-A50E-742DD052F402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DB555726-740E-463F-AA85-BFA5DE96D4E2}" type="presOf" srcId="{13EA1257-1465-4FF1-B8E8-14B96C0C03A6}" destId="{DCE5F2B0-52FD-4899-ACEB-913B02A32A11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B281A375-B381-493F-AECD-C125251CE1CC}" type="presOf" srcId="{3DC684A5-BB6E-47CE-A95E-DDD3EA1EE43E}" destId="{0D63C20D-AE0A-4BFF-894B-80E04D1596AC}" srcOrd="0" destOrd="0" presId="urn:microsoft.com/office/officeart/2005/8/layout/lProcess3"/>
    <dgm:cxn modelId="{06316AC9-DED4-4A5F-BF43-02A41CDEE47D}" type="presParOf" srcId="{DCE5F2B0-52FD-4899-ACEB-913B02A32A11}" destId="{B3C45CD0-EC6B-4B8D-9867-47BFB03A358E}" srcOrd="0" destOrd="0" presId="urn:microsoft.com/office/officeart/2005/8/layout/lProcess3"/>
    <dgm:cxn modelId="{BD7DB2A2-6D96-4992-9703-8220BB7EE311}" type="presParOf" srcId="{B3C45CD0-EC6B-4B8D-9867-47BFB03A358E}" destId="{A395870B-D70F-486E-A7A1-6934AF8D90CC}" srcOrd="0" destOrd="0" presId="urn:microsoft.com/office/officeart/2005/8/layout/lProcess3"/>
    <dgm:cxn modelId="{7AFC665A-CD23-45BF-9718-05F13FDD9836}" type="presParOf" srcId="{B3C45CD0-EC6B-4B8D-9867-47BFB03A358E}" destId="{D7B9DE31-A696-4733-A6AE-257DA7F66BFB}" srcOrd="1" destOrd="0" presId="urn:microsoft.com/office/officeart/2005/8/layout/lProcess3"/>
    <dgm:cxn modelId="{E1D2FE50-0B21-4127-81FA-4023E71E9B86}" type="presParOf" srcId="{B3C45CD0-EC6B-4B8D-9867-47BFB03A358E}" destId="{7E430649-67B3-4A41-A8DE-B50C23F3D8EF}" srcOrd="2" destOrd="0" presId="urn:microsoft.com/office/officeart/2005/8/layout/lProcess3"/>
    <dgm:cxn modelId="{49D52F62-1D84-4AEE-B23A-A3809547CC00}" type="presParOf" srcId="{DCE5F2B0-52FD-4899-ACEB-913B02A32A11}" destId="{E6DF9A1A-35CB-40BD-B839-B06CE3128D28}" srcOrd="1" destOrd="0" presId="urn:microsoft.com/office/officeart/2005/8/layout/lProcess3"/>
    <dgm:cxn modelId="{22F0B3D3-14C2-4EAE-AE50-0E175CDD69AF}" type="presParOf" srcId="{DCE5F2B0-52FD-4899-ACEB-913B02A32A11}" destId="{984F321C-B624-4E8C-BB60-F7EDFBC793E7}" srcOrd="2" destOrd="0" presId="urn:microsoft.com/office/officeart/2005/8/layout/lProcess3"/>
    <dgm:cxn modelId="{EC968D69-673B-40CE-B442-B78C10E0A6A8}" type="presParOf" srcId="{984F321C-B624-4E8C-BB60-F7EDFBC793E7}" destId="{DDF14CA5-B40F-4493-A50E-742DD052F402}" srcOrd="0" destOrd="0" presId="urn:microsoft.com/office/officeart/2005/8/layout/lProcess3"/>
    <dgm:cxn modelId="{78651D85-11F0-4CE4-A4BD-F6AE8D1B0A80}" type="presParOf" srcId="{984F321C-B624-4E8C-BB60-F7EDFBC793E7}" destId="{6949A144-B6B8-4ED0-A691-9BC31398B15C}" srcOrd="1" destOrd="0" presId="urn:microsoft.com/office/officeart/2005/8/layout/lProcess3"/>
    <dgm:cxn modelId="{2EAF5B06-8B33-4D9B-BC12-E02BA8A69119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 smtClean="0"/>
            <a:t>230 </a:t>
          </a:r>
          <a:r>
            <a:rPr lang="ru-RU" sz="1800" b="1" dirty="0"/>
            <a:t>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 smtClean="0"/>
            <a:t>300 000</a:t>
          </a:r>
          <a:endParaRPr lang="ru-RU" sz="1800" b="1" dirty="0"/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6938" custLinFactNeighborX="75262" custLinFactNeighborY="4083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3192" custLinFactNeighborX="49675" custLinFactNeighborY="49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1" custLinFactNeighborY="4319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00981" custLinFactNeighborX="32314" custLinFactNeighborY="46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2B5AB-4547-4D70-835A-52AE032153AE}" type="presOf" srcId="{3DC684A5-BB6E-47CE-A95E-DDD3EA1EE43E}" destId="{0D63C20D-AE0A-4BFF-894B-80E04D1596AC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D60D1C9F-72C6-4BD3-BF79-074A2B761467}" type="presOf" srcId="{C2F3F97C-FA43-4EDD-A04E-0849C895AAA3}" destId="{DDF14CA5-B40F-4493-A50E-742DD052F402}" srcOrd="0" destOrd="0" presId="urn:microsoft.com/office/officeart/2005/8/layout/lProcess3"/>
    <dgm:cxn modelId="{B5025C34-AE71-4A9D-9688-43089D5D02F8}" type="presOf" srcId="{13EA1257-1465-4FF1-B8E8-14B96C0C03A6}" destId="{DCE5F2B0-52FD-4899-ACEB-913B02A32A11}" srcOrd="0" destOrd="0" presId="urn:microsoft.com/office/officeart/2005/8/layout/lProcess3"/>
    <dgm:cxn modelId="{562D706C-F41F-4681-A585-749A6300F4D5}" type="presOf" srcId="{20A9A53C-8ABF-4479-84FA-D8147110CF45}" destId="{A395870B-D70F-486E-A7A1-6934AF8D90CC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1EBF8A92-6F13-4A82-ABED-A39114652D0B}" type="presOf" srcId="{94B68C89-2476-4BC3-9AC7-D4E735B2C454}" destId="{7E430649-67B3-4A41-A8DE-B50C23F3D8EF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400301F5-792F-4C86-BB06-572DA534971B}" type="presParOf" srcId="{DCE5F2B0-52FD-4899-ACEB-913B02A32A11}" destId="{B3C45CD0-EC6B-4B8D-9867-47BFB03A358E}" srcOrd="0" destOrd="0" presId="urn:microsoft.com/office/officeart/2005/8/layout/lProcess3"/>
    <dgm:cxn modelId="{C11DF365-3E9F-4EEA-ADFB-C6798016115F}" type="presParOf" srcId="{B3C45CD0-EC6B-4B8D-9867-47BFB03A358E}" destId="{A395870B-D70F-486E-A7A1-6934AF8D90CC}" srcOrd="0" destOrd="0" presId="urn:microsoft.com/office/officeart/2005/8/layout/lProcess3"/>
    <dgm:cxn modelId="{D9DF71FF-F5DF-45B8-9483-7EA20D24FB40}" type="presParOf" srcId="{B3C45CD0-EC6B-4B8D-9867-47BFB03A358E}" destId="{D7B9DE31-A696-4733-A6AE-257DA7F66BFB}" srcOrd="1" destOrd="0" presId="urn:microsoft.com/office/officeart/2005/8/layout/lProcess3"/>
    <dgm:cxn modelId="{6149136A-0D7D-48D4-88EF-B3527DDA1EB2}" type="presParOf" srcId="{B3C45CD0-EC6B-4B8D-9867-47BFB03A358E}" destId="{7E430649-67B3-4A41-A8DE-B50C23F3D8EF}" srcOrd="2" destOrd="0" presId="urn:microsoft.com/office/officeart/2005/8/layout/lProcess3"/>
    <dgm:cxn modelId="{4FD9DD49-5BF1-4259-8AD0-60B832F9B56E}" type="presParOf" srcId="{DCE5F2B0-52FD-4899-ACEB-913B02A32A11}" destId="{E6DF9A1A-35CB-40BD-B839-B06CE3128D28}" srcOrd="1" destOrd="0" presId="urn:microsoft.com/office/officeart/2005/8/layout/lProcess3"/>
    <dgm:cxn modelId="{F18985A6-7576-4422-B658-1CEAAE1B1566}" type="presParOf" srcId="{DCE5F2B0-52FD-4899-ACEB-913B02A32A11}" destId="{984F321C-B624-4E8C-BB60-F7EDFBC793E7}" srcOrd="2" destOrd="0" presId="urn:microsoft.com/office/officeart/2005/8/layout/lProcess3"/>
    <dgm:cxn modelId="{5C1456B4-B6FA-4491-A44D-127FA6D57B34}" type="presParOf" srcId="{984F321C-B624-4E8C-BB60-F7EDFBC793E7}" destId="{DDF14CA5-B40F-4493-A50E-742DD052F402}" srcOrd="0" destOrd="0" presId="urn:microsoft.com/office/officeart/2005/8/layout/lProcess3"/>
    <dgm:cxn modelId="{3D77882B-0BA0-4CC2-8D70-4A0F7EAA2EF6}" type="presParOf" srcId="{984F321C-B624-4E8C-BB60-F7EDFBC793E7}" destId="{6949A144-B6B8-4ED0-A691-9BC31398B15C}" srcOrd="1" destOrd="0" presId="urn:microsoft.com/office/officeart/2005/8/layout/lProcess3"/>
    <dgm:cxn modelId="{D75A56AD-BCBA-41ED-9399-C304714B813F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 smtClean="0"/>
            <a:t>320 </a:t>
          </a:r>
          <a:r>
            <a:rPr lang="ru-RU" sz="1800" b="1" dirty="0"/>
            <a:t>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 smtClean="0"/>
            <a:t>330 000</a:t>
          </a:r>
          <a:endParaRPr lang="ru-RU" sz="1800" b="1" dirty="0"/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6938" custLinFactNeighborX="75262" custLinFactNeighborY="4083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3192" custLinFactNeighborX="49675" custLinFactNeighborY="49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1" custLinFactNeighborY="4319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00981" custLinFactNeighborX="32314" custLinFactNeighborY="46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580E67-D808-406B-B054-A23C323BD16A}" type="presOf" srcId="{94B68C89-2476-4BC3-9AC7-D4E735B2C454}" destId="{7E430649-67B3-4A41-A8DE-B50C23F3D8EF}" srcOrd="0" destOrd="0" presId="urn:microsoft.com/office/officeart/2005/8/layout/lProcess3"/>
    <dgm:cxn modelId="{92148F36-7C0F-460D-83D7-47FD65A65256}" type="presOf" srcId="{C2F3F97C-FA43-4EDD-A04E-0849C895AAA3}" destId="{DDF14CA5-B40F-4493-A50E-742DD052F402}" srcOrd="0" destOrd="0" presId="urn:microsoft.com/office/officeart/2005/8/layout/lProcess3"/>
    <dgm:cxn modelId="{11DA8F5B-229E-44A0-8E12-C57390034BFA}" type="presOf" srcId="{13EA1257-1465-4FF1-B8E8-14B96C0C03A6}" destId="{DCE5F2B0-52FD-4899-ACEB-913B02A32A11}" srcOrd="0" destOrd="0" presId="urn:microsoft.com/office/officeart/2005/8/layout/lProcess3"/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705310A0-5070-4440-B2AB-17A594723647}" type="presOf" srcId="{3DC684A5-BB6E-47CE-A95E-DDD3EA1EE43E}" destId="{0D63C20D-AE0A-4BFF-894B-80E04D1596AC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CFAD8E26-47A7-45FC-B868-AC4C4383FC38}" type="presOf" srcId="{20A9A53C-8ABF-4479-84FA-D8147110CF45}" destId="{A395870B-D70F-486E-A7A1-6934AF8D90CC}" srcOrd="0" destOrd="0" presId="urn:microsoft.com/office/officeart/2005/8/layout/lProcess3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90A09CDE-C876-45B1-BCB3-588449F89A3D}" type="presParOf" srcId="{DCE5F2B0-52FD-4899-ACEB-913B02A32A11}" destId="{B3C45CD0-EC6B-4B8D-9867-47BFB03A358E}" srcOrd="0" destOrd="0" presId="urn:microsoft.com/office/officeart/2005/8/layout/lProcess3"/>
    <dgm:cxn modelId="{7143C3B8-E854-498E-938C-FFE0BC9D91EC}" type="presParOf" srcId="{B3C45CD0-EC6B-4B8D-9867-47BFB03A358E}" destId="{A395870B-D70F-486E-A7A1-6934AF8D90CC}" srcOrd="0" destOrd="0" presId="urn:microsoft.com/office/officeart/2005/8/layout/lProcess3"/>
    <dgm:cxn modelId="{18A4F452-4DB9-40E6-9F31-603BBBDFA8AC}" type="presParOf" srcId="{B3C45CD0-EC6B-4B8D-9867-47BFB03A358E}" destId="{D7B9DE31-A696-4733-A6AE-257DA7F66BFB}" srcOrd="1" destOrd="0" presId="urn:microsoft.com/office/officeart/2005/8/layout/lProcess3"/>
    <dgm:cxn modelId="{298A328D-62DD-4E3E-B48A-7CC2252EF106}" type="presParOf" srcId="{B3C45CD0-EC6B-4B8D-9867-47BFB03A358E}" destId="{7E430649-67B3-4A41-A8DE-B50C23F3D8EF}" srcOrd="2" destOrd="0" presId="urn:microsoft.com/office/officeart/2005/8/layout/lProcess3"/>
    <dgm:cxn modelId="{EEF4F51F-85A2-4D38-A017-2CC64CE90EB8}" type="presParOf" srcId="{DCE5F2B0-52FD-4899-ACEB-913B02A32A11}" destId="{E6DF9A1A-35CB-40BD-B839-B06CE3128D28}" srcOrd="1" destOrd="0" presId="urn:microsoft.com/office/officeart/2005/8/layout/lProcess3"/>
    <dgm:cxn modelId="{E4A0729C-3344-4204-89AE-8BC0C433BB3F}" type="presParOf" srcId="{DCE5F2B0-52FD-4899-ACEB-913B02A32A11}" destId="{984F321C-B624-4E8C-BB60-F7EDFBC793E7}" srcOrd="2" destOrd="0" presId="urn:microsoft.com/office/officeart/2005/8/layout/lProcess3"/>
    <dgm:cxn modelId="{2F553E04-1B68-4F6F-8A3C-104CD0DA7E95}" type="presParOf" srcId="{984F321C-B624-4E8C-BB60-F7EDFBC793E7}" destId="{DDF14CA5-B40F-4493-A50E-742DD052F402}" srcOrd="0" destOrd="0" presId="urn:microsoft.com/office/officeart/2005/8/layout/lProcess3"/>
    <dgm:cxn modelId="{B4E99BD9-D50A-4FC6-86C3-B257B39AF2C6}" type="presParOf" srcId="{984F321C-B624-4E8C-BB60-F7EDFBC793E7}" destId="{6949A144-B6B8-4ED0-A691-9BC31398B15C}" srcOrd="1" destOrd="0" presId="urn:microsoft.com/office/officeart/2005/8/layout/lProcess3"/>
    <dgm:cxn modelId="{6DB424B3-8315-43DE-9CF2-E375952CD3F7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EA1257-1465-4FF1-B8E8-14B96C0C03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A9A53C-8ABF-4479-84FA-D8147110CF4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Протяженность</a:t>
          </a:r>
        </a:p>
      </dgm:t>
    </dgm:pt>
    <dgm:pt modelId="{C79D9CD1-740B-478F-B456-23D3DFDCCE70}" type="parTrans" cxnId="{B56899A5-28E2-45A3-9768-0EEA72CCF405}">
      <dgm:prSet/>
      <dgm:spPr/>
      <dgm:t>
        <a:bodyPr/>
        <a:lstStyle/>
        <a:p>
          <a:endParaRPr lang="ru-RU"/>
        </a:p>
      </dgm:t>
    </dgm:pt>
    <dgm:pt modelId="{70342DFC-C89D-499E-A6D8-190787209F5F}" type="sibTrans" cxnId="{B56899A5-28E2-45A3-9768-0EEA72CCF405}">
      <dgm:prSet/>
      <dgm:spPr/>
      <dgm:t>
        <a:bodyPr/>
        <a:lstStyle/>
        <a:p>
          <a:endParaRPr lang="ru-RU"/>
        </a:p>
      </dgm:t>
    </dgm:pt>
    <dgm:pt modelId="{94B68C89-2476-4BC3-9AC7-D4E735B2C454}">
      <dgm:prSet phldrT="[Текст]" custT="1"/>
      <dgm:spPr/>
      <dgm:t>
        <a:bodyPr/>
        <a:lstStyle/>
        <a:p>
          <a:r>
            <a:rPr lang="ru-RU" sz="1800" b="1" dirty="0" smtClean="0"/>
            <a:t>100 </a:t>
          </a:r>
          <a:r>
            <a:rPr lang="ru-RU" sz="1800" b="1" dirty="0"/>
            <a:t>м</a:t>
          </a:r>
        </a:p>
      </dgm:t>
    </dgm:pt>
    <dgm:pt modelId="{779150B4-7298-417C-90D9-B3E9EEB45565}" type="parTrans" cxnId="{E5A751DD-BF33-4104-9EAB-98D1350DCD2B}">
      <dgm:prSet/>
      <dgm:spPr/>
      <dgm:t>
        <a:bodyPr/>
        <a:lstStyle/>
        <a:p>
          <a:endParaRPr lang="ru-RU"/>
        </a:p>
      </dgm:t>
    </dgm:pt>
    <dgm:pt modelId="{DDEB3583-4ECF-472F-BA29-03C42C2F9B67}" type="sibTrans" cxnId="{E5A751DD-BF33-4104-9EAB-98D1350DCD2B}">
      <dgm:prSet/>
      <dgm:spPr/>
      <dgm:t>
        <a:bodyPr/>
        <a:lstStyle/>
        <a:p>
          <a:endParaRPr lang="ru-RU"/>
        </a:p>
      </dgm:t>
    </dgm:pt>
    <dgm:pt modelId="{3DC684A5-BB6E-47CE-A95E-DDD3EA1EE43E}">
      <dgm:prSet phldrT="[Текст]" custT="1"/>
      <dgm:spPr/>
      <dgm:t>
        <a:bodyPr/>
        <a:lstStyle/>
        <a:p>
          <a:r>
            <a:rPr lang="ru-RU" sz="1800" b="1" dirty="0" smtClean="0"/>
            <a:t>175 000</a:t>
          </a:r>
          <a:endParaRPr lang="ru-RU" sz="1800" b="1" dirty="0"/>
        </a:p>
      </dgm:t>
    </dgm:pt>
    <dgm:pt modelId="{31BA86D5-3E6C-4A32-82C0-E3E02C5AC5C0}" type="sibTrans" cxnId="{0F5A8D77-E5FA-4F9A-9A23-D6BBD4A017B7}">
      <dgm:prSet/>
      <dgm:spPr/>
      <dgm:t>
        <a:bodyPr/>
        <a:lstStyle/>
        <a:p>
          <a:endParaRPr lang="ru-RU"/>
        </a:p>
      </dgm:t>
    </dgm:pt>
    <dgm:pt modelId="{A0F47FB8-B862-449B-8DC5-47F39D6192D7}" type="parTrans" cxnId="{0F5A8D77-E5FA-4F9A-9A23-D6BBD4A017B7}">
      <dgm:prSet/>
      <dgm:spPr/>
      <dgm:t>
        <a:bodyPr/>
        <a:lstStyle/>
        <a:p>
          <a:endParaRPr lang="ru-RU"/>
        </a:p>
      </dgm:t>
    </dgm:pt>
    <dgm:pt modelId="{C2F3F97C-FA43-4EDD-A04E-0849C895AAA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/>
            <a:t>Сумма</a:t>
          </a:r>
        </a:p>
      </dgm:t>
    </dgm:pt>
    <dgm:pt modelId="{1C56D3D4-6702-44FA-81B3-E658A54FD9AE}" type="sibTrans" cxnId="{ECCDAAD1-7F73-4C6D-B52A-FBE141F298E6}">
      <dgm:prSet/>
      <dgm:spPr/>
      <dgm:t>
        <a:bodyPr/>
        <a:lstStyle/>
        <a:p>
          <a:endParaRPr lang="ru-RU"/>
        </a:p>
      </dgm:t>
    </dgm:pt>
    <dgm:pt modelId="{D68AC923-8947-4DB3-81F4-3B5ABC8664BA}" type="parTrans" cxnId="{ECCDAAD1-7F73-4C6D-B52A-FBE141F298E6}">
      <dgm:prSet/>
      <dgm:spPr/>
      <dgm:t>
        <a:bodyPr/>
        <a:lstStyle/>
        <a:p>
          <a:endParaRPr lang="ru-RU"/>
        </a:p>
      </dgm:t>
    </dgm:pt>
    <dgm:pt modelId="{DCE5F2B0-52FD-4899-ACEB-913B02A32A11}" type="pres">
      <dgm:prSet presAssocID="{13EA1257-1465-4FF1-B8E8-14B96C0C03A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C45CD0-EC6B-4B8D-9867-47BFB03A358E}" type="pres">
      <dgm:prSet presAssocID="{20A9A53C-8ABF-4479-84FA-D8147110CF45}" presName="horFlow" presStyleCnt="0"/>
      <dgm:spPr/>
    </dgm:pt>
    <dgm:pt modelId="{A395870B-D70F-486E-A7A1-6934AF8D90CC}" type="pres">
      <dgm:prSet presAssocID="{20A9A53C-8ABF-4479-84FA-D8147110CF45}" presName="bigChev" presStyleLbl="node1" presStyleIdx="0" presStyleCnt="2" custScaleX="492836" custScaleY="96938" custLinFactNeighborX="75262" custLinFactNeighborY="40837"/>
      <dgm:spPr/>
      <dgm:t>
        <a:bodyPr/>
        <a:lstStyle/>
        <a:p>
          <a:endParaRPr lang="ru-RU"/>
        </a:p>
      </dgm:t>
    </dgm:pt>
    <dgm:pt modelId="{D7B9DE31-A696-4733-A6AE-257DA7F66BFB}" type="pres">
      <dgm:prSet presAssocID="{779150B4-7298-417C-90D9-B3E9EEB45565}" presName="parTrans" presStyleCnt="0"/>
      <dgm:spPr/>
    </dgm:pt>
    <dgm:pt modelId="{7E430649-67B3-4A41-A8DE-B50C23F3D8EF}" type="pres">
      <dgm:prSet presAssocID="{94B68C89-2476-4BC3-9AC7-D4E735B2C454}" presName="node" presStyleLbl="alignAccFollowNode1" presStyleIdx="0" presStyleCnt="2" custScaleX="299886" custScaleY="103192" custLinFactNeighborX="49675" custLinFactNeighborY="49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F9A1A-35CB-40BD-B839-B06CE3128D28}" type="pres">
      <dgm:prSet presAssocID="{20A9A53C-8ABF-4479-84FA-D8147110CF45}" presName="vSp" presStyleCnt="0"/>
      <dgm:spPr/>
    </dgm:pt>
    <dgm:pt modelId="{984F321C-B624-4E8C-BB60-F7EDFBC793E7}" type="pres">
      <dgm:prSet presAssocID="{C2F3F97C-FA43-4EDD-A04E-0849C895AAA3}" presName="horFlow" presStyleCnt="0"/>
      <dgm:spPr/>
    </dgm:pt>
    <dgm:pt modelId="{DDF14CA5-B40F-4493-A50E-742DD052F402}" type="pres">
      <dgm:prSet presAssocID="{C2F3F97C-FA43-4EDD-A04E-0849C895AAA3}" presName="bigChev" presStyleLbl="node1" presStyleIdx="1" presStyleCnt="2" custScaleX="497513" custScaleY="100936" custLinFactNeighborX="42761" custLinFactNeighborY="43196"/>
      <dgm:spPr/>
      <dgm:t>
        <a:bodyPr/>
        <a:lstStyle/>
        <a:p>
          <a:endParaRPr lang="ru-RU"/>
        </a:p>
      </dgm:t>
    </dgm:pt>
    <dgm:pt modelId="{6949A144-B6B8-4ED0-A691-9BC31398B15C}" type="pres">
      <dgm:prSet presAssocID="{A0F47FB8-B862-449B-8DC5-47F39D6192D7}" presName="parTrans" presStyleCnt="0"/>
      <dgm:spPr/>
    </dgm:pt>
    <dgm:pt modelId="{0D63C20D-AE0A-4BFF-894B-80E04D1596AC}" type="pres">
      <dgm:prSet presAssocID="{3DC684A5-BB6E-47CE-A95E-DDD3EA1EE43E}" presName="node" presStyleLbl="alignAccFollowNode1" presStyleIdx="1" presStyleCnt="2" custScaleX="281693" custScaleY="100981" custLinFactNeighborX="32314" custLinFactNeighborY="46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DAAD1-7F73-4C6D-B52A-FBE141F298E6}" srcId="{13EA1257-1465-4FF1-B8E8-14B96C0C03A6}" destId="{C2F3F97C-FA43-4EDD-A04E-0849C895AAA3}" srcOrd="1" destOrd="0" parTransId="{D68AC923-8947-4DB3-81F4-3B5ABC8664BA}" sibTransId="{1C56D3D4-6702-44FA-81B3-E658A54FD9AE}"/>
    <dgm:cxn modelId="{4F33D7EB-A39F-4E91-8335-215195E6C743}" type="presOf" srcId="{20A9A53C-8ABF-4479-84FA-D8147110CF45}" destId="{A395870B-D70F-486E-A7A1-6934AF8D90CC}" srcOrd="0" destOrd="0" presId="urn:microsoft.com/office/officeart/2005/8/layout/lProcess3"/>
    <dgm:cxn modelId="{1C3DA8DC-F3C4-4A7F-9D63-D44129223232}" type="presOf" srcId="{C2F3F97C-FA43-4EDD-A04E-0849C895AAA3}" destId="{DDF14CA5-B40F-4493-A50E-742DD052F402}" srcOrd="0" destOrd="0" presId="urn:microsoft.com/office/officeart/2005/8/layout/lProcess3"/>
    <dgm:cxn modelId="{E5A751DD-BF33-4104-9EAB-98D1350DCD2B}" srcId="{20A9A53C-8ABF-4479-84FA-D8147110CF45}" destId="{94B68C89-2476-4BC3-9AC7-D4E735B2C454}" srcOrd="0" destOrd="0" parTransId="{779150B4-7298-417C-90D9-B3E9EEB45565}" sibTransId="{DDEB3583-4ECF-472F-BA29-03C42C2F9B67}"/>
    <dgm:cxn modelId="{B01946A5-389A-4C33-A732-A43EE39E04DB}" type="presOf" srcId="{94B68C89-2476-4BC3-9AC7-D4E735B2C454}" destId="{7E430649-67B3-4A41-A8DE-B50C23F3D8EF}" srcOrd="0" destOrd="0" presId="urn:microsoft.com/office/officeart/2005/8/layout/lProcess3"/>
    <dgm:cxn modelId="{1339BE7B-A56B-4379-BB90-F3AED0666495}" type="presOf" srcId="{13EA1257-1465-4FF1-B8E8-14B96C0C03A6}" destId="{DCE5F2B0-52FD-4899-ACEB-913B02A32A11}" srcOrd="0" destOrd="0" presId="urn:microsoft.com/office/officeart/2005/8/layout/lProcess3"/>
    <dgm:cxn modelId="{0F5A8D77-E5FA-4F9A-9A23-D6BBD4A017B7}" srcId="{C2F3F97C-FA43-4EDD-A04E-0849C895AAA3}" destId="{3DC684A5-BB6E-47CE-A95E-DDD3EA1EE43E}" srcOrd="0" destOrd="0" parTransId="{A0F47FB8-B862-449B-8DC5-47F39D6192D7}" sibTransId="{31BA86D5-3E6C-4A32-82C0-E3E02C5AC5C0}"/>
    <dgm:cxn modelId="{B56899A5-28E2-45A3-9768-0EEA72CCF405}" srcId="{13EA1257-1465-4FF1-B8E8-14B96C0C03A6}" destId="{20A9A53C-8ABF-4479-84FA-D8147110CF45}" srcOrd="0" destOrd="0" parTransId="{C79D9CD1-740B-478F-B456-23D3DFDCCE70}" sibTransId="{70342DFC-C89D-499E-A6D8-190787209F5F}"/>
    <dgm:cxn modelId="{373555AE-C59D-4578-A9D2-1542A16B1507}" type="presOf" srcId="{3DC684A5-BB6E-47CE-A95E-DDD3EA1EE43E}" destId="{0D63C20D-AE0A-4BFF-894B-80E04D1596AC}" srcOrd="0" destOrd="0" presId="urn:microsoft.com/office/officeart/2005/8/layout/lProcess3"/>
    <dgm:cxn modelId="{03ED6EA6-CC59-433E-A479-E9B42B862CE1}" type="presParOf" srcId="{DCE5F2B0-52FD-4899-ACEB-913B02A32A11}" destId="{B3C45CD0-EC6B-4B8D-9867-47BFB03A358E}" srcOrd="0" destOrd="0" presId="urn:microsoft.com/office/officeart/2005/8/layout/lProcess3"/>
    <dgm:cxn modelId="{AE34FF5D-FCAA-4C63-B0C2-63AEF655FD2B}" type="presParOf" srcId="{B3C45CD0-EC6B-4B8D-9867-47BFB03A358E}" destId="{A395870B-D70F-486E-A7A1-6934AF8D90CC}" srcOrd="0" destOrd="0" presId="urn:microsoft.com/office/officeart/2005/8/layout/lProcess3"/>
    <dgm:cxn modelId="{4B70EA1B-261C-4D88-99A7-36E1ADD3FA16}" type="presParOf" srcId="{B3C45CD0-EC6B-4B8D-9867-47BFB03A358E}" destId="{D7B9DE31-A696-4733-A6AE-257DA7F66BFB}" srcOrd="1" destOrd="0" presId="urn:microsoft.com/office/officeart/2005/8/layout/lProcess3"/>
    <dgm:cxn modelId="{DEAFFD42-6548-41ED-9F04-A0201E938077}" type="presParOf" srcId="{B3C45CD0-EC6B-4B8D-9867-47BFB03A358E}" destId="{7E430649-67B3-4A41-A8DE-B50C23F3D8EF}" srcOrd="2" destOrd="0" presId="urn:microsoft.com/office/officeart/2005/8/layout/lProcess3"/>
    <dgm:cxn modelId="{D08C4B7F-A3D4-486E-9E89-111231F7E2CD}" type="presParOf" srcId="{DCE5F2B0-52FD-4899-ACEB-913B02A32A11}" destId="{E6DF9A1A-35CB-40BD-B839-B06CE3128D28}" srcOrd="1" destOrd="0" presId="urn:microsoft.com/office/officeart/2005/8/layout/lProcess3"/>
    <dgm:cxn modelId="{FE7BC23F-A625-4ACE-B6E1-7CF462A731FA}" type="presParOf" srcId="{DCE5F2B0-52FD-4899-ACEB-913B02A32A11}" destId="{984F321C-B624-4E8C-BB60-F7EDFBC793E7}" srcOrd="2" destOrd="0" presId="urn:microsoft.com/office/officeart/2005/8/layout/lProcess3"/>
    <dgm:cxn modelId="{96952647-689E-4D64-9272-01D3CBDECBEC}" type="presParOf" srcId="{984F321C-B624-4E8C-BB60-F7EDFBC793E7}" destId="{DDF14CA5-B40F-4493-A50E-742DD052F402}" srcOrd="0" destOrd="0" presId="urn:microsoft.com/office/officeart/2005/8/layout/lProcess3"/>
    <dgm:cxn modelId="{F6E9D934-7056-464E-9021-AAA7D5C8748C}" type="presParOf" srcId="{984F321C-B624-4E8C-BB60-F7EDFBC793E7}" destId="{6949A144-B6B8-4ED0-A691-9BC31398B15C}" srcOrd="1" destOrd="0" presId="urn:microsoft.com/office/officeart/2005/8/layout/lProcess3"/>
    <dgm:cxn modelId="{06A67E2E-4694-4F43-8E23-6FA096921EDA}" type="presParOf" srcId="{984F321C-B624-4E8C-BB60-F7EDFBC793E7}" destId="{0D63C20D-AE0A-4BFF-894B-80E04D1596A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C002C-E423-4194-9467-642BDD0EC9EA}">
      <dsp:nvSpPr>
        <dsp:cNvPr id="0" name=""/>
        <dsp:cNvSpPr/>
      </dsp:nvSpPr>
      <dsp:spPr>
        <a:xfrm>
          <a:off x="2967715" y="1255491"/>
          <a:ext cx="1608369" cy="16085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0A6E2D-6EBA-4BF5-9C40-A0151DFA3ED6}">
      <dsp:nvSpPr>
        <dsp:cNvPr id="0" name=""/>
        <dsp:cNvSpPr/>
      </dsp:nvSpPr>
      <dsp:spPr>
        <a:xfrm>
          <a:off x="2850438" y="0"/>
          <a:ext cx="1842923" cy="9862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Вопросы санитарии и благоустройства - 16 письменных (34,7%); </a:t>
          </a:r>
          <a:endParaRPr lang="ru-RU" sz="1700" kern="1200"/>
        </a:p>
      </dsp:txBody>
      <dsp:txXfrm>
        <a:off x="2850438" y="0"/>
        <a:ext cx="1842923" cy="986246"/>
      </dsp:txXfrm>
    </dsp:sp>
    <dsp:sp modelId="{5A26C62C-C1B4-494C-B9EA-EF09BB03BAA9}">
      <dsp:nvSpPr>
        <dsp:cNvPr id="0" name=""/>
        <dsp:cNvSpPr/>
      </dsp:nvSpPr>
      <dsp:spPr>
        <a:xfrm>
          <a:off x="3439503" y="1482327"/>
          <a:ext cx="1608369" cy="16085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75F1AE-5793-44A1-8848-016B0551F3BA}">
      <dsp:nvSpPr>
        <dsp:cNvPr id="0" name=""/>
        <dsp:cNvSpPr/>
      </dsp:nvSpPr>
      <dsp:spPr>
        <a:xfrm>
          <a:off x="5246239" y="936933"/>
          <a:ext cx="1742400" cy="108487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Дорожное хозяйство- 11 письменных  (23,9%);</a:t>
          </a:r>
          <a:endParaRPr lang="ru-RU" sz="1700" kern="1200"/>
        </a:p>
      </dsp:txBody>
      <dsp:txXfrm>
        <a:off x="5246239" y="936933"/>
        <a:ext cx="1742400" cy="1084870"/>
      </dsp:txXfrm>
    </dsp:sp>
    <dsp:sp modelId="{A984B5AC-4C73-49DB-9BE8-665227A08FD0}">
      <dsp:nvSpPr>
        <dsp:cNvPr id="0" name=""/>
        <dsp:cNvSpPr/>
      </dsp:nvSpPr>
      <dsp:spPr>
        <a:xfrm>
          <a:off x="3555440" y="1992710"/>
          <a:ext cx="1608369" cy="160856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F256C3A-FDA9-475A-87BF-1EF141CBAD71}">
      <dsp:nvSpPr>
        <dsp:cNvPr id="0" name=""/>
        <dsp:cNvSpPr/>
      </dsp:nvSpPr>
      <dsp:spPr>
        <a:xfrm>
          <a:off x="5413777" y="2317678"/>
          <a:ext cx="1708893" cy="11588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Водоснабжения - 9 письменных  (19,5%);</a:t>
          </a:r>
          <a:endParaRPr lang="ru-RU" sz="1700" kern="1200"/>
        </a:p>
      </dsp:txBody>
      <dsp:txXfrm>
        <a:off x="5413777" y="2317678"/>
        <a:ext cx="1708893" cy="1158839"/>
      </dsp:txXfrm>
    </dsp:sp>
    <dsp:sp modelId="{5450C1B1-5F26-4348-BA26-333BEFA675F2}">
      <dsp:nvSpPr>
        <dsp:cNvPr id="0" name=""/>
        <dsp:cNvSpPr/>
      </dsp:nvSpPr>
      <dsp:spPr>
        <a:xfrm>
          <a:off x="3229075" y="2402002"/>
          <a:ext cx="1608369" cy="160856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0F8E0A2-ABA4-44A9-8D0B-2D026554EB03}">
      <dsp:nvSpPr>
        <dsp:cNvPr id="0" name=""/>
        <dsp:cNvSpPr/>
      </dsp:nvSpPr>
      <dsp:spPr>
        <a:xfrm>
          <a:off x="4676608" y="3871015"/>
          <a:ext cx="1842923" cy="10602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Вопросы электричества  -2 письменных  (4,3%);</a:t>
          </a:r>
          <a:endParaRPr lang="ru-RU" sz="1700" kern="1200"/>
        </a:p>
      </dsp:txBody>
      <dsp:txXfrm>
        <a:off x="4676608" y="3871015"/>
        <a:ext cx="1842923" cy="1060214"/>
      </dsp:txXfrm>
    </dsp:sp>
    <dsp:sp modelId="{1AEDB7FE-64FD-40D9-AAEB-BB6AE65CDD10}">
      <dsp:nvSpPr>
        <dsp:cNvPr id="0" name=""/>
        <dsp:cNvSpPr/>
      </dsp:nvSpPr>
      <dsp:spPr>
        <a:xfrm>
          <a:off x="2706354" y="2402002"/>
          <a:ext cx="1608369" cy="160856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F3BE08-F328-4A2A-91C1-661F27A162DC}">
      <dsp:nvSpPr>
        <dsp:cNvPr id="0" name=""/>
        <dsp:cNvSpPr/>
      </dsp:nvSpPr>
      <dsp:spPr>
        <a:xfrm>
          <a:off x="1024267" y="3871015"/>
          <a:ext cx="1842923" cy="10602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Земельные вопросы - 2 письменных  (4,3%);</a:t>
          </a:r>
          <a:endParaRPr lang="ru-RU" sz="1700" kern="1200"/>
        </a:p>
      </dsp:txBody>
      <dsp:txXfrm>
        <a:off x="1024267" y="3871015"/>
        <a:ext cx="1842923" cy="1060214"/>
      </dsp:txXfrm>
    </dsp:sp>
    <dsp:sp modelId="{2028C1D1-29AE-4FAC-81AD-48653A61B717}">
      <dsp:nvSpPr>
        <dsp:cNvPr id="0" name=""/>
        <dsp:cNvSpPr/>
      </dsp:nvSpPr>
      <dsp:spPr>
        <a:xfrm>
          <a:off x="2379989" y="1992710"/>
          <a:ext cx="1608369" cy="16085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D701D-E4A1-48F9-8DA6-A3AEC943C76D}">
      <dsp:nvSpPr>
        <dsp:cNvPr id="0" name=""/>
        <dsp:cNvSpPr/>
      </dsp:nvSpPr>
      <dsp:spPr>
        <a:xfrm>
          <a:off x="421129" y="2317678"/>
          <a:ext cx="1708893" cy="11588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Вопросы ЖКХ - 2 письменных  (7,6%);</a:t>
          </a:r>
          <a:endParaRPr lang="ru-RU" sz="1700" kern="1200"/>
        </a:p>
      </dsp:txBody>
      <dsp:txXfrm>
        <a:off x="421129" y="2317678"/>
        <a:ext cx="1708893" cy="1158839"/>
      </dsp:txXfrm>
    </dsp:sp>
    <dsp:sp modelId="{2130BD03-1B5B-440A-9929-AC1AB02B1ED9}">
      <dsp:nvSpPr>
        <dsp:cNvPr id="0" name=""/>
        <dsp:cNvSpPr/>
      </dsp:nvSpPr>
      <dsp:spPr>
        <a:xfrm>
          <a:off x="2495926" y="1482327"/>
          <a:ext cx="1608369" cy="160856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5C37552-2FD6-429D-827A-D5FC170EB0FC}">
      <dsp:nvSpPr>
        <dsp:cNvPr id="0" name=""/>
        <dsp:cNvSpPr/>
      </dsp:nvSpPr>
      <dsp:spPr>
        <a:xfrm>
          <a:off x="555160" y="936933"/>
          <a:ext cx="1742400" cy="108487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Другие - 4 письменных ( 8,6%). </a:t>
          </a:r>
          <a:endParaRPr lang="ru-RU" sz="1700" kern="1200"/>
        </a:p>
      </dsp:txBody>
      <dsp:txXfrm>
        <a:off x="555160" y="936933"/>
        <a:ext cx="1742400" cy="1084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8E0F-F863-4921-A66B-54FE3ED283C2}">
      <dsp:nvSpPr>
        <dsp:cNvPr id="0" name=""/>
        <dsp:cNvSpPr/>
      </dsp:nvSpPr>
      <dsp:spPr>
        <a:xfrm>
          <a:off x="2521" y="1243005"/>
          <a:ext cx="3988979" cy="1086286"/>
        </a:xfrm>
        <a:prstGeom prst="chevron">
          <a:avLst/>
        </a:prstGeom>
        <a:solidFill>
          <a:schemeClr val="accent6">
            <a:lumMod val="7500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по  доходу на физических лиц</a:t>
          </a:r>
        </a:p>
      </dsp:txBody>
      <dsp:txXfrm>
        <a:off x="545664" y="1243005"/>
        <a:ext cx="2902693" cy="1086286"/>
      </dsp:txXfrm>
    </dsp:sp>
    <dsp:sp modelId="{C57936CD-E740-459D-9DFE-C90DE47BE79D}">
      <dsp:nvSpPr>
        <dsp:cNvPr id="0" name=""/>
        <dsp:cNvSpPr/>
      </dsp:nvSpPr>
      <dsp:spPr>
        <a:xfrm>
          <a:off x="3638458" y="1335339"/>
          <a:ext cx="2254044" cy="901617"/>
        </a:xfrm>
        <a:prstGeom prst="chevron">
          <a:avLst/>
        </a:prstGeom>
        <a:gradFill rotWithShape="1">
          <a:gsLst>
            <a:gs pos="0">
              <a:schemeClr val="accent3">
                <a:shade val="85000"/>
              </a:schemeClr>
            </a:gs>
            <a:gs pos="100000">
              <a:schemeClr val="accent3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30,4%</a:t>
          </a:r>
          <a:endParaRPr lang="ru-RU" sz="3600" kern="1200" dirty="0"/>
        </a:p>
      </dsp:txBody>
      <dsp:txXfrm>
        <a:off x="4089267" y="1335339"/>
        <a:ext cx="1352427" cy="901617"/>
      </dsp:txXfrm>
    </dsp:sp>
    <dsp:sp modelId="{8907A28B-A463-4FF3-A9A6-4B61A5349133}">
      <dsp:nvSpPr>
        <dsp:cNvPr id="0" name=""/>
        <dsp:cNvSpPr/>
      </dsp:nvSpPr>
      <dsp:spPr>
        <a:xfrm>
          <a:off x="5579458" y="1348214"/>
          <a:ext cx="2254044" cy="901617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1804,7</a:t>
          </a:r>
          <a:endParaRPr lang="ru-RU" sz="3600" kern="1200" dirty="0"/>
        </a:p>
      </dsp:txBody>
      <dsp:txXfrm>
        <a:off x="6030267" y="1348214"/>
        <a:ext cx="1352427" cy="901617"/>
      </dsp:txXfrm>
    </dsp:sp>
    <dsp:sp modelId="{C3771D0D-FEAD-4D5E-ABFB-05F4E35FF667}">
      <dsp:nvSpPr>
        <dsp:cNvPr id="0" name=""/>
        <dsp:cNvSpPr/>
      </dsp:nvSpPr>
      <dsp:spPr>
        <a:xfrm>
          <a:off x="2521" y="2481372"/>
          <a:ext cx="3988979" cy="1086286"/>
        </a:xfrm>
        <a:prstGeom prst="chevron">
          <a:avLst/>
        </a:prstGeom>
        <a:solidFill>
          <a:schemeClr val="accent6">
            <a:lumMod val="7500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по налогу на имущество физических лиц</a:t>
          </a:r>
        </a:p>
      </dsp:txBody>
      <dsp:txXfrm>
        <a:off x="545664" y="2481372"/>
        <a:ext cx="2902693" cy="1086286"/>
      </dsp:txXfrm>
    </dsp:sp>
    <dsp:sp modelId="{660C517C-B741-4FD8-9464-6BEB12C5626B}">
      <dsp:nvSpPr>
        <dsp:cNvPr id="0" name=""/>
        <dsp:cNvSpPr/>
      </dsp:nvSpPr>
      <dsp:spPr>
        <a:xfrm>
          <a:off x="3638458" y="2573706"/>
          <a:ext cx="2254044" cy="901617"/>
        </a:xfrm>
        <a:prstGeom prst="chevron">
          <a:avLst/>
        </a:prstGeom>
        <a:gradFill rotWithShape="1">
          <a:gsLst>
            <a:gs pos="0">
              <a:schemeClr val="accent3">
                <a:shade val="85000"/>
              </a:schemeClr>
            </a:gs>
            <a:gs pos="100000">
              <a:schemeClr val="accent3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0800" dist="42924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23,4%</a:t>
          </a:r>
          <a:endParaRPr lang="ru-RU" sz="3600" kern="1200" dirty="0"/>
        </a:p>
      </dsp:txBody>
      <dsp:txXfrm>
        <a:off x="4089267" y="2573706"/>
        <a:ext cx="1352427" cy="901617"/>
      </dsp:txXfrm>
    </dsp:sp>
    <dsp:sp modelId="{DBA491A1-CF01-4454-AA77-6B8A108C26B9}">
      <dsp:nvSpPr>
        <dsp:cNvPr id="0" name=""/>
        <dsp:cNvSpPr/>
      </dsp:nvSpPr>
      <dsp:spPr>
        <a:xfrm>
          <a:off x="5576936" y="2573706"/>
          <a:ext cx="2254044" cy="901617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1461,3</a:t>
          </a:r>
          <a:endParaRPr lang="ru-RU" sz="3600" kern="1200" dirty="0"/>
        </a:p>
      </dsp:txBody>
      <dsp:txXfrm>
        <a:off x="6027745" y="2573706"/>
        <a:ext cx="1352427" cy="901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39A61-69BD-4451-820B-3B039385E9B7}">
      <dsp:nvSpPr>
        <dsp:cNvPr id="0" name=""/>
        <dsp:cNvSpPr/>
      </dsp:nvSpPr>
      <dsp:spPr>
        <a:xfrm rot="5400000">
          <a:off x="2701766" y="-879071"/>
          <a:ext cx="1001910" cy="3014326"/>
        </a:xfrm>
        <a:prstGeom prst="round2SameRect">
          <a:avLst/>
        </a:prstGeom>
        <a:solidFill>
          <a:schemeClr val="tx2">
            <a:lumMod val="60000"/>
            <a:lumOff val="40000"/>
            <a:alpha val="9000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По программе (</a:t>
          </a:r>
          <a:r>
            <a:rPr lang="ru-RU" sz="1900" kern="1200" dirty="0" err="1" smtClean="0"/>
            <a:t>с.Лесные</a:t>
          </a:r>
          <a:r>
            <a:rPr lang="ru-RU" sz="1900" kern="1200" dirty="0" smtClean="0"/>
            <a:t> Моркваши и </a:t>
          </a:r>
          <a:r>
            <a:rPr lang="ru-RU" sz="1900" kern="1200" dirty="0" err="1" smtClean="0"/>
            <a:t>с.Наб.Моркваши</a:t>
          </a:r>
          <a:r>
            <a:rPr lang="ru-RU" sz="1900" kern="1200" dirty="0" smtClean="0"/>
            <a:t>)</a:t>
          </a:r>
          <a:endParaRPr lang="ru-RU" sz="1900" kern="1200" dirty="0"/>
        </a:p>
      </dsp:txBody>
      <dsp:txXfrm rot="-5400000">
        <a:off x="1695559" y="176045"/>
        <a:ext cx="2965417" cy="904092"/>
      </dsp:txXfrm>
    </dsp:sp>
    <dsp:sp modelId="{3E531D11-AC34-463B-AAEA-60C6B26C7755}">
      <dsp:nvSpPr>
        <dsp:cNvPr id="0" name=""/>
        <dsp:cNvSpPr/>
      </dsp:nvSpPr>
      <dsp:spPr>
        <a:xfrm>
          <a:off x="0" y="1897"/>
          <a:ext cx="1695558" cy="1252388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 18 фонарей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61137" y="63034"/>
        <a:ext cx="1573284" cy="1130114"/>
      </dsp:txXfrm>
    </dsp:sp>
    <dsp:sp modelId="{C47C922B-C15D-4D92-96D5-BF4AC8415E30}">
      <dsp:nvSpPr>
        <dsp:cNvPr id="0" name=""/>
        <dsp:cNvSpPr/>
      </dsp:nvSpPr>
      <dsp:spPr>
        <a:xfrm rot="5400000">
          <a:off x="2701766" y="435936"/>
          <a:ext cx="1001910" cy="3014326"/>
        </a:xfrm>
        <a:prstGeom prst="round2SameRect">
          <a:avLst/>
        </a:prstGeom>
        <a:solidFill>
          <a:schemeClr val="tx2">
            <a:lumMod val="60000"/>
            <a:lumOff val="40000"/>
            <a:alpha val="90000"/>
          </a:schemeClr>
        </a:solidFill>
        <a:ln w="10795" cap="flat" cmpd="sng" algn="ctr">
          <a:solidFill>
            <a:schemeClr val="tx2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Бюджет Набережно-Морквашского </a:t>
          </a:r>
          <a:r>
            <a:rPr lang="ru-RU" sz="1900" kern="1200" dirty="0" err="1" smtClean="0"/>
            <a:t>сп</a:t>
          </a:r>
          <a:endParaRPr lang="ru-RU" sz="1900" kern="1200" dirty="0"/>
        </a:p>
      </dsp:txBody>
      <dsp:txXfrm rot="-5400000">
        <a:off x="1695559" y="1491053"/>
        <a:ext cx="2965417" cy="904092"/>
      </dsp:txXfrm>
    </dsp:sp>
    <dsp:sp modelId="{61792C05-741C-410F-A38F-7DDF8E527515}">
      <dsp:nvSpPr>
        <dsp:cNvPr id="0" name=""/>
        <dsp:cNvSpPr/>
      </dsp:nvSpPr>
      <dsp:spPr>
        <a:xfrm>
          <a:off x="0" y="1316905"/>
          <a:ext cx="1695558" cy="1252388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15 фонаря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61137" y="1378042"/>
        <a:ext cx="1573284" cy="1130114"/>
      </dsp:txXfrm>
    </dsp:sp>
    <dsp:sp modelId="{229630A0-F404-46E7-8FEB-4C268EF41447}">
      <dsp:nvSpPr>
        <dsp:cNvPr id="0" name=""/>
        <dsp:cNvSpPr/>
      </dsp:nvSpPr>
      <dsp:spPr>
        <a:xfrm rot="5400000">
          <a:off x="2701766" y="1750944"/>
          <a:ext cx="1001910" cy="3014326"/>
        </a:xfrm>
        <a:prstGeom prst="round2SameRect">
          <a:avLst/>
        </a:prstGeom>
        <a:solidFill>
          <a:schemeClr val="tx2">
            <a:lumMod val="60000"/>
            <a:lumOff val="40000"/>
            <a:alpha val="9000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Заинтересованными жителями сельского поселения </a:t>
          </a:r>
          <a:endParaRPr lang="ru-RU" sz="1900" kern="1200" dirty="0"/>
        </a:p>
      </dsp:txBody>
      <dsp:txXfrm rot="-5400000">
        <a:off x="1695559" y="2806061"/>
        <a:ext cx="2965417" cy="904092"/>
      </dsp:txXfrm>
    </dsp:sp>
    <dsp:sp modelId="{0C06184D-935D-45B5-AEC1-020DE693174B}">
      <dsp:nvSpPr>
        <dsp:cNvPr id="0" name=""/>
        <dsp:cNvSpPr/>
      </dsp:nvSpPr>
      <dsp:spPr>
        <a:xfrm>
          <a:off x="0" y="2631913"/>
          <a:ext cx="1695558" cy="1252388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8 фонарей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61137" y="2693050"/>
        <a:ext cx="1573284" cy="1130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101853" y="622709"/>
          <a:ext cx="5108521" cy="401926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02816" y="622709"/>
        <a:ext cx="4706595" cy="401926"/>
      </dsp:txXfrm>
    </dsp:sp>
    <dsp:sp modelId="{7E430649-67B3-4A41-A8DE-B50C23F3D8EF}">
      <dsp:nvSpPr>
        <dsp:cNvPr id="0" name=""/>
        <dsp:cNvSpPr/>
      </dsp:nvSpPr>
      <dsp:spPr>
        <a:xfrm>
          <a:off x="4974642" y="648282"/>
          <a:ext cx="2580043" cy="355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320 </a:t>
          </a:r>
          <a:r>
            <a:rPr lang="ru-RU" sz="1800" b="1" kern="1200" dirty="0"/>
            <a:t>м</a:t>
          </a:r>
        </a:p>
      </dsp:txBody>
      <dsp:txXfrm>
        <a:off x="5152203" y="648282"/>
        <a:ext cx="2224922" cy="355121"/>
      </dsp:txXfrm>
    </dsp:sp>
    <dsp:sp modelId="{DDF14CA5-B40F-4493-A50E-742DD052F402}">
      <dsp:nvSpPr>
        <dsp:cNvPr id="0" name=""/>
        <dsp:cNvSpPr/>
      </dsp:nvSpPr>
      <dsp:spPr>
        <a:xfrm>
          <a:off x="58058" y="1092464"/>
          <a:ext cx="5157001" cy="418503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10" y="1092464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66229" y="1108517"/>
          <a:ext cx="2423521" cy="3475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360 000</a:t>
          </a:r>
          <a:endParaRPr lang="ru-RU" sz="1800" b="1" kern="1200" dirty="0"/>
        </a:p>
      </dsp:txBody>
      <dsp:txXfrm>
        <a:off x="5239985" y="1108517"/>
        <a:ext cx="2076009" cy="347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101853" y="495709"/>
          <a:ext cx="5108521" cy="401926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02816" y="495709"/>
        <a:ext cx="4706595" cy="401926"/>
      </dsp:txXfrm>
    </dsp:sp>
    <dsp:sp modelId="{7E430649-67B3-4A41-A8DE-B50C23F3D8EF}">
      <dsp:nvSpPr>
        <dsp:cNvPr id="0" name=""/>
        <dsp:cNvSpPr/>
      </dsp:nvSpPr>
      <dsp:spPr>
        <a:xfrm>
          <a:off x="4974642" y="521282"/>
          <a:ext cx="2580043" cy="355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230 </a:t>
          </a:r>
          <a:r>
            <a:rPr lang="ru-RU" sz="1800" b="1" kern="1200" dirty="0"/>
            <a:t>м</a:t>
          </a:r>
        </a:p>
      </dsp:txBody>
      <dsp:txXfrm>
        <a:off x="5152203" y="521282"/>
        <a:ext cx="2224922" cy="355121"/>
      </dsp:txXfrm>
    </dsp:sp>
    <dsp:sp modelId="{DDF14CA5-B40F-4493-A50E-742DD052F402}">
      <dsp:nvSpPr>
        <dsp:cNvPr id="0" name=""/>
        <dsp:cNvSpPr/>
      </dsp:nvSpPr>
      <dsp:spPr>
        <a:xfrm>
          <a:off x="58058" y="965464"/>
          <a:ext cx="5157001" cy="418503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10" y="965464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66229" y="981517"/>
          <a:ext cx="2423521" cy="3475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300 000</a:t>
          </a:r>
          <a:endParaRPr lang="ru-RU" sz="1800" b="1" kern="1200" dirty="0"/>
        </a:p>
      </dsp:txBody>
      <dsp:txXfrm>
        <a:off x="5239985" y="981517"/>
        <a:ext cx="2076009" cy="3475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101853" y="622709"/>
          <a:ext cx="5108521" cy="401926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02816" y="622709"/>
        <a:ext cx="4706595" cy="401926"/>
      </dsp:txXfrm>
    </dsp:sp>
    <dsp:sp modelId="{7E430649-67B3-4A41-A8DE-B50C23F3D8EF}">
      <dsp:nvSpPr>
        <dsp:cNvPr id="0" name=""/>
        <dsp:cNvSpPr/>
      </dsp:nvSpPr>
      <dsp:spPr>
        <a:xfrm>
          <a:off x="4974642" y="648282"/>
          <a:ext cx="2580043" cy="355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320 </a:t>
          </a:r>
          <a:r>
            <a:rPr lang="ru-RU" sz="1800" b="1" kern="1200" dirty="0"/>
            <a:t>м</a:t>
          </a:r>
        </a:p>
      </dsp:txBody>
      <dsp:txXfrm>
        <a:off x="5152203" y="648282"/>
        <a:ext cx="2224922" cy="355121"/>
      </dsp:txXfrm>
    </dsp:sp>
    <dsp:sp modelId="{DDF14CA5-B40F-4493-A50E-742DD052F402}">
      <dsp:nvSpPr>
        <dsp:cNvPr id="0" name=""/>
        <dsp:cNvSpPr/>
      </dsp:nvSpPr>
      <dsp:spPr>
        <a:xfrm>
          <a:off x="58058" y="1092464"/>
          <a:ext cx="5157001" cy="418503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10" y="1092464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66229" y="1108517"/>
          <a:ext cx="2423521" cy="3475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330 000</a:t>
          </a:r>
          <a:endParaRPr lang="ru-RU" sz="1800" b="1" kern="1200" dirty="0"/>
        </a:p>
      </dsp:txBody>
      <dsp:txXfrm>
        <a:off x="5239985" y="1108517"/>
        <a:ext cx="2076009" cy="347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5870B-D70F-486E-A7A1-6934AF8D90CC}">
      <dsp:nvSpPr>
        <dsp:cNvPr id="0" name=""/>
        <dsp:cNvSpPr/>
      </dsp:nvSpPr>
      <dsp:spPr>
        <a:xfrm>
          <a:off x="101853" y="622709"/>
          <a:ext cx="5108521" cy="401926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Протяженность</a:t>
          </a:r>
        </a:p>
      </dsp:txBody>
      <dsp:txXfrm>
        <a:off x="302816" y="622709"/>
        <a:ext cx="4706595" cy="401926"/>
      </dsp:txXfrm>
    </dsp:sp>
    <dsp:sp modelId="{7E430649-67B3-4A41-A8DE-B50C23F3D8EF}">
      <dsp:nvSpPr>
        <dsp:cNvPr id="0" name=""/>
        <dsp:cNvSpPr/>
      </dsp:nvSpPr>
      <dsp:spPr>
        <a:xfrm>
          <a:off x="4974642" y="648282"/>
          <a:ext cx="2580043" cy="35512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100 </a:t>
          </a:r>
          <a:r>
            <a:rPr lang="ru-RU" sz="1800" b="1" kern="1200" dirty="0"/>
            <a:t>м</a:t>
          </a:r>
        </a:p>
      </dsp:txBody>
      <dsp:txXfrm>
        <a:off x="5152203" y="648282"/>
        <a:ext cx="2224922" cy="355121"/>
      </dsp:txXfrm>
    </dsp:sp>
    <dsp:sp modelId="{DDF14CA5-B40F-4493-A50E-742DD052F402}">
      <dsp:nvSpPr>
        <dsp:cNvPr id="0" name=""/>
        <dsp:cNvSpPr/>
      </dsp:nvSpPr>
      <dsp:spPr>
        <a:xfrm>
          <a:off x="58058" y="1092464"/>
          <a:ext cx="5157001" cy="418503"/>
        </a:xfrm>
        <a:prstGeom prst="chevron">
          <a:avLst/>
        </a:prstGeom>
        <a:gradFill rotWithShape="1">
          <a:gsLst>
            <a:gs pos="0">
              <a:schemeClr val="accent2">
                <a:tint val="83000"/>
                <a:shade val="100000"/>
                <a:satMod val="100000"/>
              </a:schemeClr>
            </a:gs>
            <a:gs pos="100000">
              <a:schemeClr val="accent2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Сумма</a:t>
          </a:r>
        </a:p>
      </dsp:txBody>
      <dsp:txXfrm>
        <a:off x="267310" y="1092464"/>
        <a:ext cx="4738498" cy="418503"/>
      </dsp:txXfrm>
    </dsp:sp>
    <dsp:sp modelId="{0D63C20D-AE0A-4BFF-894B-80E04D1596AC}">
      <dsp:nvSpPr>
        <dsp:cNvPr id="0" name=""/>
        <dsp:cNvSpPr/>
      </dsp:nvSpPr>
      <dsp:spPr>
        <a:xfrm>
          <a:off x="5066229" y="1108517"/>
          <a:ext cx="2423521" cy="34751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175 000</a:t>
          </a:r>
          <a:endParaRPr lang="ru-RU" sz="1800" b="1" kern="1200" dirty="0"/>
        </a:p>
      </dsp:txBody>
      <dsp:txXfrm>
        <a:off x="5239985" y="1108517"/>
        <a:ext cx="2076009" cy="347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0.22381</cdr:x>
      <cdr:y>0.57768</cdr:y>
    </cdr:from>
    <cdr:to>
      <cdr:x>0.30952</cdr:x>
      <cdr:y>0.63125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4343" y="2347686"/>
          <a:ext cx="522515" cy="217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0.22143</cdr:x>
      <cdr:y>0.53125</cdr:y>
    </cdr:from>
    <cdr:to>
      <cdr:x>0.33095</cdr:x>
      <cdr:y>0.63125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49829" y="2159000"/>
          <a:ext cx="667657" cy="40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1281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0.38333</cdr:x>
      <cdr:y>0.35982</cdr:y>
    </cdr:from>
    <cdr:to>
      <cdr:x>0.52381</cdr:x>
      <cdr:y>0.45625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36801" y="1462315"/>
          <a:ext cx="856342" cy="391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0.40238</cdr:x>
      <cdr:y>0.35268</cdr:y>
    </cdr:from>
    <cdr:to>
      <cdr:x>0.51905</cdr:x>
      <cdr:y>0.44911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52915" y="1433286"/>
          <a:ext cx="711200" cy="391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1347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0.57381</cdr:x>
      <cdr:y>0.29554</cdr:y>
    </cdr:from>
    <cdr:to>
      <cdr:x>0.70952</cdr:x>
      <cdr:y>0.40268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97943" y="1201059"/>
          <a:ext cx="827315" cy="435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0.59048</cdr:x>
      <cdr:y>0.28482</cdr:y>
    </cdr:from>
    <cdr:to>
      <cdr:x>0.69286</cdr:x>
      <cdr:y>0.38125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99543" y="1157515"/>
          <a:ext cx="624115" cy="391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1371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0.77857</cdr:x>
      <cdr:y>0.15625</cdr:y>
    </cdr:from>
    <cdr:to>
      <cdr:x>0.92857</cdr:x>
      <cdr:y>0.24911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746172" y="635001"/>
          <a:ext cx="914400" cy="377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1430</a:t>
          </a:r>
          <a:endParaRPr lang="ru-RU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45FE-517F-4ED3-A230-410D94FD55A4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2DD83-6ABA-438A-80A8-4EEC73BAB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24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BD706-C7E5-4BB3-B271-ED5797E8A964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7393-73C0-4ED7-821C-0DF235B97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3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72E12426-A090-4289-A2B0-7F49509C8FE6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ADF6-781F-4B02-B932-3516C6D3ABF8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AC9E-99A0-4D7E-8DD4-3149A2227089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8C44-41A8-47D7-A951-059D06F3CADA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B9AAA13-5614-461C-A31A-F45D85CFCA0B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F8FDB-4E92-4FB0-B01F-64358D54F540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84DF-57F9-4B77-AEEA-C94CE0724E74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4D5E-36A2-46E5-A37B-5C3E9D6F41A5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1D6C-B16D-45E8-9A3D-1C2BF986E67C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1FC2-22D9-495C-9C1B-87CF6D834618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AAB6-5C59-432E-831E-B83922E01776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E430FB-1985-4619-9AC5-9728CE181527}" type="datetime1">
              <a:rPr lang="en-US" smtClean="0"/>
              <a:t>1/30/2024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agro.tatarstan.ru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0054" y="5675086"/>
            <a:ext cx="6600451" cy="85511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B050"/>
                </a:solidFill>
              </a:rPr>
              <a:t>             30 </a:t>
            </a:r>
            <a:r>
              <a:rPr lang="ru-RU" sz="2800" b="1" dirty="0">
                <a:solidFill>
                  <a:srgbClr val="00B050"/>
                </a:solidFill>
              </a:rPr>
              <a:t>января </a:t>
            </a:r>
            <a:r>
              <a:rPr lang="ru-RU" sz="2800" b="1" dirty="0" smtClean="0">
                <a:solidFill>
                  <a:srgbClr val="00B050"/>
                </a:solidFill>
              </a:rPr>
              <a:t>2024года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10641"/>
            <a:ext cx="8556565" cy="45983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</a:t>
            </a:r>
            <a:b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Главы	Набережно-Морквашского сельского поселения о деятельности Исполнительного комитета Набережно-Морквашского сельского поселения </a:t>
            </a:r>
            <a:b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dirty="0" smtClean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600" dirty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 и задачи на </a:t>
            </a:r>
            <a:r>
              <a:rPr lang="ru-RU" sz="3600" dirty="0" smtClean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2024 год</a:t>
            </a:r>
            <a:br>
              <a:rPr lang="ru-RU" sz="3600" dirty="0" smtClean="0">
                <a:ln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514" y="366486"/>
            <a:ext cx="7525657" cy="10994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по всем налогам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567544"/>
            <a:ext cx="7569200" cy="45611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30713"/>
              </p:ext>
            </p:extLst>
          </p:nvPr>
        </p:nvGraphicFramePr>
        <p:xfrm>
          <a:off x="4949372" y="2027872"/>
          <a:ext cx="3135085" cy="406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355"/>
                <a:gridCol w="1553730"/>
              </a:tblGrid>
              <a:tr h="134862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Имущественный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440 тыс.131 руб.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4862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Земельный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705 тыс.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148 руб.</a:t>
                      </a:r>
                      <a:endParaRPr lang="ru-RU" b="1" dirty="0"/>
                    </a:p>
                  </a:txBody>
                  <a:tcPr/>
                </a:tc>
              </a:tr>
              <a:tr h="13708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млн 145 тыс.279 руб.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65503"/>
              </p:ext>
            </p:extLst>
          </p:nvPr>
        </p:nvGraphicFramePr>
        <p:xfrm>
          <a:off x="1407884" y="2028542"/>
          <a:ext cx="3120572" cy="4078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286"/>
                <a:gridCol w="1560286"/>
              </a:tblGrid>
              <a:tr h="1359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Имущественный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251 тыс.700руб.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59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Земельный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767тыс 261 руб.</a:t>
                      </a:r>
                      <a:endParaRPr lang="ru-RU" b="1" dirty="0"/>
                    </a:p>
                  </a:txBody>
                  <a:tcPr/>
                </a:tc>
              </a:tr>
              <a:tr h="13595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млн 18тыс 961 руб.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6052457" y="1595570"/>
            <a:ext cx="133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2023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94856" y="1595570"/>
            <a:ext cx="139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2022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61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570" y="1846943"/>
            <a:ext cx="7903029" cy="429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029" y="406400"/>
            <a:ext cx="7482114" cy="12046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67429" y="1944914"/>
            <a:ext cx="4412342" cy="103051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Расходная часть бюджета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23 875 700руб.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5371" y="2975429"/>
            <a:ext cx="2104572" cy="9289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Межбюджетные трансферты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13 800 100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73715" y="5275936"/>
            <a:ext cx="1799770" cy="7692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Благоустройство 1 283 000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5915" y="3066141"/>
            <a:ext cx="1875971" cy="8563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Управление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4 095 900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71886" y="4042221"/>
            <a:ext cx="2815770" cy="11611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 в области коммунального хозяйства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1 243 600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18512" y="3047999"/>
            <a:ext cx="1669144" cy="892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Содержание дорог 916 800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46400" y="4151077"/>
            <a:ext cx="2061029" cy="9289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Самообложение</a:t>
            </a:r>
          </a:p>
          <a:p>
            <a:pPr algn="ctr"/>
            <a:r>
              <a:rPr lang="ru-RU" b="1" dirty="0" smtClean="0"/>
              <a:t>1 197 000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16000" y="4615536"/>
            <a:ext cx="1712686" cy="9289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Культура</a:t>
            </a:r>
          </a:p>
          <a:p>
            <a:pPr algn="ctr"/>
            <a:r>
              <a:rPr lang="ru-RU" b="1" dirty="0" smtClean="0"/>
              <a:t>642 800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900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093032"/>
              </p:ext>
            </p:extLst>
          </p:nvPr>
        </p:nvGraphicFramePr>
        <p:xfrm>
          <a:off x="798285" y="1590559"/>
          <a:ext cx="7576457" cy="42586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152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52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82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23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52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0196">
                <a:tc rowSpan="2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Газ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Электроэнергия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791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тыс.куб.м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019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2021</a:t>
                      </a:r>
                      <a:endParaRPr lang="ru-RU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21,869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156348,31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158901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1 192 844,3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0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2022</a:t>
                      </a:r>
                      <a:endParaRPr lang="ru-RU" b="1" dirty="0"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22,192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170237,0</a:t>
                      </a:r>
                      <a:endParaRPr lang="ru-RU" sz="1800" b="0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151178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1 156 460,4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+mn-lt"/>
                        </a:rPr>
                        <a:t>2023</a:t>
                      </a:r>
                      <a:endParaRPr lang="ru-RU" b="1" dirty="0"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15,664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134598,12</a:t>
                      </a:r>
                      <a:endParaRPr lang="ru-RU" sz="1800" b="0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190988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1 580 693,4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419600"/>
            <a:ext cx="7547429" cy="90212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газ и электричество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601930"/>
              </p:ext>
            </p:extLst>
          </p:nvPr>
        </p:nvGraphicFramePr>
        <p:xfrm>
          <a:off x="587829" y="1716314"/>
          <a:ext cx="4709885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1" y="377372"/>
            <a:ext cx="7460342" cy="1320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+mn-lt"/>
              </a:rPr>
              <a:t>Установка дополнительных светильников</a:t>
            </a:r>
            <a:endParaRPr lang="ru-RU" sz="44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4115" y="5834737"/>
            <a:ext cx="3875314" cy="5660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Итого: 41 фонарь</a:t>
            </a:r>
            <a:endParaRPr lang="ru-RU" sz="2000" b="1" dirty="0"/>
          </a:p>
        </p:txBody>
      </p:sp>
      <p:pic>
        <p:nvPicPr>
          <p:cNvPr id="2050" name="Picture 2" descr="C:\Users\NMorkvashi\Desktop\новости\Исполком\Новости 2023\замена фонарей Пятидворка, Десятидворка\2a4d0d18-4384-4a2d-a3b0-fc255c5cd8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2" y="1930400"/>
            <a:ext cx="3265715" cy="4470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99" y="294379"/>
            <a:ext cx="7532915" cy="83892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уличного освещения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63057" y="5783946"/>
            <a:ext cx="5798457" cy="7982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Всего: 336 светильников уличного освещения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57201"/>
            <a:ext cx="3657600" cy="53267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NMorkvashi\Desktop\новости\Исполком\Новости 2023\ремонт фонарей Ульяновская\ffa421d6-6dea-4cd2-88e2-4c90ad6c93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3" y="1233715"/>
            <a:ext cx="3761921" cy="4550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Morkvashi\Desktop\новости\Исполком\Новости 2023\ремонт фонарей никольский, лесные\bcb96df9-153e-4667-886c-478b5e13eb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6" y="1328060"/>
            <a:ext cx="3831773" cy="4455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030" y="2728686"/>
            <a:ext cx="2946400" cy="2786744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светильников в селе Набережные Моркваши.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056" y="544285"/>
            <a:ext cx="6379030" cy="1524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+mn-lt"/>
              </a:rPr>
              <a:t>Программа «Восстановление уличного освещения» в 2024г</a:t>
            </a:r>
            <a:endParaRPr lang="ru-RU" sz="4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 descr="C:\Users\NMorkvashi\Desktop\новости\Исполком\Работы в 2020\светильники лесные моркваши\f0b5a5d8-1868-4730-959f-bf87a442a5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9" y="2264229"/>
            <a:ext cx="3976914" cy="4332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514" y="5718629"/>
            <a:ext cx="6807200" cy="1015999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Ул.Красавина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ул.Покровская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362 м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сумму 5 млн.640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09600" y="2249715"/>
            <a:ext cx="6604000" cy="38317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8456" y="471713"/>
            <a:ext cx="6379030" cy="1524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Программа «Ремонт существующей дорожно-уличной сети  с асфальтобетонным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покрытием» в 2023г.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NMorkvashi\Desktop\новости\Исполком\Новости 2023\ремонт дороги Красавина Татавтодор\c57d1f54-dfea-4c3c-b9cc-56197c19e5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2162629"/>
            <a:ext cx="3526972" cy="3773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Morkvashi\Desktop\новости\Исполком\Новости 2023\ремонт дороги Красавина Татавтодор\36c7194a-f0d8-4d5e-a52c-0c25cfb78a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62629"/>
            <a:ext cx="3294743" cy="376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97" y="382451"/>
            <a:ext cx="7487774" cy="11270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самообложению 2022 года</a:t>
            </a:r>
            <a:b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ул.Спортивная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0229" y="1669141"/>
            <a:ext cx="3744683" cy="36430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NMorkvashi\Desktop\новости\Исполком\Новости 2023\щебенение ул.Спортивная\9757a92a-bfd2-4d2f-8473-3db00c3beb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10" y="1698171"/>
            <a:ext cx="3922489" cy="3773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Morkvashi\Desktop\новости\Исполком\Новости 2023\щебенение Спортивная окончание\8d584ec1-f28a-4ed5-b396-812b79fc3e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9" y="1727199"/>
            <a:ext cx="3599544" cy="374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613386"/>
              </p:ext>
            </p:extLst>
          </p:nvPr>
        </p:nvGraphicFramePr>
        <p:xfrm>
          <a:off x="852710" y="5072743"/>
          <a:ext cx="7554686" cy="178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65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97" y="382451"/>
            <a:ext cx="7487774" cy="11270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самообложению 2022 года</a:t>
            </a:r>
            <a:b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ул.Заречная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0229" y="1669141"/>
            <a:ext cx="3744683" cy="36430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NMorkvashi\Desktop\новости\Исполком\Новости 2023\щебенение Заречная\3c6d2702-ec96-42ef-bbdb-90185e4d9c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6" y="1712685"/>
            <a:ext cx="3668486" cy="3759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Morkvashi\Desktop\новости\Исполком\Новости 2023\щебенение Заречная\91c2c3d9-8b90-4187-9e25-cea91738dc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4" y="1553026"/>
            <a:ext cx="3643087" cy="3904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934767"/>
              </p:ext>
            </p:extLst>
          </p:nvPr>
        </p:nvGraphicFramePr>
        <p:xfrm>
          <a:off x="707569" y="5036457"/>
          <a:ext cx="7554686" cy="1531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5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97" y="382451"/>
            <a:ext cx="7487774" cy="11270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самообложению 2022 года</a:t>
            </a:r>
            <a:b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ул.Джалиля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0229" y="1669141"/>
            <a:ext cx="3744683" cy="36430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NMorkvashi\Desktop\новости\Исполком\Новости 2023\щебенение ул.Джалиля\c337630a-641c-4eeb-b5ef-7040d52e4b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741713"/>
            <a:ext cx="3628570" cy="354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168074"/>
              </p:ext>
            </p:extLst>
          </p:nvPr>
        </p:nvGraphicFramePr>
        <p:xfrm>
          <a:off x="693056" y="4789713"/>
          <a:ext cx="7554686" cy="178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5" name="Picture 3" descr="C:\Users\NMorkvashi\Desktop\новости\Исполком\Новости 2023\джалил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2" y="1705428"/>
            <a:ext cx="3570514" cy="3585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286" y="493486"/>
            <a:ext cx="6063343" cy="18868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управления сельского поселения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40226" y="2917371"/>
            <a:ext cx="4586517" cy="293188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Представительный орган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 Набережно-Морквашского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поселения ( 10 депутатов)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12 заседаний Совета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 51 вопрос</a:t>
            </a:r>
          </a:p>
          <a:p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Исполнительный орган</a:t>
            </a:r>
          </a:p>
          <a:p>
            <a:pPr algn="l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Исполнительный комитет – Руководитель Исполнительного комитета Набережно-Морквашского сельского поселения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Morkvashi\Desktop\новости\Исполком\Новости 2023\заседание Совета с участием Осянина\73c56ede-08ce-4653-8b0d-949bbecf49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29" y="2569029"/>
            <a:ext cx="3643085" cy="3628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97" y="382451"/>
            <a:ext cx="7487774" cy="11270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самообложению 2022 года</a:t>
            </a:r>
            <a:b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Тинчурина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0229" y="1669141"/>
            <a:ext cx="3744683" cy="3643087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859080"/>
              </p:ext>
            </p:extLst>
          </p:nvPr>
        </p:nvGraphicFramePr>
        <p:xfrm>
          <a:off x="693056" y="4789713"/>
          <a:ext cx="7554686" cy="178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C:\Users\NMorkvashi\Desktop\новости\Исполком\Новости 2023\карима тинч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8" y="1567543"/>
            <a:ext cx="3599542" cy="381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Morkvashi\Downloads\313c6b9c-beb8-4c51-a682-982192aaa5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7" y="1712685"/>
            <a:ext cx="3294744" cy="3526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Сходы граждан в 2023 году на части территории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с.Наб.Моркваши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1" y="1538514"/>
            <a:ext cx="4005943" cy="4644571"/>
          </a:xfrm>
        </p:spPr>
        <p:txBody>
          <a:bodyPr>
            <a:normAutofit fontScale="90000"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Ремонт дорог местного значения по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улицам: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Калужская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Карима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Тинчурина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Заречная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Волгоградская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Луговая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Благоустройство детской площадки на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ул.Солнечная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Планируемая сумма сбора :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2 592 500 руб.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42" name="Picture 2" descr="C:\Users\NMorkvashi\Desktop\новости\Исполком\Новости 2023\сход граждан на части территории\aac1666a-892f-4995-bfb5-529392cc1c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5" y="2039256"/>
            <a:ext cx="4357007" cy="4281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Сходы граждан в 2023 году в поселке Никольский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2" y="1538514"/>
            <a:ext cx="3222172" cy="3976915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Ремонт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дороги по улице Лесная Поляна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Планируемая сумма сбора :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380 000руб.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266" name="Picture 2" descr="C:\Users\NMorkvashi\Desktop\новости\Исполком\Новости 2023\сход Никольский\f7d1a115-8185-4cad-b727-1cab9514f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5" y="1465943"/>
            <a:ext cx="4180114" cy="5050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Сходы граждан в 2023 году в селе Лесные Моркваши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2" y="1538514"/>
            <a:ext cx="3222172" cy="3976915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Ремонт дорог местного значения в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селе Лесные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Моркваши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Планируемая сумма сбора :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570 000руб.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290" name="Picture 2" descr="C:\Users\NMorkvashi\Desktop\новости\Исполком\Новости 2023\сход граждан Лесные\412bff54-ac84-4df2-acbf-6f6704ba7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15" y="1480457"/>
            <a:ext cx="4339771" cy="4978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Благоустройство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2" y="1538514"/>
            <a:ext cx="3222172" cy="397691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314" name="Picture 2" descr="C:\Users\NMorkvashi\Desktop\новости\Исполком\Новости 2023\уборка мусора трасса Лесные\f2dc02cc-2dd8-4ed5-aa7f-3a2f9f443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1725383"/>
            <a:ext cx="3573233" cy="4138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Morkvashi\Desktop\новости\Исполком\Новости 2023\уборка мусора Пустые\e55526d2-7601-4d78-ab2c-1ef6a5d10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885" y="1652813"/>
            <a:ext cx="3614058" cy="4298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Благоустройство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2" y="1538514"/>
            <a:ext cx="3222172" cy="397691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338" name="Picture 2" descr="C:\Users\NMorkvashi\Desktop\новости\Исполком\Новости 2023\ямочный ремонт\60b64d70-f5ec-4cd7-bf44-23b6d06d0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553030"/>
            <a:ext cx="3744685" cy="4586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Morkvashi\Desktop\новости\Исполком\Новости 2023\грейдирование Лесные Моркваши\98a8f1d7-efb9-4c2d-aff7-5a280b0585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4" y="1683658"/>
            <a:ext cx="3439885" cy="4455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Замена контейнеров в </a:t>
            </a:r>
            <a:r>
              <a:rPr lang="ru-RU" sz="3200" b="1" dirty="0" err="1" smtClean="0"/>
              <a:t>п.Никольский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714" y="1538514"/>
            <a:ext cx="7532914" cy="436880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2" descr="C:\Users\НМоркваши\Desktop\Новости 2022\замена контейнеров на пластиковые\908ab972-8873-4e19-8d98-3eb559d4bc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86" y="1669143"/>
            <a:ext cx="613954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51972"/>
            <a:ext cx="7543800" cy="954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/>
              <a:t>Очистка дорог от снега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714" y="1538514"/>
            <a:ext cx="7532914" cy="436880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5362" name="Picture 2" descr="C:\Users\NMorkvashi\Desktop\новости\Исполком\Новости 2023\очистка улиц от снега февраль\c6f07f49-ff4f-41a3-9db9-51e37b0de9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3" y="1683657"/>
            <a:ext cx="3689350" cy="422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Morkvashi\Desktop\новости\Исполком\новости 2024\очистка моста от снега\b406d1ac-2623-448f-bb74-c83f3bc88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1" y="1683657"/>
            <a:ext cx="3602264" cy="422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81693"/>
              </p:ext>
            </p:extLst>
          </p:nvPr>
        </p:nvGraphicFramePr>
        <p:xfrm>
          <a:off x="779286" y="1650538"/>
          <a:ext cx="7730837" cy="418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3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7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33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85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72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2694"/>
              </a:tblGrid>
              <a:tr h="1587550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Л/С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Начисл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Оплата,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Долг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Тарифы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собираемости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0909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392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1 485884,62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1390874,86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147222,18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23,62 руб.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93,6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0909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2022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435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1593595,71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1537815,67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219000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25,55 </a:t>
                      </a:r>
                      <a:r>
                        <a:rPr lang="ru-RU" sz="1800" dirty="0" err="1" smtClean="0">
                          <a:effectLst/>
                          <a:latin typeface="+mn-lt"/>
                        </a:rPr>
                        <a:t>руб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96,5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4836">
                <a:tc>
                  <a:txBody>
                    <a:bodyPr/>
                    <a:lstStyle/>
                    <a:p>
                      <a:pPr marL="262890" indent="-2628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2023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515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1690668,94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1669213,4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21455,5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25,55 </a:t>
                      </a:r>
                      <a:r>
                        <a:rPr lang="ru-RU" sz="1800" dirty="0" err="1" smtClean="0">
                          <a:effectLst/>
                          <a:latin typeface="+mn-lt"/>
                        </a:rPr>
                        <a:t>руб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98,7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641" y="411480"/>
            <a:ext cx="7552046" cy="9673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МУП «Волжанка»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375604"/>
              </p:ext>
            </p:extLst>
          </p:nvPr>
        </p:nvGraphicFramePr>
        <p:xfrm>
          <a:off x="827313" y="1739867"/>
          <a:ext cx="7561944" cy="384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4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0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04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04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620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Возмещено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возмещения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20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726 847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350 000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20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643 533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  <a:r>
                        <a:rPr lang="ru-RU" sz="2400" b="1" i="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781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620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753 255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416 383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400" b="1" i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55,3</a:t>
                      </a:r>
                      <a:endParaRPr lang="ru-RU" sz="2400" b="1" i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1029" y="406399"/>
            <a:ext cx="7482113" cy="116114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Возмещение МУП «Волжанкой» расходов за электроэнергию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15884"/>
            <a:ext cx="8223161" cy="120811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C:\Users\NMorkvashi\Desktop\новости\Исполком\Новости 2023\еженедельный прием граждан\13041d01-5d89-47db-9298-0791e48287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523999"/>
            <a:ext cx="3947885" cy="4383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Morkvashi\AppData\Local\Microsoft\Windows\Temporary Internet Files\Content.Outlook\SBTG9HHC\аенк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24000"/>
            <a:ext cx="3991429" cy="438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0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057940"/>
              </p:ext>
            </p:extLst>
          </p:nvPr>
        </p:nvGraphicFramePr>
        <p:xfrm>
          <a:off x="798286" y="1725385"/>
          <a:ext cx="7561943" cy="430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8929"/>
                <a:gridCol w="2953014"/>
              </a:tblGrid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Возмещено электроэнергии за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416 383,81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з/плата + взносы с ФОТ (30,2%)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448 825,43 </a:t>
                      </a:r>
                      <a:r>
                        <a:rPr lang="ru-RU" sz="1600" b="1" dirty="0" err="1" smtClean="0">
                          <a:effectLst/>
                        </a:rPr>
                        <a:t>руб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Расходные материалы на содержание скважин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366 793,00 </a:t>
                      </a:r>
                      <a:r>
                        <a:rPr lang="ru-RU" sz="1600" b="1" dirty="0" err="1" smtClean="0">
                          <a:effectLst/>
                        </a:rPr>
                        <a:t>руб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Услуги ЕРЦ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90 137,54 </a:t>
                      </a:r>
                      <a:r>
                        <a:rPr lang="ru-RU" sz="1600" b="1" dirty="0" err="1" smtClean="0">
                          <a:effectLst/>
                        </a:rPr>
                        <a:t>руб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налог УСН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2023г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34 016 </a:t>
                      </a:r>
                      <a:r>
                        <a:rPr lang="ru-RU" sz="1600" b="1" dirty="0" err="1" smtClean="0">
                          <a:effectLst/>
                        </a:rPr>
                        <a:t>руб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12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Расходы на программу энергосбережения для Госкомитета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4 923,07 </a:t>
                      </a:r>
                      <a:r>
                        <a:rPr lang="ru-RU" sz="1600" b="1" dirty="0" err="1">
                          <a:effectLst/>
                        </a:rPr>
                        <a:t>руб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услуги банка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2 000 </a:t>
                      </a:r>
                      <a:r>
                        <a:rPr lang="ru-RU" sz="1600" b="1" dirty="0">
                          <a:effectLst/>
                        </a:rPr>
                        <a:t>руб.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Итого фактический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расход на содержание скважин за 2023 год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90170" algn="l"/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1 363 078, 85 руб.</a:t>
                      </a:r>
                      <a:endParaRPr lang="ru-RU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9256" y="413447"/>
            <a:ext cx="7547429" cy="129923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МУП «Волжанка»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973942"/>
            <a:ext cx="7543800" cy="42236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62857"/>
            <a:ext cx="7489372" cy="14949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Установка новой водонапорной башни на </a:t>
            </a:r>
            <a:r>
              <a:rPr lang="ru-RU" sz="3600" b="1" dirty="0" err="1" smtClean="0">
                <a:latin typeface="+mn-lt"/>
              </a:rPr>
              <a:t>ул.Светлая</a:t>
            </a:r>
            <a:endParaRPr lang="ru-RU" sz="36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AutoShape 4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C:\Users\NMorkvashi\Desktop\новости\Исполком\Новости 2023\прокладка водопровода Светлая\b5c10b69-bcaa-47e9-9115-edd1ab95bd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63" y="1915885"/>
            <a:ext cx="3616779" cy="4396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Morkvashi\Desktop\новости\Исполком\Новости 2023\прокладка водопровода Светлая\215aff2c-e452-454b-a9ac-c8e79c749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88" y="1981199"/>
            <a:ext cx="3529693" cy="4265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9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973942"/>
            <a:ext cx="7543800" cy="42236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62857"/>
            <a:ext cx="7489372" cy="14949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Прокладка водопровода на </a:t>
            </a:r>
            <a:r>
              <a:rPr lang="ru-RU" sz="3600" b="1" dirty="0" err="1" smtClean="0">
                <a:latin typeface="+mn-lt"/>
              </a:rPr>
              <a:t>ул.Некрасова</a:t>
            </a:r>
            <a:endParaRPr lang="ru-RU" sz="36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AutoShape 4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C:\Users\NMorkvashi\Desktop\новости\Исполком\Новости 2023\водопровод на Некрасова\70016a34-3730-4e0e-aaf5-8e615489cb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37" y="1973943"/>
            <a:ext cx="3720534" cy="40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NMorkvashi\Desktop\новости\Исполком\Новости 2023\водопровод на Некрасова\30435102-5411-4615-8790-7cf754094e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1" y="1973943"/>
            <a:ext cx="3656013" cy="4136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973942"/>
            <a:ext cx="7543800" cy="42236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62857"/>
            <a:ext cx="7489372" cy="14949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Водопровод на </a:t>
            </a:r>
            <a:r>
              <a:rPr lang="ru-RU" sz="3600" b="1" dirty="0" err="1" smtClean="0">
                <a:latin typeface="+mn-lt"/>
              </a:rPr>
              <a:t>ул.Псковская</a:t>
            </a:r>
            <a:endParaRPr lang="ru-RU" sz="36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AutoShape 4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C:\Users\NMorkvashi\Desktop\новости\Исполком\Новости 2023\продолжение работ Псковская\cf70b954-11d4-4695-b1e1-1851518aee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2" y="2017486"/>
            <a:ext cx="3863521" cy="413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NMorkvashi\Desktop\новости\Исполком\Новости 2023\окончание работ Псковская\d2301b59-2dd5-4029-bbe9-02fd9a3a5e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3" y="2017486"/>
            <a:ext cx="3544207" cy="413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973942"/>
            <a:ext cx="7543800" cy="4223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Официальный сайт Министерства </a:t>
            </a:r>
          </a:p>
          <a:p>
            <a:pPr marL="0" indent="0">
              <a:buNone/>
            </a:pP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agro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  <a:hlinkClick r:id="rId2"/>
              </a:rPr>
              <a:t>tatarstan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информационно-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телекоммуникационной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«Интернет» в разделе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»-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Финансирование АПК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»-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Отбор»-«Бюджет 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»-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ЛПХ-на содержание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дойных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коров, коз».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62857"/>
            <a:ext cx="7489372" cy="14949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Сельское хозяйство</a:t>
            </a:r>
            <a:endParaRPr lang="ru-RU" sz="36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AutoShape 4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blob:https://web.whatsapp.com/ca960ffd-23d4-4a3f-bb6a-5794e9cada1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NMorkvashi\Downloads\921_n2232829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2" y="2206171"/>
            <a:ext cx="3541486" cy="3614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056" y="2206171"/>
            <a:ext cx="6662057" cy="35414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13657"/>
            <a:ext cx="6596743" cy="1524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6000" b="1" dirty="0" smtClean="0">
                <a:latin typeface="+mn-lt"/>
              </a:rPr>
              <a:t>Инвентаризация</a:t>
            </a:r>
            <a:endParaRPr lang="ru-RU" sz="6000" b="1" dirty="0"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33082645"/>
              </p:ext>
            </p:extLst>
          </p:nvPr>
        </p:nvGraphicFramePr>
        <p:xfrm>
          <a:off x="464458" y="2365827"/>
          <a:ext cx="6545942" cy="38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85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48343"/>
            <a:ext cx="7543800" cy="190137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Проводимая работа по инвентаризации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85" y="2467429"/>
            <a:ext cx="7489371" cy="368662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Выявлены и внесены сведения о 23 правообладателях ( по 518-ФЗ);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Зарегистрировано право собственности -1 правообладатель (по 93-ФЗ);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Оформлены собственниками самостоятельно – 12 объектов;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В процессе оформления за сельским поселением -7 участков;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Отправлено на снятие 50 земельных участка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Снято с кадастрового учета :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- 289 земельных участка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- 398 ОКС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- 76 помещений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+mn-lt"/>
              </a:rPr>
            </a:b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63000" y="2508939"/>
            <a:ext cx="762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48343"/>
            <a:ext cx="7543800" cy="190137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Проводимая работа по инвентаризации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370" y="2490869"/>
            <a:ext cx="7489371" cy="368662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5 помещений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3 ОКС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85 земельных участка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+mn-lt"/>
              </a:rPr>
            </a:b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63000" y="2508939"/>
            <a:ext cx="762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9458" name="Picture 2" descr="C:\Users\NMorkvashi\Downloads\4f69e82c28b2e96430c969df25bfa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46" y="2601395"/>
            <a:ext cx="4894881" cy="3465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4686" y="2786743"/>
            <a:ext cx="210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работе</a:t>
            </a:r>
            <a:r>
              <a:rPr lang="ru-RU" sz="2800" dirty="0" smtClean="0"/>
              <a:t>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43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133601"/>
            <a:ext cx="7670800" cy="3570513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3100" dirty="0">
                <a:latin typeface="+mn-lt"/>
              </a:rPr>
              <a:t> </a:t>
            </a:r>
            <a:r>
              <a:rPr lang="ru-RU" sz="3100" dirty="0" smtClean="0">
                <a:latin typeface="+mn-lt"/>
              </a:rPr>
              <a:t>  221 человек состоит на воинском учете: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-  15 офицеров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-  24 призывника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-   182 сержанта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-  2 прошли срочную службу в 2022-2023гг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-  2 проходят срочную службу 2023-2024 </a:t>
            </a:r>
            <a:r>
              <a:rPr lang="ru-RU" sz="3100" dirty="0" err="1" smtClean="0">
                <a:latin typeface="+mn-lt"/>
              </a:rPr>
              <a:t>гг</a:t>
            </a:r>
            <a:endParaRPr lang="ru-RU" sz="31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77371"/>
            <a:ext cx="7543800" cy="13933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/>
              <a:t>Воинский учет</a:t>
            </a:r>
            <a:endParaRPr lang="ru-RU" sz="6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43" y="2351315"/>
            <a:ext cx="7518399" cy="38208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0" y="391888"/>
            <a:ext cx="7522029" cy="134982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Мобилизация</a:t>
            </a:r>
            <a:endParaRPr lang="ru-RU" sz="6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18253"/>
              </p:ext>
            </p:extLst>
          </p:nvPr>
        </p:nvGraphicFramePr>
        <p:xfrm>
          <a:off x="856339" y="1759580"/>
          <a:ext cx="7416803" cy="4982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139"/>
                <a:gridCol w="3465832"/>
                <a:gridCol w="3465832"/>
              </a:tblGrid>
              <a:tr h="3397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Статус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Хузин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Альберт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Миннераисович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 Дмитрий Анатольевич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97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Маркин Андрей Михайлович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Костаков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Александр Евгеньевич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Григорьев Николай Геннадьевич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Хайрутдинов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Арслан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Ильдарович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Тулаев Дмитрий Владимирович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Мобилизованный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63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Афанасьев Евгений Николаевич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Доброволец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97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Щепкин Игорь Георгиевич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Доброволец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8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Герасимов Александр Сергеевич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Доброволец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0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2719615"/>
            <a:ext cx="3744686" cy="2757714"/>
          </a:xfrm>
        </p:spPr>
        <p:txBody>
          <a:bodyPr/>
          <a:lstStyle/>
          <a:p>
            <a:pPr algn="ctr"/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2022 год – 79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обращений, заявлений.</a:t>
            </a: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 2023 год -46 обращений, заявлений.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99143"/>
            <a:ext cx="7543800" cy="16618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6000" b="1" dirty="0" smtClean="0">
                <a:latin typeface="+mn-lt"/>
              </a:rPr>
              <a:t>Обращения граждан</a:t>
            </a:r>
            <a:endParaRPr lang="ru-RU" sz="6000" b="1" dirty="0">
              <a:latin typeface="+mn-lt"/>
            </a:endParaRPr>
          </a:p>
        </p:txBody>
      </p:sp>
      <p:pic>
        <p:nvPicPr>
          <p:cNvPr id="1026" name="Picture 2" descr="C:\Users\NMorkvashi\Downloads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6" y="2365828"/>
            <a:ext cx="4180114" cy="3744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471715"/>
            <a:ext cx="7543800" cy="1589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000" b="1" dirty="0" smtClean="0">
                <a:latin typeface="+mn-lt"/>
              </a:rPr>
              <a:t>Поддержка мобилизованных граждан и членов их семей</a:t>
            </a:r>
            <a:endParaRPr lang="ru-RU" sz="4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2452913"/>
            <a:ext cx="7460342" cy="38898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NMorkvashi\Downloads\8edac205-025a-4826-a73f-1d4eb14a16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9" y="2191657"/>
            <a:ext cx="3663288" cy="3933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NMorkvashi\Downloads\5681ed81-733b-414d-be88-e0f12432c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12" y="2285998"/>
            <a:ext cx="3831771" cy="383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1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471715"/>
            <a:ext cx="7543800" cy="1589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000" b="1" dirty="0" smtClean="0">
                <a:latin typeface="+mn-lt"/>
              </a:rPr>
              <a:t>Поддержка мобилизованных граждан и членов их семей</a:t>
            </a:r>
            <a:endParaRPr lang="ru-RU" sz="40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2452913"/>
            <a:ext cx="7460342" cy="38898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NMorkvashi\Desktop\новости\Исполком\Новости 2023\дрова мобилизованным\f88d7b27-48ea-4235-b839-730ff3bd6a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" y="2407556"/>
            <a:ext cx="3614058" cy="402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NMorkvashi\Desktop\новости\Исполком\Новости 2023\дрова мобилизованным\d3d3e006-ae7b-4f70-bdbd-855fbc97ab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7556"/>
            <a:ext cx="3628571" cy="4049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471715"/>
            <a:ext cx="7543800" cy="1168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000" b="1" dirty="0"/>
              <a:t>Отправка помощи в зону СВО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2452914"/>
            <a:ext cx="7460342" cy="32620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NMorkvashi\Downloads\2543b41c-7659-44af-a520-f742f355d4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6" y="2264230"/>
            <a:ext cx="3413580" cy="378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NMorkvashi\Downloads\2cbf3108-b5b4-473d-af65-6197a1a135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14" y="2264230"/>
            <a:ext cx="3672116" cy="3788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8286" y="274638"/>
            <a:ext cx="7518400" cy="961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Юбиляры 2023</a:t>
            </a:r>
            <a:endParaRPr lang="ru-RU" sz="4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2530" name="Picture 2" descr="C:\Users\NMorkvashi\Desktop\новости\Исполком\Новости 2023\поздравление Якимова 95 лет\DSC_00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8" y="1683657"/>
            <a:ext cx="4189072" cy="387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886" y="5747657"/>
            <a:ext cx="358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Якимов Василий Якимович -95 лет</a:t>
            </a:r>
            <a:endParaRPr lang="ru-RU" dirty="0"/>
          </a:p>
        </p:txBody>
      </p:sp>
      <p:pic>
        <p:nvPicPr>
          <p:cNvPr id="22531" name="Picture 3" descr="C:\Users\NMorkvashi\Desktop\новости\Исполком\Новости 2023\поздравление Рафисы апа\ca805fd8-bab0-40cd-ae28-b7e7d3da8f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02" y="3232665"/>
            <a:ext cx="3190087" cy="3214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6743" y="2481943"/>
            <a:ext cx="29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Хуснутдинова</a:t>
            </a:r>
            <a:r>
              <a:rPr lang="ru-RU" dirty="0" smtClean="0"/>
              <a:t> </a:t>
            </a:r>
            <a:r>
              <a:rPr lang="ru-RU" dirty="0" err="1" smtClean="0"/>
              <a:t>Рафиса</a:t>
            </a:r>
            <a:r>
              <a:rPr lang="ru-RU" dirty="0" smtClean="0"/>
              <a:t> </a:t>
            </a:r>
            <a:r>
              <a:rPr lang="ru-RU" dirty="0" err="1" smtClean="0"/>
              <a:t>Билаловна</a:t>
            </a:r>
            <a:r>
              <a:rPr lang="ru-RU" dirty="0" smtClean="0"/>
              <a:t> -85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9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8286" y="274638"/>
            <a:ext cx="7518400" cy="961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пожилых людей</a:t>
            </a:r>
            <a:endParaRPr lang="ru-RU" sz="4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3600" y="1277256"/>
            <a:ext cx="7543800" cy="46844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NMorkvashi\Desktop\новости\Исполком\Новости 2023\день пожилых\242e0c7a-096f-4200-995b-bc602014e9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2924628"/>
            <a:ext cx="2641600" cy="381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NMorkvashi\Desktop\новости\Исполком\Новости 2023\день пожилых\fe65b7e1-433b-48d6-b5cf-42babca46e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41" y="2264229"/>
            <a:ext cx="3135085" cy="371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NMorkvashi\Desktop\новости\Исполком\Новости 2023\день пожилых\8a979310-bf87-4c69-9fc5-6db7fe02ff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5" y="1393371"/>
            <a:ext cx="2920093" cy="3730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0229" y="274638"/>
            <a:ext cx="7590972" cy="10026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елка (</a:t>
            </a:r>
            <a:r>
              <a:rPr lang="ru-RU" sz="32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п.Никольский</a:t>
            </a: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3314" y="1799770"/>
            <a:ext cx="8113485" cy="40930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4578" name="Picture 2" descr="C:\Users\NMorkvashi\Downloads\3d6c7423-55b3-4f3e-a46b-94353a11a2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8" y="1654627"/>
            <a:ext cx="3587751" cy="439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NMorkvashi\Downloads\17965cb9-3b2d-4449-8d58-38d1c6a920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1741712"/>
            <a:ext cx="3744687" cy="4223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98286" y="2104572"/>
            <a:ext cx="7590971" cy="4397828"/>
          </a:xfr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работ по самообложению. Для этого необходимо решить вопрос по недофинансированию со стороны Республики, изыскать порядка 1 млн рублей для достижения тех целей, которые были озвучены на сходе граждан.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Установка дополнительных светильников уличного освещения в населенных пунктах сельского поселения;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Ремонт дороги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ул.Красавина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протяженность 800 м.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Замена оставшихся металлических контейнеров на пластиковые;</a:t>
            </a:r>
          </a:p>
          <a:p>
            <a:pPr lvl="0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Закончить работу по инвентаризации объектов недвижимости сельского поселения и максимально наполнить  базу Единого государственного реестра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недвижимости.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6514" y="406400"/>
            <a:ext cx="7540171" cy="160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приоритетные направления на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8" y="1915886"/>
            <a:ext cx="7990115" cy="1698171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 smtClean="0">
                <a:latin typeface="+mn-lt"/>
              </a:rPr>
              <a:t>СПАСИБО ЗА ВНИМАНИЕ!</a:t>
            </a:r>
            <a:endParaRPr lang="ru-RU" sz="4800" b="1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988944"/>
              </p:ext>
            </p:extLst>
          </p:nvPr>
        </p:nvGraphicFramePr>
        <p:xfrm>
          <a:off x="805543" y="1556656"/>
          <a:ext cx="7543800" cy="493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1395" y="274638"/>
            <a:ext cx="7547957" cy="92239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обращений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2656114"/>
            <a:ext cx="6524171" cy="37882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115" y="312058"/>
            <a:ext cx="7024914" cy="16764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tx1"/>
                </a:solidFill>
                <a:latin typeface="+mn-lt"/>
              </a:rPr>
              <a:t>Прирост населения</a:t>
            </a:r>
            <a:endParaRPr lang="ru-RU" sz="6600" dirty="0"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2000615"/>
              </p:ext>
            </p:extLst>
          </p:nvPr>
        </p:nvGraphicFramePr>
        <p:xfrm>
          <a:off x="943428" y="229688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42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54743" y="2873830"/>
            <a:ext cx="4368799" cy="2815770"/>
          </a:xfrm>
        </p:spPr>
        <p:txBody>
          <a:bodyPr>
            <a:normAutofit fontScale="92500"/>
          </a:bodyPr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 решением Совета Набережно-Морквашского сельского поселения </a:t>
            </a:r>
          </a:p>
          <a:p>
            <a:pPr algn="l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42-246 от 18.12.2023 г.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2114" y="551544"/>
            <a:ext cx="5268686" cy="18868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 НАБЕРЕЖНО-МОРКВАШСКОГО СЕЛЬСКОГО ПОСЕЛЕНИЯ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Morkvashi\Downloads\puypaa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2" y="2700563"/>
            <a:ext cx="3846286" cy="355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61612"/>
              </p:ext>
            </p:extLst>
          </p:nvPr>
        </p:nvGraphicFramePr>
        <p:xfrm>
          <a:off x="539182" y="1313241"/>
          <a:ext cx="7833503" cy="4810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907" y="319314"/>
            <a:ext cx="7736493" cy="138842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Перевыполнение плана по сбору налогов, </a:t>
            </a:r>
            <a:r>
              <a:rPr lang="ru-RU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782871"/>
              </p:ext>
            </p:extLst>
          </p:nvPr>
        </p:nvGraphicFramePr>
        <p:xfrm>
          <a:off x="494099" y="1510168"/>
          <a:ext cx="8120130" cy="424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23948"/>
            <a:ext cx="8229600" cy="99368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Фактическое исполнение доходной части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7455</TotalTime>
  <Words>953</Words>
  <Application>Microsoft Office PowerPoint</Application>
  <PresentationFormat>Экран (4:3)</PresentationFormat>
  <Paragraphs>325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Составная</vt:lpstr>
      <vt:lpstr>Отчет  Главы Набережно-Морквашского сельского поселения о деятельности Исполнительного комитета Набережно-Морквашского сельского поселения  за 2023 год и задачи на 2024 год </vt:lpstr>
      <vt:lpstr>Система управления сельского поселения</vt:lpstr>
      <vt:lpstr>Прием граждан</vt:lpstr>
      <vt:lpstr>Обращения граждан</vt:lpstr>
      <vt:lpstr>Тематика обращений</vt:lpstr>
      <vt:lpstr>Прирост населения</vt:lpstr>
      <vt:lpstr>БЮДЖЕТ НАБЕРЕЖНО-МОРКВАШСКОГО СЕЛЬСКОГО ПОСЕЛЕНИЯ</vt:lpstr>
      <vt:lpstr>Перевыполнение плана по сбору налогов, тыс.руб.</vt:lpstr>
      <vt:lpstr>Фактическое исполнение доходной части </vt:lpstr>
      <vt:lpstr>Презентация PowerPoint</vt:lpstr>
      <vt:lpstr>Расходная часть бюджета</vt:lpstr>
      <vt:lpstr>Расходы на газ и электричество</vt:lpstr>
      <vt:lpstr>Установка дополнительных светильников</vt:lpstr>
      <vt:lpstr>Реконструкция уличного освещения</vt:lpstr>
      <vt:lpstr>Программа «Восстановление уличного освещения» в 2024г</vt:lpstr>
      <vt:lpstr>Ул.Красавина, ул.Покровская 362 м  на сумму 5 млн.640 тыс.руб.</vt:lpstr>
      <vt:lpstr>Ремонт дорог по самообложению 2022 года ул.Спортивная</vt:lpstr>
      <vt:lpstr>Ремонт дорог по самообложению 2022 года ул.Заречная</vt:lpstr>
      <vt:lpstr>Ремонт дорог по самообложению 2022 года ул.Джалиля</vt:lpstr>
      <vt:lpstr>Ремонт дорог по самообложению 2022 года ул. Карима Тинчурина</vt:lpstr>
      <vt:lpstr>1. Ремонт дорог местного значения по улицам:  - Калужская  - Карима Тинчурина  - Заречная  - Волгоградская  - Луговая  2. Благоустройство детской площадки на ул.Солнечная  Планируемая сумма сбора :  2 592 500 руб. </vt:lpstr>
      <vt:lpstr>1. Ремонт дороги по улице Лесная Поляна  Планируемая сумма сбора :   380 000руб. </vt:lpstr>
      <vt:lpstr>1. Ремонт дорог местного значения в селе Лесные Моркваши   Планируемая сумма сбора :   570 000руб. </vt:lpstr>
      <vt:lpstr> </vt:lpstr>
      <vt:lpstr> </vt:lpstr>
      <vt:lpstr> </vt:lpstr>
      <vt:lpstr> </vt:lpstr>
      <vt:lpstr>Финансовые показатели МУП «Волжанка»</vt:lpstr>
      <vt:lpstr>Возмещение МУП «Волжанкой» расходов за электроэнергию</vt:lpstr>
      <vt:lpstr> Основные расходы МУП «Волжанка»</vt:lpstr>
      <vt:lpstr>Установка новой водонапорной башни на ул.Светлая</vt:lpstr>
      <vt:lpstr>Прокладка водопровода на ул.Некрасова</vt:lpstr>
      <vt:lpstr>Водопровод на ул.Псковская</vt:lpstr>
      <vt:lpstr>Сельское хозяйство</vt:lpstr>
      <vt:lpstr>Инвентаризация</vt:lpstr>
      <vt:lpstr>1. Выявлены и внесены сведения о 23 правообладателях ( по 518-ФЗ); 2. Зарегистрировано право собственности -1 правообладатель (по 93-ФЗ); 3. Оформлены собственниками самостоятельно – 12 объектов; 4. В процессе оформления за сельским поселением -7 участков; 5. Отправлено на снятие 50 земельных участка 6. Снято с кадастрового учета :    - 289 земельных участка    - 398 ОКС    - 76 помещений </vt:lpstr>
      <vt:lpstr>-  5 помещений  -  3 ОКС  -  85 земельных участка </vt:lpstr>
      <vt:lpstr>   221 человек состоит на воинском учете: -  15 офицеров -  24 призывника -   182 сержанта -  2 прошли срочную службу в 2022-2023гг -  2 проходят срочную службу 2023-2024 гг</vt:lpstr>
      <vt:lpstr>Презентация PowerPoint</vt:lpstr>
      <vt:lpstr>Поддержка мобилизованных граждан и членов их семей</vt:lpstr>
      <vt:lpstr>Поддержка мобилизованных граждан и членов их семей</vt:lpstr>
      <vt:lpstr>Отправка помощи в зону СВО</vt:lpstr>
      <vt:lpstr>Юбиляры 2023</vt:lpstr>
      <vt:lpstr>День пожилых людей</vt:lpstr>
      <vt:lpstr>Новогодняя елка (п.Никольский)</vt:lpstr>
      <vt:lpstr>Основные приоритетные направления на 2024 год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СХОД ГРАЖДАН НАБЕРЕЖНО-МОРКВАШСКОГО СЕЛЬСКОГО ПОСЕЛЕНИЯ</dc:title>
  <dc:creator>Пользователь Windows</dc:creator>
  <cp:lastModifiedBy>NMorkvashi</cp:lastModifiedBy>
  <cp:revision>444</cp:revision>
  <cp:lastPrinted>2020-02-02T16:46:53Z</cp:lastPrinted>
  <dcterms:created xsi:type="dcterms:W3CDTF">2020-02-02T07:06:11Z</dcterms:created>
  <dcterms:modified xsi:type="dcterms:W3CDTF">2024-01-30T05:52:21Z</dcterms:modified>
</cp:coreProperties>
</file>