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8" r:id="rId2"/>
    <p:sldId id="356" r:id="rId3"/>
    <p:sldId id="528" r:id="rId4"/>
    <p:sldId id="526" r:id="rId5"/>
    <p:sldId id="442" r:id="rId6"/>
    <p:sldId id="354" r:id="rId7"/>
    <p:sldId id="355" r:id="rId8"/>
    <p:sldId id="430" r:id="rId9"/>
    <p:sldId id="395" r:id="rId10"/>
    <p:sldId id="394" r:id="rId11"/>
    <p:sldId id="358" r:id="rId12"/>
    <p:sldId id="378" r:id="rId13"/>
    <p:sldId id="376" r:id="rId14"/>
    <p:sldId id="513" r:id="rId15"/>
    <p:sldId id="479" r:id="rId16"/>
    <p:sldId id="359" r:id="rId17"/>
    <p:sldId id="484" r:id="rId18"/>
    <p:sldId id="482" r:id="rId19"/>
    <p:sldId id="471" r:id="rId20"/>
    <p:sldId id="514" r:id="rId21"/>
    <p:sldId id="483" r:id="rId22"/>
    <p:sldId id="523" r:id="rId23"/>
    <p:sldId id="411" r:id="rId24"/>
    <p:sldId id="515" r:id="rId25"/>
    <p:sldId id="361" r:id="rId26"/>
    <p:sldId id="529" r:id="rId27"/>
    <p:sldId id="517" r:id="rId28"/>
    <p:sldId id="506" r:id="rId29"/>
    <p:sldId id="460" r:id="rId30"/>
    <p:sldId id="508" r:id="rId31"/>
    <p:sldId id="509" r:id="rId32"/>
    <p:sldId id="487" r:id="rId33"/>
    <p:sldId id="488" r:id="rId34"/>
    <p:sldId id="507" r:id="rId35"/>
    <p:sldId id="518" r:id="rId36"/>
    <p:sldId id="363" r:id="rId37"/>
    <p:sldId id="404" r:id="rId38"/>
    <p:sldId id="520" r:id="rId39"/>
    <p:sldId id="495" r:id="rId40"/>
    <p:sldId id="365" r:id="rId41"/>
    <p:sldId id="504" r:id="rId42"/>
    <p:sldId id="519" r:id="rId43"/>
    <p:sldId id="531" r:id="rId44"/>
    <p:sldId id="530" r:id="rId45"/>
    <p:sldId id="533" r:id="rId46"/>
    <p:sldId id="534" r:id="rId47"/>
    <p:sldId id="522" r:id="rId48"/>
    <p:sldId id="481" r:id="rId49"/>
    <p:sldId id="388" r:id="rId50"/>
    <p:sldId id="470" r:id="rId51"/>
    <p:sldId id="466" r:id="rId52"/>
    <p:sldId id="535" r:id="rId53"/>
    <p:sldId id="536" r:id="rId54"/>
    <p:sldId id="501" r:id="rId55"/>
    <p:sldId id="500" r:id="rId56"/>
    <p:sldId id="497" r:id="rId57"/>
    <p:sldId id="499" r:id="rId58"/>
    <p:sldId id="498" r:id="rId59"/>
    <p:sldId id="502" r:id="rId60"/>
    <p:sldId id="503" r:id="rId61"/>
    <p:sldId id="538" r:id="rId62"/>
    <p:sldId id="537" r:id="rId63"/>
    <p:sldId id="372" r:id="rId64"/>
    <p:sldId id="512" r:id="rId65"/>
    <p:sldId id="511" r:id="rId66"/>
    <p:sldId id="525" r:id="rId67"/>
    <p:sldId id="539" r:id="rId68"/>
    <p:sldId id="540" r:id="rId69"/>
    <p:sldId id="373" r:id="rId70"/>
    <p:sldId id="449" r:id="rId7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 autoAdjust="0"/>
    <p:restoredTop sz="96404" autoAdjust="0"/>
  </p:normalViewPr>
  <p:slideViewPr>
    <p:cSldViewPr>
      <p:cViewPr varScale="1">
        <p:scale>
          <a:sx n="111" d="100"/>
          <a:sy n="111" d="100"/>
        </p:scale>
        <p:origin x="161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1.6975308641975308E-2"/>
          <c:y val="0.23783212683970786"/>
          <c:w val="0.96604938271604934"/>
          <c:h val="0.660287563077786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человек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4.641297165811985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076-4E28-A36E-FFC980298EBB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193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138-4F8C-A953-2EF757CD7540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178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138-4F8C-A953-2EF757CD75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200</c:v>
                </c:pt>
                <c:pt idx="1">
                  <c:v>193</c:v>
                </c:pt>
                <c:pt idx="2">
                  <c:v>178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A-45F4-B50D-7F59B8BB749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умерло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076-4E28-A36E-FFC980298EBB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4A3-4273-A3C0-FA8983D8EBC5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138-4F8C-A953-2EF757CD75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</c:v>
                </c:pt>
                <c:pt idx="1">
                  <c:v>9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EA-45F4-B50D-7F59B8BB74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4362368"/>
        <c:axId val="24253568"/>
      </c:barChart>
      <c:catAx>
        <c:axId val="2436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4253568"/>
        <c:crosses val="autoZero"/>
        <c:auto val="1"/>
        <c:lblAlgn val="ctr"/>
        <c:lblOffset val="100"/>
        <c:noMultiLvlLbl val="0"/>
      </c:catAx>
      <c:valAx>
        <c:axId val="242535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36236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baseline="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1.6975308641975308E-2"/>
          <c:y val="0.23783212683970786"/>
          <c:w val="0.96604938271604934"/>
          <c:h val="0.660287563077786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доходы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2014,35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076-4E28-A36E-FFC980298EBB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2039,79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56E-464B-B555-4FCC34CDAC52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2429,72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9C9-48EA-BB8C-7C87A3808F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2014.35</c:v>
                </c:pt>
                <c:pt idx="1">
                  <c:v>2039.79</c:v>
                </c:pt>
                <c:pt idx="2">
                  <c:v>2449.7199999999998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A-45F4-B50D-7F59B8BB749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Из них собственные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1032,6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076-4E28-A36E-FFC980298EBB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1121,6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9AC-4BF7-ABB3-9861A28326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1032.69</c:v>
                </c:pt>
                <c:pt idx="1">
                  <c:v>1035.5</c:v>
                </c:pt>
                <c:pt idx="2">
                  <c:v>1121.5999999999999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EA-45F4-B50D-7F59B8BB749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51,3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076-4E28-A36E-FFC980298EBB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51,0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9AC-4BF7-ABB3-9861A28326AD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46,2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9C9-48EA-BB8C-7C87A3808F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51.3</c:v>
                </c:pt>
                <c:pt idx="1">
                  <c:v>51</c:v>
                </c:pt>
                <c:pt idx="2">
                  <c:v>49.2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EA-45F4-B50D-7F59B8BB74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4362368"/>
        <c:axId val="24253568"/>
      </c:barChart>
      <c:catAx>
        <c:axId val="2436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4253568"/>
        <c:crosses val="autoZero"/>
        <c:auto val="1"/>
        <c:lblAlgn val="ctr"/>
        <c:lblOffset val="100"/>
        <c:noMultiLvlLbl val="0"/>
      </c:catAx>
      <c:valAx>
        <c:axId val="242535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36236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baseline="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8049236900942939E-2"/>
          <c:y val="4.7667435122080125E-2"/>
          <c:w val="0.87090526878584618"/>
          <c:h val="0.843173230354121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115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DFE-4991-8ED7-BF226213C9A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73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FE-4991-8ED7-BF226213C9AD}"/>
                </c:ext>
              </c:extLst>
            </c:dLbl>
            <c:dLbl>
              <c:idx val="2"/>
              <c:layout>
                <c:manualLayout>
                  <c:x val="7.716049382716049E-3"/>
                  <c:y val="5.612066561760792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DFE-4991-8ED7-BF226213C9A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170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15-44E1-840B-1093AABD204E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118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ADFE-4991-8ED7-BF226213C9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4"/>
                <c:pt idx="0">
                  <c:v>крс </c:v>
                </c:pt>
                <c:pt idx="1">
                  <c:v>коров </c:v>
                </c:pt>
                <c:pt idx="2">
                  <c:v>овец,коз </c:v>
                </c:pt>
                <c:pt idx="3">
                  <c:v>птиц 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115</c:v>
                </c:pt>
                <c:pt idx="1">
                  <c:v>73</c:v>
                </c:pt>
                <c:pt idx="2">
                  <c:v>13</c:v>
                </c:pt>
                <c:pt idx="3">
                  <c:v>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06-4335-8030-D29662AB38C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Лист1!$A$2:$A$7</c:f>
              <c:strCache>
                <c:ptCount val="4"/>
                <c:pt idx="0">
                  <c:v>крс </c:v>
                </c:pt>
                <c:pt idx="1">
                  <c:v>коров </c:v>
                </c:pt>
                <c:pt idx="2">
                  <c:v>овец,коз </c:v>
                </c:pt>
                <c:pt idx="3">
                  <c:v>птиц 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06-4335-8030-D29662AB38C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Лист1!$A$2:$A$7</c:f>
              <c:strCache>
                <c:ptCount val="4"/>
                <c:pt idx="0">
                  <c:v>крс </c:v>
                </c:pt>
                <c:pt idx="1">
                  <c:v>коров </c:v>
                </c:pt>
                <c:pt idx="2">
                  <c:v>овец,коз </c:v>
                </c:pt>
                <c:pt idx="3">
                  <c:v>птиц 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06-4335-8030-D29662AB38C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Лист1!$A$2:$A$7</c:f>
              <c:strCache>
                <c:ptCount val="4"/>
                <c:pt idx="0">
                  <c:v>крс </c:v>
                </c:pt>
                <c:pt idx="1">
                  <c:v>коров </c:v>
                </c:pt>
                <c:pt idx="2">
                  <c:v>овец,коз </c:v>
                </c:pt>
                <c:pt idx="3">
                  <c:v>птиц </c:v>
                </c:pt>
              </c:strCache>
            </c:strRef>
          </c:cat>
          <c:val>
            <c:numRef>
              <c:f>Лист1!$E$2:$E$8</c:f>
              <c:numCache>
                <c:formatCode>General</c:formatCode>
                <c:ptCount val="7"/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06-4335-8030-D29662AB38C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7587456"/>
        <c:axId val="107588992"/>
      </c:barChart>
      <c:catAx>
        <c:axId val="107587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588992"/>
        <c:crosses val="autoZero"/>
        <c:auto val="1"/>
        <c:lblAlgn val="ctr"/>
        <c:lblOffset val="100"/>
        <c:noMultiLvlLbl val="0"/>
      </c:catAx>
      <c:valAx>
        <c:axId val="107588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587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029478954019636"/>
          <c:y val="5.0473457250976198E-2"/>
          <c:w val="0.86272990181782838"/>
          <c:h val="0.7815108077551672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6296296296296294E-3"/>
                  <c:y val="-0.3283058213246551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326000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B2-4F7B-8CEB-F258815286E6}"/>
                </c:ext>
              </c:extLst>
            </c:dLbl>
            <c:dLbl>
              <c:idx val="1"/>
              <c:layout>
                <c:manualLayout>
                  <c:x val="1.3888888888888888E-2"/>
                  <c:y val="-0.1515257636883023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B2-4F7B-8CEB-F258815286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2"/>
                <c:pt idx="0">
                  <c:v> Коровы </c:v>
                </c:pt>
                <c:pt idx="1">
                  <c:v>Козы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326000</c:v>
                </c:pt>
                <c:pt idx="1">
                  <c:v>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B2-4F7B-8CEB-F258815286E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 Коровы </c:v>
                </c:pt>
                <c:pt idx="1">
                  <c:v>Козы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3-0DB2-4F7B-8CEB-F258815286E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 Коровы </c:v>
                </c:pt>
                <c:pt idx="1">
                  <c:v>Козы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4-0DB2-4F7B-8CEB-F258815286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0840576"/>
        <c:axId val="100842112"/>
        <c:axId val="0"/>
      </c:bar3DChart>
      <c:catAx>
        <c:axId val="100840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0842112"/>
        <c:crosses val="autoZero"/>
        <c:auto val="1"/>
        <c:lblAlgn val="ctr"/>
        <c:lblOffset val="100"/>
        <c:noMultiLvlLbl val="0"/>
      </c:catAx>
      <c:valAx>
        <c:axId val="100842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840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0.4125</cdr:x>
      <cdr:y>0.79797</cdr:y>
    </cdr:from>
    <cdr:to>
      <cdr:x>0.52361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94720" y="403609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D14AE-3B3B-4FD6-BC3B-DDB36B345EF2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981C9-01CA-4067-ACE8-F61D538C6F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407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D6485-A63C-4561-8EB8-3ACFC96571E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951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D6485-A63C-4561-8EB8-3ACFC96571E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39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99217"/>
            <a:ext cx="6252156" cy="21602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СОБОЛЕВСКОЕ                          СЕЛЬСКОЕ ПОСЕЛЕНИЕ 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4" descr="Verhneuslonskij_r-n(gerb_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1928826" cy="19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1935" y="2576715"/>
            <a:ext cx="8440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</a:rPr>
              <a:t>Отчет </a:t>
            </a:r>
            <a:r>
              <a:rPr lang="ru-RU" sz="2400" b="1" dirty="0" smtClean="0">
                <a:latin typeface="Monotype Corsiva" pitchFamily="66" charset="0"/>
              </a:rPr>
              <a:t>Главы Соболевского сельского поселения 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«Об </a:t>
            </a:r>
            <a:r>
              <a:rPr lang="ru-RU" sz="2400" b="1" dirty="0">
                <a:latin typeface="Monotype Corsiva" pitchFamily="66" charset="0"/>
              </a:rPr>
              <a:t>итогах работы за </a:t>
            </a:r>
            <a:r>
              <a:rPr lang="ru-RU" sz="2400" b="1" dirty="0" smtClean="0">
                <a:latin typeface="Monotype Corsiva" pitchFamily="66" charset="0"/>
              </a:rPr>
              <a:t>2023 </a:t>
            </a:r>
            <a:r>
              <a:rPr lang="ru-RU" sz="2400" b="1" dirty="0">
                <a:latin typeface="Monotype Corsiva" pitchFamily="66" charset="0"/>
              </a:rPr>
              <a:t>год и перспективах развития на </a:t>
            </a:r>
            <a:r>
              <a:rPr lang="ru-RU" sz="2400" b="1" dirty="0" smtClean="0">
                <a:latin typeface="Monotype Corsiva" pitchFamily="66" charset="0"/>
              </a:rPr>
              <a:t>2024 год</a:t>
            </a:r>
            <a:r>
              <a:rPr lang="ru-RU" sz="2400" b="1" dirty="0">
                <a:latin typeface="Monotype Corsiva" pitchFamily="66" charset="0"/>
              </a:rPr>
              <a:t>»</a:t>
            </a:r>
          </a:p>
          <a:p>
            <a:pPr algn="ctr"/>
            <a:endParaRPr lang="ru-RU" sz="2400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3"/>
            <a:ext cx="9144000" cy="347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596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18432" y="-4059832"/>
            <a:ext cx="10800000" cy="54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81607"/>
            <a:ext cx="2592288" cy="3442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7612" y="3392988"/>
            <a:ext cx="2852937" cy="3789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r="12871"/>
          <a:stretch/>
        </p:blipFill>
        <p:spPr>
          <a:xfrm>
            <a:off x="4572000" y="3874988"/>
            <a:ext cx="4365798" cy="2749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5" y="247451"/>
            <a:ext cx="4617941" cy="3477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196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988839"/>
            <a:ext cx="7355160" cy="3240361"/>
          </a:xfrm>
        </p:spPr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45286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Сельское хозяйство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21409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3408132"/>
              </p:ext>
            </p:extLst>
          </p:nvPr>
        </p:nvGraphicFramePr>
        <p:xfrm>
          <a:off x="251520" y="1268760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Поголовье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5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Субсидия на коров и коз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977090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477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Получение дивидендов</a:t>
            </a:r>
            <a:endParaRPr lang="ru-RU" dirty="0"/>
          </a:p>
        </p:txBody>
      </p:sp>
      <p:pic>
        <p:nvPicPr>
          <p:cNvPr id="3074" name="Picture 2" descr="https://verhniy-uslon.tatarstan.ru/file/verhniy-uslon/Image/170071820714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68760"/>
            <a:ext cx="3949736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verhniy-uslon.tatarstan.ru/file/verhniy-uslon/Image/17007182601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2896"/>
            <a:ext cx="4134833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40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07"/>
          <a:stretch/>
        </p:blipFill>
        <p:spPr>
          <a:xfrm>
            <a:off x="5222444" y="3573016"/>
            <a:ext cx="2893414" cy="302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51"/>
          <a:stretch/>
        </p:blipFill>
        <p:spPr>
          <a:xfrm>
            <a:off x="1259632" y="3573016"/>
            <a:ext cx="3152345" cy="3002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88032"/>
            <a:ext cx="246373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9687"/>
            <a:ext cx="4208479" cy="3156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84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Всего КРС 160 гол</a:t>
            </a:r>
          </a:p>
          <a:p>
            <a:r>
              <a:rPr lang="ru-RU" dirty="0" smtClean="0"/>
              <a:t>Коров 107 гол.</a:t>
            </a:r>
          </a:p>
          <a:p>
            <a:r>
              <a:rPr lang="ru-RU" dirty="0" smtClean="0"/>
              <a:t>Свиней -9 гол.</a:t>
            </a:r>
          </a:p>
          <a:p>
            <a:r>
              <a:rPr lang="ru-RU" dirty="0" smtClean="0"/>
              <a:t>Овец -39 гол.</a:t>
            </a:r>
          </a:p>
          <a:p>
            <a:r>
              <a:rPr lang="ru-RU" dirty="0" smtClean="0"/>
              <a:t>Коз-12 гол.</a:t>
            </a:r>
          </a:p>
          <a:p>
            <a:r>
              <a:rPr lang="ru-RU" dirty="0" smtClean="0"/>
              <a:t>Лошадей -2 гол.</a:t>
            </a:r>
          </a:p>
          <a:p>
            <a:r>
              <a:rPr lang="ru-RU" dirty="0" smtClean="0"/>
              <a:t>Птиц -879 шт.</a:t>
            </a:r>
          </a:p>
          <a:p>
            <a:r>
              <a:rPr lang="ru-RU" dirty="0" smtClean="0"/>
              <a:t>П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57200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Благоустройство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6295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r="17751"/>
          <a:stretch/>
        </p:blipFill>
        <p:spPr>
          <a:xfrm>
            <a:off x="225483" y="157167"/>
            <a:ext cx="4706557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6" r="21571"/>
          <a:stretch/>
        </p:blipFill>
        <p:spPr>
          <a:xfrm>
            <a:off x="5069481" y="3501008"/>
            <a:ext cx="3820623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7" y="3429000"/>
            <a:ext cx="4582613" cy="343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s://verhniy-uslon.tatarstan.ru/file/verhniy-uslon/Image/16933092622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0648"/>
            <a:ext cx="3600399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26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3096344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2656"/>
            <a:ext cx="28575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765" y="4221088"/>
            <a:ext cx="4114743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722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/>
          <a:stretch/>
        </p:blipFill>
        <p:spPr>
          <a:xfrm>
            <a:off x="658375" y="260648"/>
            <a:ext cx="2304256" cy="3337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D:\Новая папка (4)\УБОРКА Р. сВИЯГА\DSC003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57125"/>
            <a:ext cx="3600355" cy="2699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7" b="24407"/>
          <a:stretch/>
        </p:blipFill>
        <p:spPr>
          <a:xfrm>
            <a:off x="5645402" y="3284984"/>
            <a:ext cx="2448272" cy="344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8" t="6847" r="-9022" b="-6847"/>
          <a:stretch/>
        </p:blipFill>
        <p:spPr>
          <a:xfrm>
            <a:off x="467544" y="3933056"/>
            <a:ext cx="517785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568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Совет Соболевского СП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33056"/>
            <a:ext cx="3593976" cy="2467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24744"/>
            <a:ext cx="6060165" cy="2727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https://verhniy-uslon.tatarstan.ru/file/verhniy-uslon/Image/16981539354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52" y="3950898"/>
            <a:ext cx="3263381" cy="2458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36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erhniy-uslon.tatarstan.ru/file/verhniy-uslon/Image/168873144026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65"/>
          <a:stretch/>
        </p:blipFill>
        <p:spPr bwMode="auto">
          <a:xfrm>
            <a:off x="323527" y="476672"/>
            <a:ext cx="3434415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/>
          <a:stretch/>
        </p:blipFill>
        <p:spPr>
          <a:xfrm>
            <a:off x="3757942" y="1772816"/>
            <a:ext cx="5372841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746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50"/>
          <a:stretch/>
        </p:blipFill>
        <p:spPr>
          <a:xfrm>
            <a:off x="5940152" y="260648"/>
            <a:ext cx="3088659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15"/>
          <a:stretch/>
        </p:blipFill>
        <p:spPr>
          <a:xfrm>
            <a:off x="323528" y="257500"/>
            <a:ext cx="2880320" cy="3616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verhniy-uslon.tatarstan.ru/file/verhniy-uslon/Image/16965927245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7761013" cy="2755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verhniy-uslon.tatarstan.ru/file/verhniy-uslon/Image/16926955217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23" y="332656"/>
            <a:ext cx="2208653" cy="3541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8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verhniy-uslon.tatarstan.ru/file/verhniy-uslon/Image/16898565254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3"/>
            <a:ext cx="3058747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verhniy-uslon.tatarstan.ru/file/verhniy-uslon/Image/16898565254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92696"/>
            <a:ext cx="4305300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verhniy-uslon.tatarstan.ru/file/verhniy-uslon/Image/16844160912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8960"/>
            <a:ext cx="2636776" cy="3507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13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714348" y="404664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Вывоз ТКО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96383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C:\Users\Sobolevskoe\Desktop\%D1%84%D0%BE%D1%82%D0%BE\%D0%B2%D1%8B%D0%B2%D0%BE%D0%B7 %D0%BC%D1%83%D1%81%D0%BE%D1%80%D0%B0\170028092197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C:\Users\Sobolevskoe\Desktop\%D1%84%D0%BE%D1%82%D0%BE\%D0%B2%D1%8B%D0%B2%D0%BE%D0%B7 %D0%BC%D1%83%D1%81%D0%BE%D1%80%D0%B0\170028092197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19076"/>
            <a:ext cx="2592288" cy="3442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14142"/>
            <a:ext cx="2603385" cy="345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861048"/>
            <a:ext cx="435130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422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Всего КРС 160 гол</a:t>
            </a:r>
          </a:p>
          <a:p>
            <a:r>
              <a:rPr lang="ru-RU" dirty="0" smtClean="0"/>
              <a:t>Коров 107 гол.</a:t>
            </a:r>
          </a:p>
          <a:p>
            <a:r>
              <a:rPr lang="ru-RU" dirty="0" smtClean="0"/>
              <a:t>Свиней -9 гол.</a:t>
            </a:r>
          </a:p>
          <a:p>
            <a:r>
              <a:rPr lang="ru-RU" dirty="0" smtClean="0"/>
              <a:t>Овец -39 гол.</a:t>
            </a:r>
          </a:p>
          <a:p>
            <a:r>
              <a:rPr lang="ru-RU" dirty="0" smtClean="0"/>
              <a:t>Коз-12 гол.</a:t>
            </a:r>
          </a:p>
          <a:p>
            <a:r>
              <a:rPr lang="ru-RU" dirty="0" smtClean="0"/>
              <a:t>Лошадей -2 гол.</a:t>
            </a:r>
          </a:p>
          <a:p>
            <a:r>
              <a:rPr lang="ru-RU" dirty="0" smtClean="0"/>
              <a:t>Птиц -879 шт.</a:t>
            </a:r>
          </a:p>
          <a:p>
            <a:r>
              <a:rPr lang="ru-RU" dirty="0" smtClean="0"/>
              <a:t>П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57200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Культура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30629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verhniy-uslon.tatarstan.ru/file/verhniy-uslon/Image/IMG-20220511-WA002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8"/>
          <a:stretch/>
        </p:blipFill>
        <p:spPr bwMode="auto">
          <a:xfrm>
            <a:off x="395536" y="188640"/>
            <a:ext cx="2296892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verhniy-uslon.tatarstan.ru/file/verhniy-uslon/Image/IMG-20220511-WA0032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7"/>
          <a:stretch/>
        </p:blipFill>
        <p:spPr bwMode="auto">
          <a:xfrm>
            <a:off x="2987824" y="1052736"/>
            <a:ext cx="2646836" cy="4176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verhniy-uslon.tatarstan.ru/file/verhniy-uslon/Image/Collage_20230927_15453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28" y="3429000"/>
            <a:ext cx="3147864" cy="3147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630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Проведение фестиваля «Играй гармонь в Соболевском»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3" y="1446634"/>
            <a:ext cx="3856081" cy="254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38" y="1446634"/>
            <a:ext cx="3860762" cy="2572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21" y="4077072"/>
            <a:ext cx="378278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38" y="3985981"/>
            <a:ext cx="3860762" cy="2572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982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«Семьи любви и верности»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16" y="1988840"/>
            <a:ext cx="2808071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285" y="1198722"/>
            <a:ext cx="2869976" cy="1913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4433" r="3813" b="4704"/>
          <a:stretch/>
        </p:blipFill>
        <p:spPr>
          <a:xfrm>
            <a:off x="267465" y="1117422"/>
            <a:ext cx="2846902" cy="1913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366" y="4725144"/>
            <a:ext cx="2952328" cy="1968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30" y="3645024"/>
            <a:ext cx="2762637" cy="1840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863" y="3474788"/>
            <a:ext cx="2692229" cy="1794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026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ДУХОВЕНСТВО</a:t>
            </a:r>
            <a:endParaRPr lang="ru-RU" dirty="0"/>
          </a:p>
        </p:txBody>
      </p:sp>
      <p:pic>
        <p:nvPicPr>
          <p:cNvPr id="4" name="Объект 3" descr="C:\Users\пОЛЬЗОВАТЕЛТ\AppData\Local\Temp\Rar$DIa5904.24023\IMG_20200701_120251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2" b="34824"/>
          <a:stretch/>
        </p:blipFill>
        <p:spPr bwMode="auto">
          <a:xfrm>
            <a:off x="1284056" y="1916832"/>
            <a:ext cx="6768752" cy="4747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1287868" y="17930"/>
            <a:ext cx="6521948" cy="175488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ДУХОВЕНСТВО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958787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5950606"/>
              </p:ext>
            </p:extLst>
          </p:nvPr>
        </p:nvGraphicFramePr>
        <p:xfrm>
          <a:off x="539552" y="980728"/>
          <a:ext cx="822960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Численность населения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443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Взаимодействие с старостой старообрядческой общины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r="10400"/>
          <a:stretch/>
        </p:blipFill>
        <p:spPr>
          <a:xfrm>
            <a:off x="469993" y="1556792"/>
            <a:ext cx="8157783" cy="4959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7489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verhniy-uslon.tatarstan.ru/file/verhniy-uslon/Image/3(776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82" y="902041"/>
            <a:ext cx="3996444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verhniy-uslon.tatarstan.ru/file/verhniy-uslon/Image/17047843584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626" y="332656"/>
            <a:ext cx="4110190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verhniy-uslon.tatarstan.ru/file/verhniy-uslon/Image/17047843584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19" y="3717032"/>
            <a:ext cx="4032448" cy="3037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197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/>
              <a:t>Призыв в ряды вооруженных сил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659041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Мобилизованный </a:t>
            </a:r>
            <a:br>
              <a:rPr lang="ru-RU" dirty="0" smtClean="0"/>
            </a:br>
            <a:r>
              <a:rPr lang="ru-RU" dirty="0" err="1" smtClean="0"/>
              <a:t>Росихин</a:t>
            </a:r>
            <a:r>
              <a:rPr lang="ru-RU" dirty="0" smtClean="0"/>
              <a:t> Никита Григорьевич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77" y="1484784"/>
            <a:ext cx="4044445" cy="50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9988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Работа с мобилизованными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1628800"/>
            <a:ext cx="6696744" cy="5042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991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8" r="8911"/>
          <a:stretch/>
        </p:blipFill>
        <p:spPr>
          <a:xfrm>
            <a:off x="281390" y="260648"/>
            <a:ext cx="4392488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96752"/>
            <a:ext cx="4099934" cy="544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1517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err="1" smtClean="0"/>
              <a:t>Соц.защита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83719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SobolevskoePC\AppData\Local\Microsoft\Windows\INetCache\Content.Word\IMG_20190306_112322_HHT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3"/>
          <a:stretch/>
        </p:blipFill>
        <p:spPr bwMode="auto">
          <a:xfrm>
            <a:off x="1547664" y="260648"/>
            <a:ext cx="5832648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302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/>
              <a:t>Почта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07033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1"/>
          <a:stretch/>
        </p:blipFill>
        <p:spPr>
          <a:xfrm>
            <a:off x="251520" y="246254"/>
            <a:ext cx="2844673" cy="5054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>
          <a:xfrm>
            <a:off x="6228184" y="260648"/>
            <a:ext cx="2669847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6" t="8400" r="-4156" b="7601"/>
          <a:stretch/>
        </p:blipFill>
        <p:spPr>
          <a:xfrm>
            <a:off x="3288362" y="1556792"/>
            <a:ext cx="2808312" cy="503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129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959160"/>
              </p:ext>
            </p:extLst>
          </p:nvPr>
        </p:nvGraphicFramePr>
        <p:xfrm>
          <a:off x="755576" y="620688"/>
          <a:ext cx="7632847" cy="5544615"/>
        </p:xfrm>
        <a:graphic>
          <a:graphicData uri="http://schemas.openxmlformats.org/drawingml/2006/table">
            <a:tbl>
              <a:tblPr firstRow="1" firstCol="1" bandRow="1"/>
              <a:tblGrid>
                <a:gridCol w="3047869">
                  <a:extLst>
                    <a:ext uri="{9D8B030D-6E8A-4147-A177-3AD203B41FA5}">
                      <a16:colId xmlns:a16="http://schemas.microsoft.com/office/drawing/2014/main" val="2357977317"/>
                    </a:ext>
                  </a:extLst>
                </a:gridCol>
                <a:gridCol w="1528326">
                  <a:extLst>
                    <a:ext uri="{9D8B030D-6E8A-4147-A177-3AD203B41FA5}">
                      <a16:colId xmlns:a16="http://schemas.microsoft.com/office/drawing/2014/main" val="1984113934"/>
                    </a:ext>
                  </a:extLst>
                </a:gridCol>
                <a:gridCol w="1528326">
                  <a:extLst>
                    <a:ext uri="{9D8B030D-6E8A-4147-A177-3AD203B41FA5}">
                      <a16:colId xmlns:a16="http://schemas.microsoft.com/office/drawing/2014/main" val="3418849668"/>
                    </a:ext>
                  </a:extLst>
                </a:gridCol>
                <a:gridCol w="1528326">
                  <a:extLst>
                    <a:ext uri="{9D8B030D-6E8A-4147-A177-3AD203B41FA5}">
                      <a16:colId xmlns:a16="http://schemas.microsoft.com/office/drawing/2014/main" val="1797038581"/>
                    </a:ext>
                  </a:extLst>
                </a:gridCol>
              </a:tblGrid>
              <a:tr h="4355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 01.01.2022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 01.01.2023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 01.01.2024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3114571"/>
                  </a:ext>
                </a:extLst>
              </a:tr>
              <a:tr h="8711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Дети дошкольного возраста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5334626"/>
                  </a:ext>
                </a:extLst>
              </a:tr>
              <a:tr h="893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Дети школьного возраста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69265" algn="l"/>
                          <a:tab pos="539115" algn="ctr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	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4017998"/>
                  </a:ext>
                </a:extLst>
              </a:tr>
              <a:tr h="8361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Трудоспособное население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5636363"/>
                  </a:ext>
                </a:extLst>
              </a:tr>
              <a:tr h="8361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Пенсионеры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4943385"/>
                  </a:ext>
                </a:extLst>
              </a:tr>
              <a:tr h="836165"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Родилось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177459"/>
                  </a:ext>
                </a:extLst>
              </a:tr>
              <a:tr h="836165"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Умерло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9991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862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Здравоохранение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77137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Вакцинация населения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32935"/>
            <a:ext cx="4104456" cy="544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20" y="1916832"/>
            <a:ext cx="4683707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54835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0648"/>
            <a:ext cx="7704856" cy="6371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77056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Правоохранительная деятельность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30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78"/>
          <a:stretch/>
        </p:blipFill>
        <p:spPr>
          <a:xfrm>
            <a:off x="2555776" y="404664"/>
            <a:ext cx="4203973" cy="5899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749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Пожарная безопасность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41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avatars.mds.yandex.net/i?id=514be5b9c694ee2017739bc169914380c477e7ad-10071482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572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avatars.mds.yandex.net/i?id=291f28ebf19623f3d630d6acb2f71ec66488db28-10105725-images-thumbs&amp;ref=rim&amp;n=33&amp;w=211&amp;h=20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73015"/>
            <a:ext cx="3096344" cy="29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0433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 smtClean="0">
                <a:solidFill>
                  <a:prstClr val="white"/>
                </a:solidFill>
                <a:latin typeface="Calibri"/>
              </a:rPr>
              <a:t>Водоснабжение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62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sz="2600" dirty="0" smtClean="0"/>
          </a:p>
          <a:p>
            <a:pPr marL="0" indent="0">
              <a:buNone/>
            </a:pPr>
            <a:r>
              <a:rPr lang="ru-RU" sz="2600" dirty="0"/>
              <a:t> </a:t>
            </a:r>
          </a:p>
          <a:p>
            <a:r>
              <a:rPr lang="ru-RU" sz="2600" b="1" dirty="0"/>
              <a:t>Информация финансово-хозяйственной деятельности </a:t>
            </a:r>
            <a:endParaRPr lang="ru-RU" sz="2600" dirty="0"/>
          </a:p>
          <a:p>
            <a:r>
              <a:rPr lang="ru-RU" sz="2600" b="1" dirty="0"/>
              <a:t>по Соболевскому СП за </a:t>
            </a:r>
            <a:r>
              <a:rPr lang="ru-RU" sz="2600" b="1" dirty="0" smtClean="0"/>
              <a:t>2023 год</a:t>
            </a:r>
            <a:endParaRPr lang="ru-RU" sz="2600" dirty="0"/>
          </a:p>
          <a:p>
            <a:r>
              <a:rPr lang="ru-RU" sz="2600" b="1" dirty="0"/>
              <a:t> </a:t>
            </a:r>
            <a:endParaRPr lang="ru-RU" sz="2600" dirty="0"/>
          </a:p>
          <a:p>
            <a:r>
              <a:rPr lang="tt-RU" sz="2600" u="sng" dirty="0"/>
              <a:t>Остаток денежных средств на 01.01.202</a:t>
            </a:r>
            <a:r>
              <a:rPr lang="ru-RU" sz="2600" u="sng" dirty="0"/>
              <a:t>4</a:t>
            </a:r>
            <a:r>
              <a:rPr lang="tt-RU" sz="2600" u="sng" dirty="0"/>
              <a:t> г. </a:t>
            </a:r>
            <a:r>
              <a:rPr lang="ru-RU" sz="2600" u="sng" dirty="0"/>
              <a:t>-48 109,07</a:t>
            </a:r>
            <a:r>
              <a:rPr lang="tt-RU" sz="2600" u="sng" dirty="0"/>
              <a:t> руб.</a:t>
            </a:r>
            <a:endParaRPr lang="ru-RU" sz="2600" dirty="0"/>
          </a:p>
          <a:p>
            <a:r>
              <a:rPr lang="tt-RU" sz="2600" b="1" dirty="0"/>
              <a:t>ВСЕГО Начислено за воду  </a:t>
            </a:r>
            <a:r>
              <a:rPr lang="ru-RU" sz="2600" b="1" dirty="0"/>
              <a:t>463 836</a:t>
            </a:r>
            <a:r>
              <a:rPr lang="tt-RU" sz="2600" b="1" dirty="0"/>
              <a:t>,</a:t>
            </a:r>
            <a:r>
              <a:rPr lang="ru-RU" sz="2600" b="1" dirty="0"/>
              <a:t>47</a:t>
            </a:r>
            <a:r>
              <a:rPr lang="tt-RU" sz="2600" b="1" dirty="0"/>
              <a:t> руб.</a:t>
            </a:r>
            <a:endParaRPr lang="ru-RU" sz="2600" dirty="0"/>
          </a:p>
          <a:p>
            <a:r>
              <a:rPr lang="tt-RU" sz="2600" b="1" dirty="0"/>
              <a:t>Поступило за воду на р/счет 4</a:t>
            </a:r>
            <a:r>
              <a:rPr lang="ru-RU" sz="2600" b="1" dirty="0"/>
              <a:t>49 391</a:t>
            </a:r>
            <a:r>
              <a:rPr lang="tt-RU" sz="2600" b="1" dirty="0"/>
              <a:t>,</a:t>
            </a:r>
            <a:r>
              <a:rPr lang="ru-RU" sz="2600" b="1" dirty="0"/>
              <a:t>29</a:t>
            </a:r>
            <a:r>
              <a:rPr lang="tt-RU" sz="2600" b="1" dirty="0"/>
              <a:t> руб:</a:t>
            </a:r>
            <a:endParaRPr lang="ru-RU" sz="2600" dirty="0"/>
          </a:p>
          <a:p>
            <a:r>
              <a:rPr lang="tt-RU" sz="2600" dirty="0"/>
              <a:t>          </a:t>
            </a:r>
            <a:r>
              <a:rPr lang="tt-RU" sz="2600" b="1" dirty="0"/>
              <a:t>Процент собираемости </a:t>
            </a:r>
            <a:r>
              <a:rPr lang="ru-RU" sz="2600" b="1" dirty="0"/>
              <a:t>96</a:t>
            </a:r>
            <a:r>
              <a:rPr lang="tt-RU" sz="2600" b="1" dirty="0"/>
              <a:t>,</a:t>
            </a:r>
            <a:r>
              <a:rPr lang="ru-RU" sz="2600" b="1" dirty="0"/>
              <a:t>9</a:t>
            </a:r>
            <a:r>
              <a:rPr lang="tt-RU" sz="2600" b="1" dirty="0"/>
              <a:t>%</a:t>
            </a:r>
            <a:r>
              <a:rPr lang="ru-RU" sz="2600" b="1" dirty="0"/>
              <a:t>, т.к. оплата за декабрь производится в январе.</a:t>
            </a:r>
            <a:endParaRPr lang="ru-RU" sz="2600" dirty="0"/>
          </a:p>
          <a:p>
            <a:r>
              <a:rPr lang="tt-RU" sz="2600" b="1" dirty="0"/>
              <a:t> </a:t>
            </a:r>
            <a:endParaRPr lang="ru-RU" sz="2600" dirty="0"/>
          </a:p>
          <a:p>
            <a:r>
              <a:rPr lang="tt-RU" sz="2600" b="1" dirty="0"/>
              <a:t>ФАКТИЧЕСКИЙ РАСХОД составил  4</a:t>
            </a:r>
            <a:r>
              <a:rPr lang="ru-RU" sz="2600" b="1" dirty="0"/>
              <a:t>97 500</a:t>
            </a:r>
            <a:r>
              <a:rPr lang="tt-RU" sz="2600" b="1" dirty="0"/>
              <a:t>,</a:t>
            </a:r>
            <a:r>
              <a:rPr lang="ru-RU" sz="2600" b="1" dirty="0"/>
              <a:t>36</a:t>
            </a:r>
            <a:r>
              <a:rPr lang="tt-RU" sz="2600" b="1" dirty="0"/>
              <a:t> руб.:</a:t>
            </a:r>
            <a:endParaRPr lang="ru-RU" sz="2600" dirty="0"/>
          </a:p>
          <a:p>
            <a:r>
              <a:rPr lang="tt-RU" sz="2600" dirty="0"/>
              <a:t>з/плата</a:t>
            </a:r>
            <a:r>
              <a:rPr lang="ru-RU" sz="2600" dirty="0"/>
              <a:t> операторам - </a:t>
            </a:r>
            <a:r>
              <a:rPr lang="tt-RU" sz="2600" dirty="0"/>
              <a:t>1</a:t>
            </a:r>
            <a:r>
              <a:rPr lang="ru-RU" sz="2600" dirty="0"/>
              <a:t>86 275,36</a:t>
            </a:r>
            <a:r>
              <a:rPr lang="tt-RU" sz="2600" dirty="0"/>
              <a:t>руб. </a:t>
            </a:r>
            <a:endParaRPr lang="ru-RU" sz="2600" dirty="0"/>
          </a:p>
          <a:p>
            <a:r>
              <a:rPr lang="tt-RU" sz="2600" dirty="0"/>
              <a:t>содержание аварийной бригады</a:t>
            </a:r>
            <a:r>
              <a:rPr lang="ru-RU" sz="2600" dirty="0"/>
              <a:t> -</a:t>
            </a:r>
            <a:r>
              <a:rPr lang="tt-RU" sz="2600" dirty="0"/>
              <a:t> 9</a:t>
            </a:r>
            <a:r>
              <a:rPr lang="ru-RU" sz="2600" dirty="0"/>
              <a:t>1</a:t>
            </a:r>
            <a:r>
              <a:rPr lang="tt-RU" sz="2600" dirty="0"/>
              <a:t> </a:t>
            </a:r>
            <a:r>
              <a:rPr lang="ru-RU" sz="2600" dirty="0"/>
              <a:t>910,40</a:t>
            </a:r>
            <a:r>
              <a:rPr lang="tt-RU" sz="2600" dirty="0"/>
              <a:t> руб. </a:t>
            </a:r>
            <a:endParaRPr lang="ru-RU" sz="2600" dirty="0"/>
          </a:p>
          <a:p>
            <a:r>
              <a:rPr lang="tt-RU" sz="2600" dirty="0"/>
              <a:t>налог УСН  202</a:t>
            </a:r>
            <a:r>
              <a:rPr lang="ru-RU" sz="2600" dirty="0"/>
              <a:t>3</a:t>
            </a:r>
            <a:r>
              <a:rPr lang="tt-RU" sz="2600" dirty="0"/>
              <a:t>г. </a:t>
            </a:r>
            <a:r>
              <a:rPr lang="ru-RU" sz="2600" dirty="0"/>
              <a:t>4 494,00</a:t>
            </a:r>
            <a:r>
              <a:rPr lang="tt-RU" sz="2600" dirty="0"/>
              <a:t> руб.</a:t>
            </a:r>
            <a:endParaRPr lang="ru-RU" sz="2600" dirty="0"/>
          </a:p>
          <a:p>
            <a:r>
              <a:rPr lang="tt-RU" sz="2600" dirty="0"/>
              <a:t>возмещено э/энергии </a:t>
            </a:r>
            <a:r>
              <a:rPr lang="ru-RU" sz="2600" dirty="0"/>
              <a:t>61 240</a:t>
            </a:r>
            <a:r>
              <a:rPr lang="tt-RU" sz="2600" dirty="0"/>
              <a:t> руб</a:t>
            </a:r>
            <a:r>
              <a:rPr lang="tt-RU" sz="2600" dirty="0" smtClean="0"/>
              <a:t>.- </a:t>
            </a:r>
            <a:r>
              <a:rPr lang="ru-RU" sz="2600" dirty="0"/>
              <a:t>26</a:t>
            </a:r>
            <a:r>
              <a:rPr lang="tt-RU" sz="2600" dirty="0"/>
              <a:t>,</a:t>
            </a:r>
            <a:r>
              <a:rPr lang="ru-RU" sz="2600" dirty="0" smtClean="0"/>
              <a:t>30% </a:t>
            </a:r>
            <a:r>
              <a:rPr lang="tt-RU" sz="2600" dirty="0" smtClean="0"/>
              <a:t> </a:t>
            </a:r>
            <a:r>
              <a:rPr lang="tt-RU" sz="2600" dirty="0"/>
              <a:t>(начислено </a:t>
            </a:r>
            <a:r>
              <a:rPr lang="ru-RU" sz="2600" dirty="0"/>
              <a:t>232 621</a:t>
            </a:r>
            <a:r>
              <a:rPr lang="tt-RU" sz="2600" dirty="0"/>
              <a:t>.</a:t>
            </a:r>
            <a:r>
              <a:rPr lang="ru-RU" sz="2600" dirty="0"/>
              <a:t>50</a:t>
            </a:r>
            <a:r>
              <a:rPr lang="tt-RU" sz="2600" dirty="0"/>
              <a:t> руб.)</a:t>
            </a:r>
            <a:endParaRPr lang="ru-RU" sz="2600" dirty="0"/>
          </a:p>
          <a:p>
            <a:r>
              <a:rPr lang="tt-RU" sz="2600" dirty="0"/>
              <a:t>услуги экскаватора </a:t>
            </a:r>
            <a:r>
              <a:rPr lang="ru-RU" sz="2600" dirty="0"/>
              <a:t>19 680</a:t>
            </a:r>
            <a:r>
              <a:rPr lang="tt-RU" sz="2600" dirty="0"/>
              <a:t> руб</a:t>
            </a:r>
            <a:endParaRPr lang="ru-RU" sz="2600" dirty="0"/>
          </a:p>
          <a:p>
            <a:r>
              <a:rPr lang="tt-RU" sz="2600" dirty="0"/>
              <a:t>расходные материалы для скважин </a:t>
            </a:r>
            <a:r>
              <a:rPr lang="ru-RU" sz="2600" dirty="0"/>
              <a:t>19 680</a:t>
            </a:r>
            <a:r>
              <a:rPr lang="tt-RU" sz="2600" dirty="0"/>
              <a:t> руб.</a:t>
            </a:r>
            <a:endParaRPr lang="ru-RU" sz="2600" dirty="0"/>
          </a:p>
          <a:p>
            <a:r>
              <a:rPr lang="tt-RU" sz="2600" dirty="0"/>
              <a:t>услуги банка </a:t>
            </a:r>
            <a:r>
              <a:rPr lang="ru-RU" sz="2600" dirty="0"/>
              <a:t>100</a:t>
            </a:r>
            <a:r>
              <a:rPr lang="tt-RU" sz="2600" dirty="0"/>
              <a:t>0 руб</a:t>
            </a:r>
            <a:endParaRPr lang="ru-RU" sz="2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579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13" y="151424"/>
            <a:ext cx="4064184" cy="3048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AutoShape 2" descr="C:\Users\Sobolevskoe\Desktop\%D1%84%D0%BE%D1%82%D0%BE 2022\16637407450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798" y="160338"/>
            <a:ext cx="4034369" cy="3039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822" r="77" b="-1822"/>
          <a:stretch/>
        </p:blipFill>
        <p:spPr>
          <a:xfrm>
            <a:off x="639888" y="3326513"/>
            <a:ext cx="3755109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https://verhniy-uslon.tatarstan.ru/file/verhniy-uslon/Image/16813047720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1" t="3613" r="3081" b="23405"/>
          <a:stretch/>
        </p:blipFill>
        <p:spPr bwMode="auto">
          <a:xfrm>
            <a:off x="4838807" y="3315782"/>
            <a:ext cx="3704350" cy="3323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50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988839"/>
            <a:ext cx="7355160" cy="3240361"/>
          </a:xfrm>
        </p:spPr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45286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/>
              <a:t>Б</a:t>
            </a:r>
            <a:r>
              <a:rPr lang="ru-RU" sz="6000" dirty="0" smtClean="0"/>
              <a:t>юджет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35565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Самообложение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49842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466" y="4093403"/>
            <a:ext cx="4679413" cy="2629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3" b="12990"/>
          <a:stretch/>
        </p:blipFill>
        <p:spPr>
          <a:xfrm>
            <a:off x="971600" y="3951538"/>
            <a:ext cx="2367338" cy="2913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s://verhniy-uslon.tatarstan.ru/file/verhniy-uslon/Image/16896591873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2916"/>
            <a:ext cx="4899411" cy="3690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verhniy-uslon.tatarstan.ru/file/verhniy-uslon/Image/16896591873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7521"/>
            <a:ext cx="2829735" cy="3756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92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verhniy-uslon.tatarstan.ru/file/verhniy-uslon/Image/16886312242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2408370" cy="319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verhniy-uslon.tatarstan.ru/file/verhniy-uslon/Image/16886312242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18"/>
          <a:stretch/>
        </p:blipFill>
        <p:spPr bwMode="auto">
          <a:xfrm>
            <a:off x="2987824" y="332656"/>
            <a:ext cx="5970019" cy="3052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verhniy-uslon.tatarstan.ru/file/verhniy-uslon/Image/16886312242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5"/>
            <a:ext cx="2408370" cy="3196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verhniy-uslon.tatarstan.ru/file/verhniy-uslon/Image/16886312242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03696"/>
            <a:ext cx="2376264" cy="3154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537166"/>
            <a:ext cx="1944216" cy="323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83963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verhniy-uslon.tatarstan.ru/file/verhniy-uslon/Image/170004654385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r="28064"/>
          <a:stretch/>
        </p:blipFill>
        <p:spPr bwMode="auto">
          <a:xfrm>
            <a:off x="514399" y="3672719"/>
            <a:ext cx="4131979" cy="2907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verhniy-uslon.tatarstan.ru/file/verhniy-uslon/Image/170004647076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00"/>
          <a:stretch/>
        </p:blipFill>
        <p:spPr bwMode="auto">
          <a:xfrm>
            <a:off x="1884471" y="332656"/>
            <a:ext cx="5472608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verhniy-uslon.tatarstan.ru/file/verhniy-uslon/Image/170013738645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 b="12880"/>
          <a:stretch/>
        </p:blipFill>
        <p:spPr bwMode="auto">
          <a:xfrm>
            <a:off x="5148064" y="3695652"/>
            <a:ext cx="3096344" cy="2839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7567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Спонсорская помощь </a:t>
            </a:r>
            <a:br>
              <a:rPr lang="ru-RU" dirty="0" smtClean="0"/>
            </a:br>
            <a:r>
              <a:rPr lang="ru-RU" dirty="0" smtClean="0"/>
              <a:t>ООО «ГК «Сокол»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6795066" cy="5062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18677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404665"/>
            <a:ext cx="8229600" cy="66735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Выпиливание аварийных и старых деревьев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2906" y="558130"/>
            <a:ext cx="2616914" cy="3475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5231" y="578293"/>
            <a:ext cx="249401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34576"/>
            <a:ext cx="3669791" cy="2763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63" y="3834576"/>
            <a:ext cx="3627281" cy="2731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075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0025"/>
          </a:xfrm>
        </p:spPr>
        <p:txBody>
          <a:bodyPr/>
          <a:lstStyle/>
          <a:p>
            <a:r>
              <a:rPr lang="ru-RU" dirty="0" smtClean="0"/>
              <a:t>Отсыпка дороги ООО «ГК Сокол»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52736"/>
            <a:ext cx="2530624" cy="288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940" y="1052736"/>
            <a:ext cx="2844220" cy="287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6"/>
          <a:stretch/>
        </p:blipFill>
        <p:spPr>
          <a:xfrm>
            <a:off x="611560" y="3991416"/>
            <a:ext cx="4032448" cy="2572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40" y="1052736"/>
            <a:ext cx="2508360" cy="2870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53527"/>
            <a:ext cx="3479646" cy="2511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48985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Снос аварийной школы и СДК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516" y="1052736"/>
            <a:ext cx="3161283" cy="2363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" y="1124744"/>
            <a:ext cx="2946158" cy="2218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13" y="1315527"/>
            <a:ext cx="2692773" cy="202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516" y="3978324"/>
            <a:ext cx="3064825" cy="2290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33056"/>
            <a:ext cx="5166218" cy="2381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21839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Укрепление берега реки </a:t>
            </a:r>
            <a:r>
              <a:rPr lang="ru-RU" dirty="0" err="1" smtClean="0"/>
              <a:t>Свияга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23" y="4121696"/>
            <a:ext cx="3634153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27" y="1142103"/>
            <a:ext cx="3867273" cy="2911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6314" y="808022"/>
            <a:ext cx="2808313" cy="3729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84717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Спонсорская помощь от Рубцовой Ольги Михайловны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1628800"/>
            <a:ext cx="4083192" cy="4933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1465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6135978"/>
              </p:ext>
            </p:extLst>
          </p:nvPr>
        </p:nvGraphicFramePr>
        <p:xfrm>
          <a:off x="539552" y="980728"/>
          <a:ext cx="822960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Доходная часть бюджета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162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143"/>
          </a:xfrm>
        </p:spPr>
        <p:txBody>
          <a:bodyPr/>
          <a:lstStyle/>
          <a:p>
            <a:r>
              <a:rPr lang="ru-RU" dirty="0" smtClean="0"/>
              <a:t>Замена насоса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3312368" cy="2495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82339"/>
            <a:ext cx="3437818" cy="456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933056"/>
            <a:ext cx="3537376" cy="2664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44918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251520" y="11663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Обращения граждан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15130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1345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251520" y="11663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Юбилейные даты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40986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Вручение подарка труженице тыла</a:t>
            </a:r>
            <a:endParaRPr lang="ru-RU" dirty="0"/>
          </a:p>
        </p:txBody>
      </p:sp>
      <p:pic>
        <p:nvPicPr>
          <p:cNvPr id="2050" name="Picture 2" descr="https://verhniy-uslon.tatarstan.ru/file/verhniy-uslon/Image/168233669659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40" y="1600200"/>
            <a:ext cx="698091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8659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7509"/>
          </a:xfrm>
        </p:spPr>
        <p:txBody>
          <a:bodyPr/>
          <a:lstStyle/>
          <a:p>
            <a:r>
              <a:rPr lang="ru-RU" dirty="0" smtClean="0"/>
              <a:t>Поздравление юбиляров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14" y="1082200"/>
            <a:ext cx="3733076" cy="2812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110" y="1082200"/>
            <a:ext cx="3536648" cy="266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88" y="3849991"/>
            <a:ext cx="3791412" cy="2856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b="37979"/>
          <a:stretch/>
        </p:blipFill>
        <p:spPr>
          <a:xfrm>
            <a:off x="4791406" y="3849991"/>
            <a:ext cx="3610972" cy="2819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56572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Поздравление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днем пожилого человека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894" y="2348880"/>
            <a:ext cx="2817673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068960"/>
            <a:ext cx="2777467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4" y="1508591"/>
            <a:ext cx="2678053" cy="3504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091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251520" y="11663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Инвентаризация земельных участков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26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4868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Проблемные земельные участки    -186</a:t>
            </a:r>
          </a:p>
          <a:p>
            <a:pPr marL="0" indent="0">
              <a:buNone/>
            </a:pPr>
            <a:r>
              <a:rPr lang="ru-RU" sz="2400" dirty="0" smtClean="0"/>
              <a:t>из них ЛПХ – 41  1- дубль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                          2- оформлены собственниками  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                          5- по 518-ФЗ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                          33 – сняты с </a:t>
            </a:r>
            <a:r>
              <a:rPr lang="ru-RU" sz="2400" smtClean="0"/>
              <a:t>кадастрового учета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Переданы в постоянное </a:t>
            </a:r>
          </a:p>
          <a:p>
            <a:pPr marL="0" indent="0">
              <a:buNone/>
            </a:pPr>
            <a:r>
              <a:rPr lang="ru-RU" sz="2400" dirty="0" smtClean="0"/>
              <a:t>бессрочное пользование -77</a:t>
            </a:r>
          </a:p>
          <a:p>
            <a:pPr marL="0" indent="0">
              <a:buNone/>
            </a:pPr>
            <a:r>
              <a:rPr lang="ru-RU" sz="2400" dirty="0" smtClean="0"/>
              <a:t>из них 14- уличная сеть </a:t>
            </a:r>
          </a:p>
          <a:p>
            <a:pPr marL="0" indent="0">
              <a:buNone/>
            </a:pPr>
            <a:r>
              <a:rPr lang="ru-RU" sz="2400" dirty="0" smtClean="0"/>
              <a:t>сняты с кадастрового учета 68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220825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Планы на 2024 год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73636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Собственные доходы в 2023 г.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5047184"/>
              </p:ext>
            </p:extLst>
          </p:nvPr>
        </p:nvGraphicFramePr>
        <p:xfrm>
          <a:off x="693914" y="1196752"/>
          <a:ext cx="7992886" cy="49685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8043">
                  <a:extLst>
                    <a:ext uri="{9D8B030D-6E8A-4147-A177-3AD203B41FA5}">
                      <a16:colId xmlns:a16="http://schemas.microsoft.com/office/drawing/2014/main" val="178995240"/>
                    </a:ext>
                  </a:extLst>
                </a:gridCol>
                <a:gridCol w="1487264">
                  <a:extLst>
                    <a:ext uri="{9D8B030D-6E8A-4147-A177-3AD203B41FA5}">
                      <a16:colId xmlns:a16="http://schemas.microsoft.com/office/drawing/2014/main" val="950151621"/>
                    </a:ext>
                  </a:extLst>
                </a:gridCol>
                <a:gridCol w="2064942">
                  <a:extLst>
                    <a:ext uri="{9D8B030D-6E8A-4147-A177-3AD203B41FA5}">
                      <a16:colId xmlns:a16="http://schemas.microsoft.com/office/drawing/2014/main" val="3254113959"/>
                    </a:ext>
                  </a:extLst>
                </a:gridCol>
                <a:gridCol w="1452637">
                  <a:extLst>
                    <a:ext uri="{9D8B030D-6E8A-4147-A177-3AD203B41FA5}">
                      <a16:colId xmlns:a16="http://schemas.microsoft.com/office/drawing/2014/main" val="1887307962"/>
                    </a:ext>
                  </a:extLst>
                </a:gridCol>
              </a:tblGrid>
              <a:tr h="6260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Наименование доходов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Утверждено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Фактическое исполнение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% исполнения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856710"/>
                  </a:ext>
                </a:extLst>
              </a:tr>
              <a:tr h="542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Налог на доходы физических лиц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11,2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8,4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75,0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6534463"/>
                  </a:ext>
                </a:extLst>
              </a:tr>
              <a:tr h="542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Налог на имущество физических лиц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19,9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36,1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181,4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102567"/>
                  </a:ext>
                </a:extLst>
              </a:tr>
              <a:tr h="8142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Единый сельскохозяйственный налог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54,6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7,6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13,9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5432414"/>
                  </a:ext>
                </a:extLst>
              </a:tr>
              <a:tr h="542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Земельный налог с организаций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589,8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353,2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60,2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6795719"/>
                  </a:ext>
                </a:extLst>
              </a:tr>
              <a:tr h="542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Земельный налог с физ.лиц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244,6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247,3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101,1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5650053"/>
                  </a:ext>
                </a:extLst>
              </a:tr>
              <a:tr h="542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Прочие доходы от оказания платных услуг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110,0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62,1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55,6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8308906"/>
                  </a:ext>
                </a:extLst>
              </a:tr>
              <a:tr h="2714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Аренда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3,5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4653894"/>
                  </a:ext>
                </a:extLst>
              </a:tr>
              <a:tr h="2714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самообложение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94,5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96,0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101,6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9678664"/>
                  </a:ext>
                </a:extLst>
              </a:tr>
              <a:tr h="2714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858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152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99592" y="260649"/>
            <a:ext cx="734481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на 2024 год: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Работа по сбору использованию средств самообложения: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-благоустройство территории кладбищ в селе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Соболевское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деревне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Карамышиха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-благоустройство территории  памятника погибшим в Великой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войне в селе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Чулпаниха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Грейдерование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внутри поселковых дорог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Благоустройство 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обкос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территории поселения.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празднованию 79-годовщины Победы в ВОВ.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фестивалю народного творчества «Играй гармонь в Соболевском»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 работы по улучшению уличного освещения в населенных пунктах, а именно замена перегоревших ламп на энергосберегающие.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трассы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Макулово-Соболевское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8. Спил </a:t>
            </a:r>
            <a:r>
              <a:rPr lang="ru-RU" sz="2000">
                <a:solidFill>
                  <a:srgbClr val="000000"/>
                </a:solidFill>
                <a:latin typeface="Times New Roman" panose="02020603050405020304" pitchFamily="18" charset="0"/>
              </a:rPr>
              <a:t>аварийных </a:t>
            </a:r>
            <a:r>
              <a:rPr lang="ru-RU" sz="2000" smtClean="0">
                <a:solidFill>
                  <a:srgbClr val="000000"/>
                </a:solidFill>
                <a:latin typeface="Times New Roman" panose="02020603050405020304" pitchFamily="18" charset="0"/>
              </a:rPr>
              <a:t>деревьев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по улице Центральная в деревне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Карамышиха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237744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3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1327988"/>
              </p:ext>
            </p:extLst>
          </p:nvPr>
        </p:nvGraphicFramePr>
        <p:xfrm>
          <a:off x="467544" y="1052734"/>
          <a:ext cx="7992888" cy="45696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14976">
                  <a:extLst>
                    <a:ext uri="{9D8B030D-6E8A-4147-A177-3AD203B41FA5}">
                      <a16:colId xmlns:a16="http://schemas.microsoft.com/office/drawing/2014/main" val="3534803979"/>
                    </a:ext>
                  </a:extLst>
                </a:gridCol>
                <a:gridCol w="1333431">
                  <a:extLst>
                    <a:ext uri="{9D8B030D-6E8A-4147-A177-3AD203B41FA5}">
                      <a16:colId xmlns:a16="http://schemas.microsoft.com/office/drawing/2014/main" val="2170118147"/>
                    </a:ext>
                  </a:extLst>
                </a:gridCol>
                <a:gridCol w="1333431">
                  <a:extLst>
                    <a:ext uri="{9D8B030D-6E8A-4147-A177-3AD203B41FA5}">
                      <a16:colId xmlns:a16="http://schemas.microsoft.com/office/drawing/2014/main" val="954182944"/>
                    </a:ext>
                  </a:extLst>
                </a:gridCol>
                <a:gridCol w="1111050">
                  <a:extLst>
                    <a:ext uri="{9D8B030D-6E8A-4147-A177-3AD203B41FA5}">
                      <a16:colId xmlns:a16="http://schemas.microsoft.com/office/drawing/2014/main" val="971440233"/>
                    </a:ext>
                  </a:extLst>
                </a:gridCol>
              </a:tblGrid>
              <a:tr h="8343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</a:rPr>
                        <a:t>наименование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</a:rPr>
                        <a:t>план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</a:rPr>
                        <a:t>факт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</a:rPr>
                        <a:t>%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7248022"/>
                  </a:ext>
                </a:extLst>
              </a:tr>
              <a:tr h="6675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</a:rPr>
                        <a:t>Электроэнергия</a:t>
                      </a:r>
                      <a:endParaRPr lang="ru-RU" sz="24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</a:rPr>
                        <a:t>В т.ч. уличное освещение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167,9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167,9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7146059"/>
                  </a:ext>
                </a:extLst>
              </a:tr>
              <a:tr h="7509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Содержание дорог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164,2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66,5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40,5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3353923"/>
                  </a:ext>
                </a:extLst>
              </a:tr>
              <a:tr h="7509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Вывоз ТКО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5,4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5,4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6352138"/>
                  </a:ext>
                </a:extLst>
              </a:tr>
              <a:tr h="7509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Самообложение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436,5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430,1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9138711"/>
                  </a:ext>
                </a:extLst>
              </a:tr>
              <a:tr h="7509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2400" dirty="0" smtClean="0">
                          <a:effectLst/>
                        </a:rPr>
                        <a:t>Грейдерование дорог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17,1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17,1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3011862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403648" y="244188"/>
            <a:ext cx="11803231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Основные расходы за 2023г. 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                                                             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т</a:t>
            </a:r>
            <a:r>
              <a:rPr kumimoji="0" lang="tt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ыс.руб.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6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Содержание внутри поселковых дорог </a:t>
            </a:r>
            <a:endParaRPr lang="ru-RU" dirty="0"/>
          </a:p>
        </p:txBody>
      </p:sp>
      <p:pic>
        <p:nvPicPr>
          <p:cNvPr id="65538" name="Picture 2" descr="D:\DCIM\101MSDCF\DSC0866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83" y="1556792"/>
            <a:ext cx="8583434" cy="4828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37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5839</TotalTime>
  <Words>421</Words>
  <Application>Microsoft Office PowerPoint</Application>
  <PresentationFormat>Экран (4:3)</PresentationFormat>
  <Paragraphs>223</Paragraphs>
  <Slides>70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5" baseType="lpstr">
      <vt:lpstr>Arial</vt:lpstr>
      <vt:lpstr>Calibri</vt:lpstr>
      <vt:lpstr>Monotype Corsiva</vt:lpstr>
      <vt:lpstr>Times New Roman</vt:lpstr>
      <vt:lpstr>Тема Office</vt:lpstr>
      <vt:lpstr> СОБОЛЕВСКОЕ                          СЕЛЬСКОЕ ПОСЕЛЕНИЕ </vt:lpstr>
      <vt:lpstr>Совет Соболевского СП</vt:lpstr>
      <vt:lpstr>Численность населения</vt:lpstr>
      <vt:lpstr>Презентация PowerPoint</vt:lpstr>
      <vt:lpstr>            </vt:lpstr>
      <vt:lpstr>Доходная часть бюджета</vt:lpstr>
      <vt:lpstr>Собственные доходы в 2023 г.</vt:lpstr>
      <vt:lpstr>Презентация PowerPoint</vt:lpstr>
      <vt:lpstr>Содержание внутри поселковых дорог </vt:lpstr>
      <vt:lpstr>Презентация PowerPoint</vt:lpstr>
      <vt:lpstr>            </vt:lpstr>
      <vt:lpstr>Поголовье</vt:lpstr>
      <vt:lpstr>Субсидия на коров и коз</vt:lpstr>
      <vt:lpstr>Получение дивидендов</vt:lpstr>
      <vt:lpstr>Презентация PowerPoint</vt:lpstr>
      <vt:lpstr>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</vt:lpstr>
      <vt:lpstr>Презентация PowerPoint</vt:lpstr>
      <vt:lpstr>            </vt:lpstr>
      <vt:lpstr>Презентация PowerPoint</vt:lpstr>
      <vt:lpstr>Проведение фестиваля «Играй гармонь в Соболевском»</vt:lpstr>
      <vt:lpstr>День «Семьи любви и верности»</vt:lpstr>
      <vt:lpstr>ДУХОВЕНСТВО</vt:lpstr>
      <vt:lpstr>Взаимодействие с старостой старообрядческой общины</vt:lpstr>
      <vt:lpstr>Презентация PowerPoint</vt:lpstr>
      <vt:lpstr>Презентация PowerPoint</vt:lpstr>
      <vt:lpstr>Мобилизованный  Росихин Никита Григорьевич</vt:lpstr>
      <vt:lpstr>Работа с мобилизованными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Вакцинация населения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Спонсорская помощь  ООО «ГК «Сокол»</vt:lpstr>
      <vt:lpstr>Презентация PowerPoint</vt:lpstr>
      <vt:lpstr>Отсыпка дороги ООО «ГК Сокол»</vt:lpstr>
      <vt:lpstr>Снос аварийной школы и СДК</vt:lpstr>
      <vt:lpstr>Укрепление берега реки Свияга</vt:lpstr>
      <vt:lpstr>Спонсорская помощь от Рубцовой Ольги Михайловны</vt:lpstr>
      <vt:lpstr>Замена насоса</vt:lpstr>
      <vt:lpstr>Презентация PowerPoint</vt:lpstr>
      <vt:lpstr>Презентация PowerPoint</vt:lpstr>
      <vt:lpstr>Презентация PowerPoint</vt:lpstr>
      <vt:lpstr>Вручение подарка труженице тыла</vt:lpstr>
      <vt:lpstr>Поздравление юбиляров </vt:lpstr>
      <vt:lpstr>Поздравление  с днем пожилого человека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Осянин</dc:creator>
  <cp:lastModifiedBy>Sobolevskoe</cp:lastModifiedBy>
  <cp:revision>363</cp:revision>
  <dcterms:created xsi:type="dcterms:W3CDTF">2018-02-12T09:06:35Z</dcterms:created>
  <dcterms:modified xsi:type="dcterms:W3CDTF">2024-01-29T08:34:02Z</dcterms:modified>
</cp:coreProperties>
</file>