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Default Extension="emf" ContentType="image/x-emf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28" r:id="rId1"/>
  </p:sldMasterIdLst>
  <p:notesMasterIdLst>
    <p:notesMasterId r:id="rId24"/>
  </p:notesMasterIdLst>
  <p:sldIdLst>
    <p:sldId id="346" r:id="rId2"/>
    <p:sldId id="294" r:id="rId3"/>
    <p:sldId id="334" r:id="rId4"/>
    <p:sldId id="349" r:id="rId5"/>
    <p:sldId id="336" r:id="rId6"/>
    <p:sldId id="335" r:id="rId7"/>
    <p:sldId id="342" r:id="rId8"/>
    <p:sldId id="338" r:id="rId9"/>
    <p:sldId id="340" r:id="rId10"/>
    <p:sldId id="347" r:id="rId11"/>
    <p:sldId id="326" r:id="rId12"/>
    <p:sldId id="301" r:id="rId13"/>
    <p:sldId id="339" r:id="rId14"/>
    <p:sldId id="262" r:id="rId15"/>
    <p:sldId id="296" r:id="rId16"/>
    <p:sldId id="701" r:id="rId17"/>
    <p:sldId id="700" r:id="rId18"/>
    <p:sldId id="290" r:id="rId19"/>
    <p:sldId id="321" r:id="rId20"/>
    <p:sldId id="337" r:id="rId21"/>
    <p:sldId id="311" r:id="rId22"/>
    <p:sldId id="348" r:id="rId23"/>
  </p:sldIdLst>
  <p:sldSz cx="9290050" cy="7056438"/>
  <p:notesSz cx="9926638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223">
          <p15:clr>
            <a:srgbClr val="A4A3A4"/>
          </p15:clr>
        </p15:guide>
        <p15:guide id="2" pos="2926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heff" initials="s" lastIdx="2" clrIdx="0">
    <p:extLst>
      <p:ext uri="{19B8F6BF-5375-455C-9EA6-DF929625EA0E}">
        <p15:presenceInfo xmlns="" xmlns:p15="http://schemas.microsoft.com/office/powerpoint/2012/main" userId="S-1-5-21-2138164797-171275304-926477024-224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9966FF"/>
    <a:srgbClr val="CC99FF"/>
    <a:srgbClr val="FF7C80"/>
    <a:srgbClr val="CC6600"/>
    <a:srgbClr val="FF66FF"/>
    <a:srgbClr val="FFFF9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91" autoAdjust="0"/>
    <p:restoredTop sz="92759" autoAdjust="0"/>
  </p:normalViewPr>
  <p:slideViewPr>
    <p:cSldViewPr>
      <p:cViewPr varScale="1">
        <p:scale>
          <a:sx n="105" d="100"/>
          <a:sy n="105" d="100"/>
        </p:scale>
        <p:origin x="-1734" y="-84"/>
      </p:cViewPr>
      <p:guideLst>
        <p:guide orient="horz" pos="2223"/>
        <p:guide pos="2926"/>
      </p:guideLst>
    </p:cSldViewPr>
  </p:slideViewPr>
  <p:outlineViewPr>
    <p:cViewPr>
      <p:scale>
        <a:sx n="33" d="100"/>
        <a:sy n="33" d="100"/>
      </p:scale>
      <p:origin x="0" y="9514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8.8325941786711187E-2"/>
          <c:y val="0.15291740969321457"/>
          <c:w val="0.84157827214249381"/>
          <c:h val="0.72612310852047723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Прогноз на 2024 год (тыс. руб.)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-1.4979111279908863E-2"/>
                  <c:y val="0.23518855672020814"/>
                </c:manualLayout>
              </c:layout>
              <c:showVal val="1"/>
              <c:showCatNam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053-42A2-A7E9-6BEA5BA07D81}"/>
                </c:ext>
              </c:extLst>
            </c:dLbl>
            <c:dLbl>
              <c:idx val="1"/>
              <c:layout>
                <c:manualLayout>
                  <c:x val="0.16114422936024034"/>
                  <c:y val="0.15317668481223523"/>
                </c:manualLayout>
              </c:layout>
              <c:showVal val="1"/>
              <c:showCatNam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053-42A2-A7E9-6BEA5BA07D81}"/>
                </c:ext>
              </c:extLst>
            </c:dLbl>
            <c:dLbl>
              <c:idx val="2"/>
              <c:layout>
                <c:manualLayout>
                  <c:x val="-1.677610940485845E-2"/>
                  <c:y val="9.4520062048898554E-2"/>
                </c:manualLayout>
              </c:layout>
              <c:showVal val="1"/>
              <c:showCatNam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053-42A2-A7E9-6BEA5BA07D81}"/>
                </c:ext>
              </c:extLst>
            </c:dLbl>
            <c:dLbl>
              <c:idx val="3"/>
              <c:layout>
                <c:manualLayout>
                  <c:x val="-2.278051741823205E-3"/>
                  <c:y val="-1.6689519220976216E-2"/>
                </c:manualLayout>
              </c:layout>
              <c:showVal val="1"/>
              <c:showCatNam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053-42A2-A7E9-6BEA5BA07D81}"/>
                </c:ext>
              </c:extLst>
            </c:dLbl>
            <c:dLbl>
              <c:idx val="6"/>
              <c:layout>
                <c:manualLayout>
                  <c:x val="0.16194742083369507"/>
                  <c:y val="-3.8912025774759891E-2"/>
                </c:manualLayout>
              </c:layout>
              <c:showVal val="1"/>
              <c:showCatNam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053-42A2-A7E9-6BEA5BA07D81}"/>
                </c:ext>
              </c:extLst>
            </c:dLbl>
            <c:dLbl>
              <c:idx val="7"/>
              <c:layout>
                <c:manualLayout>
                  <c:x val="0.26084769027874588"/>
                  <c:y val="-4.6896836644589983E-2"/>
                </c:manualLayout>
              </c:layout>
              <c:showVal val="1"/>
              <c:showCatNam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053-42A2-A7E9-6BEA5BA07D8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ru-RU" sz="1400" baseline="0"/>
                </a:pPr>
                <a:endParaRPr lang="ru-RU"/>
              </a:p>
            </c:txPr>
            <c:showVal val="1"/>
            <c:showCatName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Лист1!$A$2:$A$9</c:f>
              <c:strCache>
                <c:ptCount val="8"/>
                <c:pt idx="0">
                  <c:v>НДФЛ</c:v>
                </c:pt>
                <c:pt idx="1">
                  <c:v>Акцизы</c:v>
                </c:pt>
                <c:pt idx="2">
                  <c:v>Налог на имущество физ.лиц</c:v>
                </c:pt>
                <c:pt idx="3">
                  <c:v>Земельный налог</c:v>
                </c:pt>
                <c:pt idx="4">
                  <c:v>Налоги на совокупный доход</c:v>
                </c:pt>
                <c:pt idx="5">
                  <c:v>Госпошлина</c:v>
                </c:pt>
                <c:pt idx="6">
                  <c:v>Налог на добычу полезных ископаемых</c:v>
                </c:pt>
                <c:pt idx="7">
                  <c:v>Неналоговые доходы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 formatCode="0.0">
                  <c:v>420450</c:v>
                </c:pt>
                <c:pt idx="1">
                  <c:v>48129.2</c:v>
                </c:pt>
                <c:pt idx="2">
                  <c:v>9068</c:v>
                </c:pt>
                <c:pt idx="3">
                  <c:v>119289.60000000002</c:v>
                </c:pt>
                <c:pt idx="4">
                  <c:v>72127</c:v>
                </c:pt>
                <c:pt idx="5">
                  <c:v>2751</c:v>
                </c:pt>
                <c:pt idx="6">
                  <c:v>3260</c:v>
                </c:pt>
                <c:pt idx="7">
                  <c:v>42694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0053-42A2-A7E9-6BEA5BA07D81}"/>
            </c:ext>
          </c:extLst>
        </c:ser>
      </c:pie3DChart>
    </c:plotArea>
    <c:plotVisOnly val="1"/>
    <c:dispBlanksAs val="zero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/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Lbls>
            <c:dLbl>
              <c:idx val="0"/>
              <c:layout>
                <c:manualLayout>
                  <c:x val="0.16448815120040539"/>
                  <c:y val="-0.13886070486971583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Доходы от аренды земли; 17016</a:t>
                    </a:r>
                  </a:p>
                </c:rich>
              </c:tx>
              <c:showVal val="1"/>
              <c:showCatNam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33B-40B9-ABD2-733ADBA6DC16}"/>
                </c:ext>
              </c:extLst>
            </c:dLbl>
            <c:dLbl>
              <c:idx val="1"/>
              <c:layout>
                <c:manualLayout>
                  <c:x val="0.22970776948351898"/>
                  <c:y val="-4.9133997071007365E-2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Доходы от аренды имущества; 446</a:t>
                    </a:r>
                  </a:p>
                </c:rich>
              </c:tx>
              <c:showVal val="1"/>
              <c:showCatNam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33B-40B9-ABD2-733ADBA6DC16}"/>
                </c:ext>
              </c:extLst>
            </c:dLbl>
            <c:dLbl>
              <c:idx val="2"/>
              <c:layout>
                <c:manualLayout>
                  <c:x val="0.1484737878236437"/>
                  <c:y val="0.14846174787686686"/>
                </c:manualLayout>
              </c:layout>
              <c:showVal val="1"/>
              <c:showCatNam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33B-40B9-ABD2-733ADBA6DC16}"/>
                </c:ext>
              </c:extLst>
            </c:dLbl>
            <c:dLbl>
              <c:idx val="3"/>
              <c:layout>
                <c:manualLayout>
                  <c:x val="-0.1808244720787765"/>
                  <c:y val="0.15964796095191314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Штрафы, санкции; 1965</a:t>
                    </a:r>
                  </a:p>
                </c:rich>
              </c:tx>
              <c:showVal val="1"/>
              <c:showCatNam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529-4867-8763-0C15FE4F3488}"/>
                </c:ext>
              </c:extLst>
            </c:dLbl>
            <c:dLbl>
              <c:idx val="4"/>
              <c:layout>
                <c:manualLayout>
                  <c:x val="-0.17552221924777126"/>
                  <c:y val="3.3140016570008354E-2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Продажа земли и имущества; 11910</a:t>
                    </a:r>
                  </a:p>
                </c:rich>
              </c:tx>
              <c:showVal val="1"/>
              <c:showCatNam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33B-40B9-ABD2-733ADBA6DC16}"/>
                </c:ext>
              </c:extLst>
            </c:dLbl>
            <c:dLbl>
              <c:idx val="5"/>
              <c:layout>
                <c:manualLayout>
                  <c:x val="-4.8317326658335762E-2"/>
                  <c:y val="-0.11023955182743464"/>
                </c:manualLayout>
              </c:layout>
              <c:showVal val="1"/>
              <c:showCatNam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33B-40B9-ABD2-733ADBA6DC16}"/>
                </c:ext>
              </c:extLst>
            </c:dLbl>
            <c:dLbl>
              <c:idx val="6"/>
              <c:layout>
                <c:manualLayout>
                  <c:x val="-8.3044645364094546E-2"/>
                  <c:y val="-0.13882613886188841"/>
                </c:manualLayout>
              </c:layout>
              <c:showVal val="1"/>
              <c:showCatNam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C33B-40B9-ABD2-733ADBA6DC1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ru-RU" sz="1100" baseline="0"/>
                </a:pPr>
                <a:endParaRPr lang="ru-RU"/>
              </a:p>
            </c:txPr>
            <c:showVal val="1"/>
            <c:showCatName val="1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Лист1!$A$2:$A$7</c:f>
              <c:strCache>
                <c:ptCount val="6"/>
                <c:pt idx="0">
                  <c:v>Доходы от аренды земли</c:v>
                </c:pt>
                <c:pt idx="1">
                  <c:v>Доходы от аренды имущества</c:v>
                </c:pt>
                <c:pt idx="2">
                  <c:v>Плата за негативное воздействие на окружающую среду</c:v>
                </c:pt>
                <c:pt idx="3">
                  <c:v>Штрафы, санкции</c:v>
                </c:pt>
                <c:pt idx="4">
                  <c:v>Продажа земли и имущества</c:v>
                </c:pt>
                <c:pt idx="5">
                  <c:v>Доходы, поступающие в порядке возмещения расходов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17895</c:v>
                </c:pt>
                <c:pt idx="1">
                  <c:v>206</c:v>
                </c:pt>
                <c:pt idx="2">
                  <c:v>2517</c:v>
                </c:pt>
                <c:pt idx="3">
                  <c:v>2601</c:v>
                </c:pt>
                <c:pt idx="4">
                  <c:v>14197</c:v>
                </c:pt>
                <c:pt idx="5">
                  <c:v>5177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C33B-40B9-ABD2-733ADBA6DC16}"/>
            </c:ext>
          </c:extLst>
        </c:ser>
        <c:firstSliceAng val="0"/>
        <c:holeSize val="50"/>
      </c:doughnutChart>
    </c:plotArea>
    <c:plotVisOnly val="1"/>
    <c:dispBlanksAs val="zero"/>
  </c:chart>
  <c:spPr>
    <a:gradFill flip="none" rotWithShape="1">
      <a:gsLst>
        <a:gs pos="0">
          <a:srgbClr val="FFC000"/>
        </a:gs>
        <a:gs pos="100000">
          <a:srgbClr val="FFFFFF"/>
        </a:gs>
      </a:gsLst>
      <a:lin ang="16200000" scaled="1"/>
      <a:tileRect/>
    </a:gradFill>
  </c:spPr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8.8093170188621884E-3"/>
          <c:y val="0.14004917248717169"/>
          <c:w val="0.58483516409370628"/>
          <c:h val="0.84069140467606873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/>
            </a:sp3d>
          </c:spPr>
          <c:dPt>
            <c:idx val="0"/>
            <c:spPr>
              <a:solidFill>
                <a:schemeClr val="accent3">
                  <a:lumMod val="60000"/>
                  <a:lumOff val="4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E293-40E7-9A45-C7616E6C2F0C}"/>
              </c:ext>
            </c:extLst>
          </c:dPt>
          <c:dPt>
            <c:idx val="1"/>
            <c:spPr>
              <a:solidFill>
                <a:srgbClr val="2DB9FF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E293-40E7-9A45-C7616E6C2F0C}"/>
              </c:ext>
            </c:extLst>
          </c:dPt>
          <c:dPt>
            <c:idx val="2"/>
            <c:spPr>
              <a:solidFill>
                <a:srgbClr val="ACA2C7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E293-40E7-9A45-C7616E6C2F0C}"/>
              </c:ext>
            </c:extLst>
          </c:dPt>
          <c:dPt>
            <c:idx val="3"/>
            <c:spPr>
              <a:solidFill>
                <a:schemeClr val="accent2">
                  <a:lumMod val="60000"/>
                  <a:lumOff val="4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E293-40E7-9A45-C7616E6C2F0C}"/>
              </c:ext>
            </c:extLst>
          </c:dPt>
          <c:dPt>
            <c:idx val="4"/>
            <c:spPr>
              <a:solidFill>
                <a:srgbClr val="BFAE96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E293-40E7-9A45-C7616E6C2F0C}"/>
              </c:ext>
            </c:extLst>
          </c:dPt>
          <c:dPt>
            <c:idx val="6"/>
            <c:spPr>
              <a:solidFill>
                <a:srgbClr val="FFFF0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E293-40E7-9A45-C7616E6C2F0C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showVal val="1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Лист1!$A$2:$A$13</c:f>
              <c:strCache>
                <c:ptCount val="12"/>
                <c:pt idx="0">
                  <c:v>Национальная экономика</c:v>
                </c:pt>
                <c:pt idx="1">
                  <c:v>Образование</c:v>
                </c:pt>
                <c:pt idx="2">
                  <c:v>Социальная политика</c:v>
                </c:pt>
                <c:pt idx="3">
                  <c:v>Общегосударственные вопросы</c:v>
                </c:pt>
                <c:pt idx="4">
                  <c:v>Здравоохранение</c:v>
                </c:pt>
                <c:pt idx="5">
                  <c:v>Межбюджетные трансферты</c:v>
                </c:pt>
                <c:pt idx="6">
                  <c:v>Жилищно-коммунальное хозяйство</c:v>
                </c:pt>
                <c:pt idx="7">
                  <c:v>Культура</c:v>
                </c:pt>
                <c:pt idx="8">
                  <c:v>Охрана окружающей среды</c:v>
                </c:pt>
                <c:pt idx="9">
                  <c:v>Физическая культура и спорт</c:v>
                </c:pt>
                <c:pt idx="10">
                  <c:v>Национальная безопасность и правоохранительная деятельность</c:v>
                </c:pt>
                <c:pt idx="11">
                  <c:v>Национальная оборона</c:v>
                </c:pt>
              </c:strCache>
            </c:strRef>
          </c:cat>
          <c:val>
            <c:numRef>
              <c:f>Лист1!$B$2:$B$13</c:f>
              <c:numCache>
                <c:formatCode>#,##0.0</c:formatCode>
                <c:ptCount val="12"/>
                <c:pt idx="0">
                  <c:v>6.1889095607490194</c:v>
                </c:pt>
                <c:pt idx="1">
                  <c:v>58.105786977166836</c:v>
                </c:pt>
                <c:pt idx="2">
                  <c:v>1.3085780135135821</c:v>
                </c:pt>
                <c:pt idx="3">
                  <c:v>11.188717047362442</c:v>
                </c:pt>
                <c:pt idx="4">
                  <c:v>3.0621702014167671E-2</c:v>
                </c:pt>
                <c:pt idx="5">
                  <c:v>1.3135666443443124</c:v>
                </c:pt>
                <c:pt idx="6">
                  <c:v>3.7573146794628243</c:v>
                </c:pt>
                <c:pt idx="7">
                  <c:v>12.787970373158341</c:v>
                </c:pt>
                <c:pt idx="8">
                  <c:v>0.58103397033814952</c:v>
                </c:pt>
                <c:pt idx="9">
                  <c:v>3.8590332159050322</c:v>
                </c:pt>
                <c:pt idx="10">
                  <c:v>0.5466796402910592</c:v>
                </c:pt>
                <c:pt idx="11">
                  <c:v>0.33178817569423563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4-E293-40E7-9A45-C7616E6C2F0C}"/>
            </c:ext>
          </c:extLst>
        </c:ser>
      </c:pie3DChart>
    </c:plotArea>
    <c:legend>
      <c:legendPos val="r"/>
      <c:layout>
        <c:manualLayout>
          <c:xMode val="edge"/>
          <c:yMode val="edge"/>
          <c:x val="0.59482392209429291"/>
          <c:y val="1.22436395956005E-2"/>
          <c:w val="0.38649516048374483"/>
          <c:h val="0.98775636040439951"/>
        </c:manualLayout>
      </c:layout>
      <c:txPr>
        <a:bodyPr/>
        <a:lstStyle/>
        <a:p>
          <a:pPr>
            <a:defRPr sz="1300" b="1">
              <a:latin typeface="Arial" panose="020B0604020202020204" pitchFamily="34" charset="0"/>
              <a:cs typeface="Arial" panose="020B0604020202020204" pitchFamily="34" charset="0"/>
            </a:defRPr>
          </a:pPr>
          <a:endParaRPr lang="ru-RU"/>
        </a:p>
      </c:txPr>
    </c:legend>
    <c:plotVisOnly val="1"/>
    <c:dispBlanksAs val="zero"/>
  </c:chart>
  <c:txPr>
    <a:bodyPr/>
    <a:lstStyle/>
    <a:p>
      <a:pPr>
        <a:defRPr sz="1800"/>
      </a:pPr>
      <a:endParaRPr lang="ru-RU"/>
    </a:p>
  </c:txPr>
  <c:externalData r:id="rId1"/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perspective val="30"/>
    </c:view3D>
    <c:plotArea>
      <c:layout>
        <c:manualLayout>
          <c:layoutTarget val="inner"/>
          <c:xMode val="edge"/>
          <c:yMode val="edge"/>
          <c:x val="0.13395741251271379"/>
          <c:y val="4.8760894838705347E-2"/>
          <c:w val="0.552078266821034"/>
          <c:h val="0.7997306924834342"/>
        </c:manualLayout>
      </c:layout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Консолидированный местный бюджет, млн. руб.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ru-RU" sz="1500" b="1" i="0" baseline="0"/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2025</c:v>
                </c:pt>
                <c:pt idx="1">
                  <c:v>2026</c:v>
                </c:pt>
                <c:pt idx="2">
                  <c:v>2027</c:v>
                </c:pt>
              </c:numCache>
            </c:numRef>
          </c:cat>
          <c:val>
            <c:numRef>
              <c:f>Лист1!$B$2:$B$4</c:f>
              <c:numCache>
                <c:formatCode>0.0</c:formatCode>
                <c:ptCount val="3"/>
                <c:pt idx="0">
                  <c:v>1130.57</c:v>
                </c:pt>
                <c:pt idx="1">
                  <c:v>1183.8629999999998</c:v>
                </c:pt>
                <c:pt idx="2">
                  <c:v>1257.204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C22-4327-9E01-19D2E05C8BD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бюджет района, млн. руб.</c:v>
                </c:pt>
              </c:strCache>
            </c:strRef>
          </c:tx>
          <c:spPr>
            <a:solidFill>
              <a:srgbClr val="92D050"/>
            </a:solidFill>
            <a:ln w="38100">
              <a:solidFill>
                <a:srgbClr val="FF0000"/>
              </a:solidFill>
            </a:ln>
            <a:effectLst>
              <a:outerShdw blurRad="50800" dist="50800" dir="5400000" algn="ctr" rotWithShape="0">
                <a:srgbClr val="000000">
                  <a:alpha val="79000"/>
                </a:srgbClr>
              </a:outerShdw>
            </a:effectLst>
          </c:spPr>
          <c:dLbls>
            <c:dLbl>
              <c:idx val="0"/>
              <c:layout>
                <c:manualLayout>
                  <c:x val="2.7619821283509403E-2"/>
                  <c:y val="-3.6599309368150396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C22-4327-9E01-19D2E05C8BD3}"/>
                </c:ext>
              </c:extLst>
            </c:dLbl>
            <c:dLbl>
              <c:idx val="1"/>
              <c:layout>
                <c:manualLayout>
                  <c:x val="3.411860276198219E-2"/>
                  <c:y val="-2.4399539578766942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C22-4327-9E01-19D2E05C8BD3}"/>
                </c:ext>
              </c:extLst>
            </c:dLbl>
            <c:dLbl>
              <c:idx val="2"/>
              <c:layout>
                <c:manualLayout>
                  <c:x val="4.0617384240454905E-2"/>
                  <c:y val="-1.2199769789383462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C22-4327-9E01-19D2E05C8BD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ru-RU" sz="1500" b="1" i="0" baseline="0"/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2025</c:v>
                </c:pt>
                <c:pt idx="1">
                  <c:v>2026</c:v>
                </c:pt>
                <c:pt idx="2">
                  <c:v>2027</c:v>
                </c:pt>
              </c:numCache>
            </c:numRef>
          </c:cat>
          <c:val>
            <c:numRef>
              <c:f>Лист1!$C$2:$C$4</c:f>
              <c:numCache>
                <c:formatCode>0.0</c:formatCode>
                <c:ptCount val="3"/>
                <c:pt idx="0">
                  <c:v>1004.192</c:v>
                </c:pt>
                <c:pt idx="1">
                  <c:v>1059.1889999999999</c:v>
                </c:pt>
                <c:pt idx="2">
                  <c:v>1129.42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FC22-4327-9E01-19D2E05C8BD3}"/>
            </c:ext>
          </c:extLst>
        </c:ser>
        <c:shape val="cylinder"/>
        <c:axId val="154825472"/>
        <c:axId val="154827008"/>
        <c:axId val="0"/>
      </c:bar3DChart>
      <c:catAx>
        <c:axId val="154825472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lang="ru-RU"/>
            </a:pPr>
            <a:endParaRPr lang="ru-RU"/>
          </a:p>
        </c:txPr>
        <c:crossAx val="154827008"/>
        <c:crosses val="autoZero"/>
        <c:auto val="1"/>
        <c:lblAlgn val="ctr"/>
        <c:lblOffset val="100"/>
      </c:catAx>
      <c:valAx>
        <c:axId val="154827008"/>
        <c:scaling>
          <c:orientation val="minMax"/>
        </c:scaling>
        <c:axPos val="l"/>
        <c:majorGridlines>
          <c:spPr>
            <a:ln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a:ln>
          </c:spPr>
        </c:majorGridlines>
        <c:numFmt formatCode="0.0" sourceLinked="1"/>
        <c:tickLblPos val="nextTo"/>
        <c:txPr>
          <a:bodyPr/>
          <a:lstStyle/>
          <a:p>
            <a:pPr>
              <a:defRPr lang="ru-RU" sz="1500" baseline="0"/>
            </a:pPr>
            <a:endParaRPr lang="ru-RU"/>
          </a:p>
        </c:txPr>
        <c:crossAx val="15482547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4057670289182977"/>
          <c:y val="0.28264393026630774"/>
          <c:w val="0.31844438616578385"/>
          <c:h val="0.43471189931443666"/>
        </c:manualLayout>
      </c:layout>
      <c:txPr>
        <a:bodyPr/>
        <a:lstStyle/>
        <a:p>
          <a:pPr>
            <a:defRPr lang="ru-RU"/>
          </a:pPr>
          <a:endParaRPr lang="ru-RU"/>
        </a:p>
      </c:txPr>
    </c:legend>
    <c:plotVisOnly val="1"/>
    <c:dispBlanksAs val="zero"/>
  </c:chart>
  <c:txPr>
    <a:bodyPr/>
    <a:lstStyle/>
    <a:p>
      <a:pPr>
        <a:defRPr sz="1800"/>
      </a:pPr>
      <a:endParaRPr lang="ru-RU"/>
    </a:p>
  </c:txPr>
  <c:externalData r:id="rId1"/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image" Target="../media/image3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0.27179</cdr:x>
      <cdr:y>0.24741</cdr:y>
    </cdr:from>
    <cdr:to>
      <cdr:x>0.30101</cdr:x>
      <cdr:y>0.27619</cdr:y>
    </cdr:to>
    <cdr:sp macro="" textlink="">
      <cdr:nvSpPr>
        <cdr:cNvPr id="2" name="Правая фигурная скобка 1"/>
        <cdr:cNvSpPr/>
      </cdr:nvSpPr>
      <cdr:spPr>
        <a:xfrm xmlns:a="http://schemas.openxmlformats.org/drawingml/2006/main" rot="16200000">
          <a:off x="2341952" y="1290416"/>
          <a:ext cx="155448" cy="246888"/>
        </a:xfrm>
        <a:prstGeom xmlns:a="http://schemas.openxmlformats.org/drawingml/2006/main" prst="rightBrace">
          <a:avLst/>
        </a:prstGeom>
        <a:ln xmlns:a="http://schemas.openxmlformats.org/drawingml/2006/main">
          <a:solidFill>
            <a:schemeClr val="tx1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>
            <a:solidFill>
              <a:schemeClr val="tx1"/>
            </a:solidFill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4301543" cy="339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55" tIns="45478" rIns="90955" bIns="45478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3372" y="1"/>
            <a:ext cx="4301543" cy="339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55" tIns="45478" rIns="90955" bIns="45478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86125" y="509588"/>
            <a:ext cx="3355975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2664" y="3228896"/>
            <a:ext cx="7941310" cy="3058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55" tIns="45478" rIns="90955" bIns="4547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6219"/>
            <a:ext cx="4301543" cy="339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55" tIns="45478" rIns="90955" bIns="45478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3372" y="6456219"/>
            <a:ext cx="4301543" cy="339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55" tIns="45478" rIns="90955" bIns="45478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 smtClean="0"/>
            </a:lvl1pPr>
          </a:lstStyle>
          <a:p>
            <a:pPr>
              <a:defRPr/>
            </a:pPr>
            <a:fld id="{8B2DD3F6-D3DB-44D7-81BE-95CF238286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916198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151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302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45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60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5754" algn="l" defTabSz="9143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905" algn="l" defTabSz="9143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57" algn="l" defTabSz="9143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208" algn="l" defTabSz="9143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734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4890632-0511-4A87-877F-40726F764BA1}" type="slidenum">
              <a:rPr lang="ru-RU">
                <a:solidFill>
                  <a:srgbClr val="000000"/>
                </a:solidFill>
                <a:latin typeface="Calibri" panose="020F0502020204030204" pitchFamily="34" charset="0"/>
              </a:rPr>
              <a:pPr/>
              <a:t>3</a:t>
            </a:fld>
            <a:endParaRPr lang="ru-RU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503714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71575" y="685800"/>
            <a:ext cx="451485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C6FD2E-6D76-4A3B-8D93-DCBD3082DA70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8405838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B2DD3F6-D3DB-44D7-81BE-95CF23828673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305136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B2DD3F6-D3DB-44D7-81BE-95CF23828673}" type="slidenum">
              <a:rPr lang="ru-RU" smtClean="0"/>
              <a:pPr>
                <a:defRPr/>
              </a:pPr>
              <a:t>16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2592083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939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7614ADE3-E3F7-4488-ABEE-3D99E134E731}" type="slidenum">
              <a:rPr lang="ru-RU">
                <a:solidFill>
                  <a:srgbClr val="000000"/>
                </a:solidFill>
                <a:latin typeface="Calibri" panose="020F0502020204030204" pitchFamily="34" charset="0"/>
              </a:rPr>
              <a:pPr/>
              <a:t>20</a:t>
            </a:fld>
            <a:endParaRPr lang="ru-RU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130417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13" Type="http://schemas.openxmlformats.org/officeDocument/2006/relationships/oleObject" Target="../embeddings/oleObject11.bin"/><Relationship Id="rId18" Type="http://schemas.openxmlformats.org/officeDocument/2006/relationships/oleObject" Target="../embeddings/oleObject1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12" Type="http://schemas.openxmlformats.org/officeDocument/2006/relationships/oleObject" Target="../embeddings/oleObject10.bin"/><Relationship Id="rId17" Type="http://schemas.openxmlformats.org/officeDocument/2006/relationships/oleObject" Target="../embeddings/oleObject15.bin"/><Relationship Id="rId2" Type="http://schemas.openxmlformats.org/officeDocument/2006/relationships/slideMaster" Target="../slideMasters/slideMaster1.xml"/><Relationship Id="rId16" Type="http://schemas.openxmlformats.org/officeDocument/2006/relationships/oleObject" Target="../embeddings/oleObject14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3.bin"/><Relationship Id="rId15" Type="http://schemas.openxmlformats.org/officeDocument/2006/relationships/oleObject" Target="../embeddings/oleObject13.bin"/><Relationship Id="rId10" Type="http://schemas.openxmlformats.org/officeDocument/2006/relationships/oleObject" Target="../embeddings/oleObject8.bin"/><Relationship Id="rId4" Type="http://schemas.openxmlformats.org/officeDocument/2006/relationships/oleObject" Target="../embeddings/oleObject2.bin"/><Relationship Id="rId9" Type="http://schemas.openxmlformats.org/officeDocument/2006/relationships/oleObject" Target="../embeddings/oleObject7.bin"/><Relationship Id="rId14" Type="http://schemas.openxmlformats.org/officeDocument/2006/relationships/oleObject" Target="../embeddings/oleObject12.bin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6143805"/>
            <a:ext cx="9290050" cy="91263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3406" tIns="46703" rIns="93406" bIns="46703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290" y="6228482"/>
            <a:ext cx="2285352" cy="73387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3406" tIns="46703" rIns="93406" bIns="46703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96833" y="6219074"/>
            <a:ext cx="6893217" cy="73387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3406" tIns="46703" rIns="93406" bIns="46703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99930" y="4155458"/>
            <a:ext cx="6580452" cy="1881717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99930" y="6225096"/>
            <a:ext cx="6812703" cy="705644"/>
          </a:xfrm>
        </p:spPr>
        <p:txBody>
          <a:bodyPr anchor="ctr">
            <a:normAutofit/>
          </a:bodyPr>
          <a:lstStyle>
            <a:lvl1pPr marL="0" indent="0" algn="l">
              <a:buNone/>
              <a:defRPr sz="2700">
                <a:solidFill>
                  <a:srgbClr val="FFFFFF"/>
                </a:solidFill>
              </a:defRPr>
            </a:lvl1pPr>
            <a:lvl2pPr marL="467030" indent="0" algn="ctr">
              <a:buNone/>
            </a:lvl2pPr>
            <a:lvl3pPr marL="934060" indent="0" algn="ctr">
              <a:buNone/>
            </a:lvl3pPr>
            <a:lvl4pPr marL="1401089" indent="0" algn="ctr">
              <a:buNone/>
            </a:lvl4pPr>
            <a:lvl5pPr marL="1868119" indent="0" algn="ctr">
              <a:buNone/>
            </a:lvl5pPr>
            <a:lvl6pPr marL="2335149" indent="0" algn="ctr">
              <a:buNone/>
            </a:lvl6pPr>
            <a:lvl7pPr marL="2802179" indent="0" algn="ctr">
              <a:buNone/>
            </a:lvl7pPr>
            <a:lvl8pPr marL="3269209" indent="0" algn="ctr">
              <a:buNone/>
            </a:lvl8pPr>
            <a:lvl9pPr marL="3736238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7417" y="6244298"/>
            <a:ext cx="2090261" cy="705644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118702" y="243383"/>
            <a:ext cx="5961115" cy="375690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128794" y="235215"/>
            <a:ext cx="851588" cy="39202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9DEA3CB-363A-4872-9F7C-2A420785A1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900DE-73BA-43FB-9796-1D3D487941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57869" y="627240"/>
            <a:ext cx="2090261" cy="5676186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64503" y="627239"/>
            <a:ext cx="5651447" cy="5676187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657869" y="6429202"/>
            <a:ext cx="2245095" cy="37569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64504" y="6429001"/>
            <a:ext cx="5662504" cy="37569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193690" y="0"/>
            <a:ext cx="325152" cy="7056438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3406" tIns="46703" rIns="93406" bIns="46703"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240140" y="627239"/>
            <a:ext cx="232251" cy="6429199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3406" tIns="46703" rIns="93406" bIns="46703"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240140" y="0"/>
            <a:ext cx="232251" cy="548834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3406" tIns="46703" rIns="93406" bIns="46703"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6081849" y="150227"/>
            <a:ext cx="548834" cy="248381"/>
          </a:xfrm>
        </p:spPr>
        <p:txBody>
          <a:bodyPr/>
          <a:lstStyle/>
          <a:p>
            <a:fld id="{23AA9EED-6BDD-4CA2-A33F-58385F7065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74702" y="784225"/>
            <a:ext cx="8050213" cy="1176338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50900" y="2430465"/>
            <a:ext cx="3832225" cy="38322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835527" y="2430464"/>
            <a:ext cx="3832225" cy="183991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835527" y="4422775"/>
            <a:ext cx="3832225" cy="183991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3D3D6D-73CE-4A83-8CBC-7A94796FF378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140300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74702" y="784225"/>
            <a:ext cx="8050213" cy="1176338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850900" y="2430465"/>
            <a:ext cx="7816850" cy="3832225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888646-1547-4DD1-B079-EEAC1AAEDECB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923072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74702" y="784225"/>
            <a:ext cx="8050213" cy="1176338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850900" y="2430465"/>
            <a:ext cx="7816850" cy="3832225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72DD4F-85C5-4734-93A3-8E18C9D1101E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5509970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Группа 6"/>
          <p:cNvGrpSpPr/>
          <p:nvPr userDrawn="1"/>
        </p:nvGrpSpPr>
        <p:grpSpPr>
          <a:xfrm>
            <a:off x="54117" y="0"/>
            <a:ext cx="405876" cy="7056438"/>
            <a:chOff x="0" y="0"/>
            <a:chExt cx="380929" cy="6593882"/>
          </a:xfrm>
        </p:grpSpPr>
        <p:graphicFrame>
          <p:nvGraphicFramePr>
            <p:cNvPr id="8" name="Объект 7"/>
            <p:cNvGraphicFramePr>
              <a:graphicFrameLocks noChangeAspect="1"/>
            </p:cNvGraphicFramePr>
            <p:nvPr/>
          </p:nvGraphicFramePr>
          <p:xfrm>
            <a:off x="0" y="0"/>
            <a:ext cx="380929" cy="509356"/>
          </p:xfrm>
          <a:graphic>
            <a:graphicData uri="http://schemas.openxmlformats.org/presentationml/2006/ole">
              <p:oleObj spid="_x0000_s1666" r:id="rId3" imgW="1388213" imgH="1856520" progId="">
                <p:embed/>
              </p:oleObj>
            </a:graphicData>
          </a:graphic>
        </p:graphicFrame>
        <p:graphicFrame>
          <p:nvGraphicFramePr>
            <p:cNvPr id="9" name="Объект 8"/>
            <p:cNvGraphicFramePr>
              <a:graphicFrameLocks noChangeAspect="1"/>
            </p:cNvGraphicFramePr>
            <p:nvPr/>
          </p:nvGraphicFramePr>
          <p:xfrm>
            <a:off x="0" y="429457"/>
            <a:ext cx="380929" cy="509356"/>
          </p:xfrm>
          <a:graphic>
            <a:graphicData uri="http://schemas.openxmlformats.org/presentationml/2006/ole">
              <p:oleObj spid="_x0000_s1667" r:id="rId4" imgW="1388213" imgH="1856520" progId="">
                <p:embed/>
              </p:oleObj>
            </a:graphicData>
          </a:graphic>
        </p:graphicFrame>
        <p:graphicFrame>
          <p:nvGraphicFramePr>
            <p:cNvPr id="10" name="Объект 9"/>
            <p:cNvGraphicFramePr>
              <a:graphicFrameLocks noChangeAspect="1"/>
            </p:cNvGraphicFramePr>
            <p:nvPr/>
          </p:nvGraphicFramePr>
          <p:xfrm>
            <a:off x="0" y="858914"/>
            <a:ext cx="380929" cy="509356"/>
          </p:xfrm>
          <a:graphic>
            <a:graphicData uri="http://schemas.openxmlformats.org/presentationml/2006/ole">
              <p:oleObj spid="_x0000_s1668" r:id="rId5" imgW="1388213" imgH="1856520" progId="">
                <p:embed/>
              </p:oleObj>
            </a:graphicData>
          </a:graphic>
        </p:graphicFrame>
        <p:graphicFrame>
          <p:nvGraphicFramePr>
            <p:cNvPr id="11" name="Объект 10"/>
            <p:cNvGraphicFramePr>
              <a:graphicFrameLocks noChangeAspect="1"/>
            </p:cNvGraphicFramePr>
            <p:nvPr/>
          </p:nvGraphicFramePr>
          <p:xfrm>
            <a:off x="0" y="1288371"/>
            <a:ext cx="380929" cy="509356"/>
          </p:xfrm>
          <a:graphic>
            <a:graphicData uri="http://schemas.openxmlformats.org/presentationml/2006/ole">
              <p:oleObj spid="_x0000_s1669" r:id="rId6" imgW="1388213" imgH="1856520" progId="">
                <p:embed/>
              </p:oleObj>
            </a:graphicData>
          </a:graphic>
        </p:graphicFrame>
        <p:graphicFrame>
          <p:nvGraphicFramePr>
            <p:cNvPr id="12" name="Объект 11"/>
            <p:cNvGraphicFramePr>
              <a:graphicFrameLocks noChangeAspect="1"/>
            </p:cNvGraphicFramePr>
            <p:nvPr/>
          </p:nvGraphicFramePr>
          <p:xfrm>
            <a:off x="0" y="1747790"/>
            <a:ext cx="380929" cy="509356"/>
          </p:xfrm>
          <a:graphic>
            <a:graphicData uri="http://schemas.openxmlformats.org/presentationml/2006/ole">
              <p:oleObj spid="_x0000_s1670" r:id="rId7" imgW="1388213" imgH="1856520" progId="">
                <p:embed/>
              </p:oleObj>
            </a:graphicData>
          </a:graphic>
        </p:graphicFrame>
        <p:graphicFrame>
          <p:nvGraphicFramePr>
            <p:cNvPr id="13" name="Объект 12"/>
            <p:cNvGraphicFramePr>
              <a:graphicFrameLocks noChangeAspect="1"/>
            </p:cNvGraphicFramePr>
            <p:nvPr/>
          </p:nvGraphicFramePr>
          <p:xfrm>
            <a:off x="0" y="2177247"/>
            <a:ext cx="380929" cy="509356"/>
          </p:xfrm>
          <a:graphic>
            <a:graphicData uri="http://schemas.openxmlformats.org/presentationml/2006/ole">
              <p:oleObj spid="_x0000_s1671" r:id="rId8" imgW="1388213" imgH="1856520" progId="">
                <p:embed/>
              </p:oleObj>
            </a:graphicData>
          </a:graphic>
        </p:graphicFrame>
        <p:graphicFrame>
          <p:nvGraphicFramePr>
            <p:cNvPr id="14" name="Объект 13"/>
            <p:cNvGraphicFramePr>
              <a:graphicFrameLocks noChangeAspect="1"/>
            </p:cNvGraphicFramePr>
            <p:nvPr/>
          </p:nvGraphicFramePr>
          <p:xfrm>
            <a:off x="0" y="2606704"/>
            <a:ext cx="380929" cy="509356"/>
          </p:xfrm>
          <a:graphic>
            <a:graphicData uri="http://schemas.openxmlformats.org/presentationml/2006/ole">
              <p:oleObj spid="_x0000_s1672" r:id="rId9" imgW="1388213" imgH="1856520" progId="">
                <p:embed/>
              </p:oleObj>
            </a:graphicData>
          </a:graphic>
        </p:graphicFrame>
        <p:graphicFrame>
          <p:nvGraphicFramePr>
            <p:cNvPr id="15" name="Объект 14"/>
            <p:cNvGraphicFramePr>
              <a:graphicFrameLocks noChangeAspect="1"/>
            </p:cNvGraphicFramePr>
            <p:nvPr/>
          </p:nvGraphicFramePr>
          <p:xfrm>
            <a:off x="0" y="3036161"/>
            <a:ext cx="380929" cy="509356"/>
          </p:xfrm>
          <a:graphic>
            <a:graphicData uri="http://schemas.openxmlformats.org/presentationml/2006/ole">
              <p:oleObj spid="_x0000_s1673" r:id="rId10" imgW="1388213" imgH="1856520" progId="">
                <p:embed/>
              </p:oleObj>
            </a:graphicData>
          </a:graphic>
        </p:graphicFrame>
        <p:graphicFrame>
          <p:nvGraphicFramePr>
            <p:cNvPr id="16" name="Объект 15"/>
            <p:cNvGraphicFramePr>
              <a:graphicFrameLocks noChangeAspect="1"/>
            </p:cNvGraphicFramePr>
            <p:nvPr/>
          </p:nvGraphicFramePr>
          <p:xfrm>
            <a:off x="0" y="3465618"/>
            <a:ext cx="380929" cy="509356"/>
          </p:xfrm>
          <a:graphic>
            <a:graphicData uri="http://schemas.openxmlformats.org/presentationml/2006/ole">
              <p:oleObj spid="_x0000_s1674" r:id="rId11" imgW="1388213" imgH="1856520" progId="">
                <p:embed/>
              </p:oleObj>
            </a:graphicData>
          </a:graphic>
        </p:graphicFrame>
        <p:graphicFrame>
          <p:nvGraphicFramePr>
            <p:cNvPr id="17" name="Объект 16"/>
            <p:cNvGraphicFramePr>
              <a:graphicFrameLocks noChangeAspect="1"/>
            </p:cNvGraphicFramePr>
            <p:nvPr/>
          </p:nvGraphicFramePr>
          <p:xfrm>
            <a:off x="0" y="3895075"/>
            <a:ext cx="380929" cy="509356"/>
          </p:xfrm>
          <a:graphic>
            <a:graphicData uri="http://schemas.openxmlformats.org/presentationml/2006/ole">
              <p:oleObj spid="_x0000_s1675" r:id="rId12" imgW="1388213" imgH="1856520" progId="">
                <p:embed/>
              </p:oleObj>
            </a:graphicData>
          </a:graphic>
        </p:graphicFrame>
        <p:graphicFrame>
          <p:nvGraphicFramePr>
            <p:cNvPr id="18" name="Объект 17"/>
            <p:cNvGraphicFramePr>
              <a:graphicFrameLocks noChangeAspect="1"/>
            </p:cNvGraphicFramePr>
            <p:nvPr/>
          </p:nvGraphicFramePr>
          <p:xfrm>
            <a:off x="0" y="4324532"/>
            <a:ext cx="380929" cy="509356"/>
          </p:xfrm>
          <a:graphic>
            <a:graphicData uri="http://schemas.openxmlformats.org/presentationml/2006/ole">
              <p:oleObj spid="_x0000_s1676" r:id="rId13" imgW="1388213" imgH="1856520" progId="">
                <p:embed/>
              </p:oleObj>
            </a:graphicData>
          </a:graphic>
        </p:graphicFrame>
        <p:graphicFrame>
          <p:nvGraphicFramePr>
            <p:cNvPr id="19" name="Объект 18"/>
            <p:cNvGraphicFramePr>
              <a:graphicFrameLocks noChangeAspect="1"/>
            </p:cNvGraphicFramePr>
            <p:nvPr/>
          </p:nvGraphicFramePr>
          <p:xfrm>
            <a:off x="0" y="4753989"/>
            <a:ext cx="380929" cy="509356"/>
          </p:xfrm>
          <a:graphic>
            <a:graphicData uri="http://schemas.openxmlformats.org/presentationml/2006/ole">
              <p:oleObj spid="_x0000_s1677" r:id="rId14" imgW="1388213" imgH="1856520" progId="">
                <p:embed/>
              </p:oleObj>
            </a:graphicData>
          </a:graphic>
        </p:graphicFrame>
        <p:graphicFrame>
          <p:nvGraphicFramePr>
            <p:cNvPr id="20" name="Объект 19"/>
            <p:cNvGraphicFramePr>
              <a:graphicFrameLocks noChangeAspect="1"/>
            </p:cNvGraphicFramePr>
            <p:nvPr/>
          </p:nvGraphicFramePr>
          <p:xfrm>
            <a:off x="0" y="5225612"/>
            <a:ext cx="380929" cy="509356"/>
          </p:xfrm>
          <a:graphic>
            <a:graphicData uri="http://schemas.openxmlformats.org/presentationml/2006/ole">
              <p:oleObj spid="_x0000_s1678" r:id="rId15" imgW="1388213" imgH="1856520" progId="">
                <p:embed/>
              </p:oleObj>
            </a:graphicData>
          </a:graphic>
        </p:graphicFrame>
        <p:graphicFrame>
          <p:nvGraphicFramePr>
            <p:cNvPr id="21" name="Объект 20"/>
            <p:cNvGraphicFramePr>
              <a:graphicFrameLocks noChangeAspect="1"/>
            </p:cNvGraphicFramePr>
            <p:nvPr/>
          </p:nvGraphicFramePr>
          <p:xfrm>
            <a:off x="0" y="5655069"/>
            <a:ext cx="380929" cy="509356"/>
          </p:xfrm>
          <a:graphic>
            <a:graphicData uri="http://schemas.openxmlformats.org/presentationml/2006/ole">
              <p:oleObj spid="_x0000_s1679" r:id="rId16" imgW="1388213" imgH="1856520" progId="">
                <p:embed/>
              </p:oleObj>
            </a:graphicData>
          </a:graphic>
        </p:graphicFrame>
        <p:graphicFrame>
          <p:nvGraphicFramePr>
            <p:cNvPr id="22" name="Объект 21"/>
            <p:cNvGraphicFramePr>
              <a:graphicFrameLocks noChangeAspect="1"/>
            </p:cNvGraphicFramePr>
            <p:nvPr/>
          </p:nvGraphicFramePr>
          <p:xfrm>
            <a:off x="0" y="6084526"/>
            <a:ext cx="380929" cy="509356"/>
          </p:xfrm>
          <a:graphic>
            <a:graphicData uri="http://schemas.openxmlformats.org/presentationml/2006/ole">
              <p:oleObj spid="_x0000_s1680" r:id="rId17" imgW="1388213" imgH="1856520" progId="">
                <p:embed/>
              </p:oleObj>
            </a:graphicData>
          </a:graphic>
        </p:graphicFrame>
      </p:grpSp>
      <p:sp>
        <p:nvSpPr>
          <p:cNvPr id="24" name="Номер слайда 5"/>
          <p:cNvSpPr txBox="1">
            <a:spLocks/>
          </p:cNvSpPr>
          <p:nvPr userDrawn="1"/>
        </p:nvSpPr>
        <p:spPr>
          <a:xfrm>
            <a:off x="8467792" y="47371"/>
            <a:ext cx="794841" cy="323420"/>
          </a:xfrm>
          <a:prstGeom prst="rect">
            <a:avLst/>
          </a:prstGeom>
        </p:spPr>
        <p:txBody>
          <a:bodyPr anchor="ctr"/>
          <a:lstStyle/>
          <a:p>
            <a:pPr marL="348386" indent="-348386" algn="r" eaLnBrk="0" hangingPunct="0">
              <a:spcBef>
                <a:spcPct val="20000"/>
              </a:spcBef>
              <a:buFont typeface="Arial" charset="0"/>
              <a:buNone/>
              <a:defRPr/>
            </a:pPr>
            <a:fld id="{D2E577E2-59FE-4C26-9611-D5042F3A81FF}" type="slidenum">
              <a:rPr lang="ru-RU" sz="2438" b="1">
                <a:solidFill>
                  <a:srgbClr val="BFAE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marL="348386" indent="-348386" algn="r" eaLnBrk="0" hangingPunct="0">
                <a:spcBef>
                  <a:spcPct val="20000"/>
                </a:spcBef>
                <a:buFont typeface="Arial" charset="0"/>
                <a:buNone/>
                <a:defRPr/>
              </a:pPr>
              <a:t>‹#›</a:t>
            </a:fld>
            <a:endParaRPr lang="ru-RU" sz="2438" b="1" dirty="0">
              <a:solidFill>
                <a:srgbClr val="BFAE9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Объект 25"/>
          <p:cNvSpPr>
            <a:spLocks noGrp="1"/>
          </p:cNvSpPr>
          <p:nvPr>
            <p:ph sz="quarter" idx="13"/>
          </p:nvPr>
        </p:nvSpPr>
        <p:spPr>
          <a:xfrm>
            <a:off x="522565" y="721280"/>
            <a:ext cx="8656686" cy="5687181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graphicFrame>
        <p:nvGraphicFramePr>
          <p:cNvPr id="27" name="Объект 26"/>
          <p:cNvGraphicFramePr>
            <a:graphicFrameLocks noChangeAspect="1"/>
          </p:cNvGraphicFramePr>
          <p:nvPr userDrawn="1"/>
        </p:nvGraphicFramePr>
        <p:xfrm>
          <a:off x="8467791" y="6227962"/>
          <a:ext cx="815693" cy="797049"/>
        </p:xfrm>
        <a:graphic>
          <a:graphicData uri="http://schemas.openxmlformats.org/presentationml/2006/ole">
            <p:oleObj spid="_x0000_s1681" r:id="rId18" imgW="1805298" imgH="1741500" progId="">
              <p:embed/>
            </p:oleObj>
          </a:graphicData>
        </a:graphic>
      </p:graphicFrame>
      <p:sp>
        <p:nvSpPr>
          <p:cNvPr id="3" name="Текст 2"/>
          <p:cNvSpPr>
            <a:spLocks noGrp="1"/>
          </p:cNvSpPr>
          <p:nvPr>
            <p:ph type="body" sz="quarter" idx="14" hasCustomPrompt="1"/>
          </p:nvPr>
        </p:nvSpPr>
        <p:spPr>
          <a:xfrm>
            <a:off x="522565" y="47371"/>
            <a:ext cx="8217297" cy="591377"/>
          </a:xfrm>
        </p:spPr>
        <p:txBody>
          <a:bodyPr>
            <a:normAutofit/>
          </a:bodyPr>
          <a:lstStyle>
            <a:lvl1pPr marL="0" indent="0" algn="ctr">
              <a:buNone/>
              <a:defRPr sz="2845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ru-RU" dirty="0"/>
              <a:t>Заголовок слайда</a:t>
            </a:r>
          </a:p>
        </p:txBody>
      </p:sp>
    </p:spTree>
    <p:extLst>
      <p:ext uri="{BB962C8B-B14F-4D97-AF65-F5344CB8AC3E}">
        <p14:creationId xmlns="" xmlns:p14="http://schemas.microsoft.com/office/powerpoint/2010/main" val="3089084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2433" y="235215"/>
            <a:ext cx="8283628" cy="1019263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D186D7A-E55D-4E2D-930A-07A63A11B67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22433" y="1646502"/>
            <a:ext cx="8283628" cy="4625887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93508" y="2822576"/>
            <a:ext cx="7236885" cy="1721640"/>
          </a:xfrm>
        </p:spPr>
        <p:txBody>
          <a:bodyPr anchor="t"/>
          <a:lstStyle>
            <a:lvl1pPr marL="0" indent="0">
              <a:buNone/>
              <a:defRPr sz="29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68097"/>
            <a:ext cx="9290050" cy="117607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3406" tIns="46703" rIns="93406" bIns="46703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46502"/>
            <a:ext cx="1316090" cy="1019263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3406" tIns="46703" rIns="93406" bIns="46703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93507" y="1646502"/>
            <a:ext cx="7896543" cy="1019263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3406" tIns="46703" rIns="93406" bIns="46703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93508" y="1646502"/>
            <a:ext cx="7741708" cy="1019263"/>
          </a:xfrm>
        </p:spPr>
        <p:txBody>
          <a:bodyPr/>
          <a:lstStyle>
            <a:lvl1pPr algn="l">
              <a:buNone/>
              <a:defRPr sz="45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803312"/>
            <a:ext cx="1316090" cy="721979"/>
          </a:xfrm>
        </p:spPr>
        <p:txBody>
          <a:bodyPr>
            <a:noAutofit/>
          </a:bodyPr>
          <a:lstStyle>
            <a:lvl1pPr>
              <a:defRPr sz="2500">
                <a:solidFill>
                  <a:srgbClr val="FFFFFF"/>
                </a:solidFill>
              </a:defRPr>
            </a:lvl1pPr>
          </a:lstStyle>
          <a:p>
            <a:fld id="{8140B877-AD48-41B7-8CF4-5C1041795DD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19337" y="1635562"/>
            <a:ext cx="3948271" cy="4704292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22285" y="1635562"/>
            <a:ext cx="3948271" cy="4704292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933BE99-0A9A-4B56-81D5-719BC80607B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920" y="280951"/>
            <a:ext cx="8283628" cy="895122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19337" y="2508956"/>
            <a:ext cx="3948271" cy="3685029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77276" y="2508956"/>
            <a:ext cx="3948271" cy="3685029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CB267F3-D3EA-4BF3-A91D-5C238593AC6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19337" y="1803312"/>
            <a:ext cx="3948271" cy="658601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77276" y="1803312"/>
            <a:ext cx="3948271" cy="658601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C27EA2E-3AFF-4386-893B-EE55B9CC6F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429199"/>
            <a:ext cx="541920" cy="39202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583C5DA-EDF3-4B0C-BF3D-3DA4584EFD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9337" y="280951"/>
            <a:ext cx="8206211" cy="895122"/>
          </a:xfrm>
        </p:spPr>
        <p:txBody>
          <a:bodyPr anchor="ctr"/>
          <a:lstStyle>
            <a:lvl1pPr algn="l">
              <a:buNone/>
              <a:defRPr sz="4500" b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E0D4823-6152-48C0-88A6-EBF163419CE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19337" y="1803312"/>
            <a:ext cx="1625759" cy="4469077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40109" tIns="186812" rIns="140109" bIns="93406"/>
          <a:lstStyle>
            <a:lvl1pPr marL="0" indent="0">
              <a:spcAft>
                <a:spcPts val="1022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99930" y="1803312"/>
            <a:ext cx="6503035" cy="4547482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25759" y="5645150"/>
            <a:ext cx="7432040" cy="705644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290" y="4704292"/>
            <a:ext cx="9290050" cy="91263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3406" tIns="46703" rIns="93406" bIns="46703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290" y="4798378"/>
            <a:ext cx="1486408" cy="73387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3406" tIns="46703" rIns="93406" bIns="46703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70018" y="4788969"/>
            <a:ext cx="7720032" cy="73387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3406" tIns="46703" rIns="93406" bIns="46703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25759" y="4782697"/>
            <a:ext cx="7432040" cy="705644"/>
          </a:xfrm>
        </p:spPr>
        <p:txBody>
          <a:bodyPr anchor="ctr"/>
          <a:lstStyle>
            <a:lvl1pPr algn="l">
              <a:buNone/>
              <a:defRPr sz="2900" b="0">
                <a:solidFill>
                  <a:srgbClr val="FFFFFF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70924" y="0"/>
            <a:ext cx="102191" cy="7065847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3406" tIns="46703" rIns="93406" bIns="46703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348201" y="6429200"/>
            <a:ext cx="2709598" cy="375690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802297"/>
            <a:ext cx="1470925" cy="682779"/>
          </a:xfrm>
        </p:spPr>
        <p:txBody>
          <a:bodyPr rtlCol="0"/>
          <a:lstStyle>
            <a:lvl1pPr>
              <a:defRPr sz="2900"/>
            </a:lvl1pPr>
          </a:lstStyle>
          <a:p>
            <a:fld id="{DCE66A86-3950-4111-8EA0-0F234DC7174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25759" y="6429000"/>
            <a:ext cx="4645025" cy="375690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85502" y="0"/>
            <a:ext cx="7704548" cy="4701156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3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19337" y="235215"/>
            <a:ext cx="8283628" cy="1019263"/>
          </a:xfrm>
          <a:prstGeom prst="rect">
            <a:avLst/>
          </a:prstGeom>
        </p:spPr>
        <p:txBody>
          <a:bodyPr vert="horz" lIns="93406" tIns="46703" rIns="93406" bIns="46703"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22433" y="1646502"/>
            <a:ext cx="8283628" cy="4657249"/>
          </a:xfrm>
          <a:prstGeom prst="rect">
            <a:avLst/>
          </a:prstGeom>
        </p:spPr>
        <p:txBody>
          <a:bodyPr vert="horz" lIns="93406" tIns="46703" rIns="93406" bIns="46703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93367" y="6429200"/>
            <a:ext cx="2709598" cy="375690"/>
          </a:xfrm>
          <a:prstGeom prst="rect">
            <a:avLst/>
          </a:prstGeom>
        </p:spPr>
        <p:txBody>
          <a:bodyPr vert="horz" lIns="93406" tIns="46703" rIns="93406" bIns="46703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19337" y="6429000"/>
            <a:ext cx="5507670" cy="375690"/>
          </a:xfrm>
          <a:prstGeom prst="rect">
            <a:avLst/>
          </a:prstGeom>
        </p:spPr>
        <p:txBody>
          <a:bodyPr vert="horz" lIns="93406" tIns="46703" rIns="93406" bIns="46703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70159"/>
            <a:ext cx="9290050" cy="3293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3406" tIns="46703" rIns="93406" bIns="46703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317202"/>
            <a:ext cx="541920" cy="23521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3406" tIns="46703" rIns="93406" bIns="46703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9982" y="1317202"/>
            <a:ext cx="8690068" cy="23521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3406" tIns="46703" rIns="93406" bIns="46703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309034"/>
            <a:ext cx="541920" cy="251550"/>
          </a:xfrm>
          <a:prstGeom prst="rect">
            <a:avLst/>
          </a:prstGeom>
        </p:spPr>
        <p:txBody>
          <a:bodyPr vert="horz" lIns="93406" tIns="46703" rIns="93406" bIns="46703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CE66A86-3950-4111-8EA0-0F234DC7174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29" r:id="rId1"/>
    <p:sldLayoutId id="2147484030" r:id="rId2"/>
    <p:sldLayoutId id="2147484031" r:id="rId3"/>
    <p:sldLayoutId id="2147484032" r:id="rId4"/>
    <p:sldLayoutId id="2147484033" r:id="rId5"/>
    <p:sldLayoutId id="2147484034" r:id="rId6"/>
    <p:sldLayoutId id="2147484035" r:id="rId7"/>
    <p:sldLayoutId id="2147484036" r:id="rId8"/>
    <p:sldLayoutId id="2147484037" r:id="rId9"/>
    <p:sldLayoutId id="2147484038" r:id="rId10"/>
    <p:sldLayoutId id="2147484039" r:id="rId11"/>
    <p:sldLayoutId id="2147484040" r:id="rId12"/>
    <p:sldLayoutId id="2147484041" r:id="rId13"/>
    <p:sldLayoutId id="2147484042" r:id="rId14"/>
    <p:sldLayoutId id="2147483901" r:id="rId15"/>
  </p:sldLayoutIdLst>
  <p:txStyles>
    <p:titleStyle>
      <a:lvl1pPr algn="l" rtl="0" eaLnBrk="1" latinLnBrk="0" hangingPunct="1">
        <a:spcBef>
          <a:spcPct val="0"/>
        </a:spcBef>
        <a:buNone/>
        <a:defRPr kumimoji="0" sz="45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6921" indent="-326921" algn="l" rtl="0" eaLnBrk="1" latinLnBrk="0" hangingPunct="1">
        <a:spcBef>
          <a:spcPts val="715"/>
        </a:spcBef>
        <a:buClr>
          <a:schemeClr val="accent2"/>
        </a:buClr>
        <a:buSzPct val="60000"/>
        <a:buFont typeface="Wingdings"/>
        <a:buChar char="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653842" indent="-280218" algn="l" rtl="0" eaLnBrk="1" latinLnBrk="0" hangingPunct="1">
        <a:spcBef>
          <a:spcPts val="562"/>
        </a:spcBef>
        <a:buClr>
          <a:schemeClr val="accent1"/>
        </a:buClr>
        <a:buSzPct val="70000"/>
        <a:buFont typeface="Wingdings 2"/>
        <a:buChar char="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934060" indent="-233515" algn="l" rtl="0" eaLnBrk="1" latinLnBrk="0" hangingPunct="1">
        <a:spcBef>
          <a:spcPts val="511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401089" indent="-233515" algn="l" rtl="0" eaLnBrk="1" latinLnBrk="0" hangingPunct="1">
        <a:spcBef>
          <a:spcPts val="409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68119" indent="-233515" algn="l" rtl="0" eaLnBrk="1" latinLnBrk="0" hangingPunct="1">
        <a:spcBef>
          <a:spcPts val="409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48337" indent="-233515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428555" indent="-233515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708773" indent="-233515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88991" indent="-233515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6703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3406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40108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6811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33514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80217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6920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73623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9"/>
          <p:cNvSpPr>
            <a:spLocks noGrp="1" noChangeArrowheads="1"/>
          </p:cNvSpPr>
          <p:nvPr>
            <p:ph type="ctrTitle"/>
          </p:nvPr>
        </p:nvSpPr>
        <p:spPr>
          <a:xfrm>
            <a:off x="1001687" y="742137"/>
            <a:ext cx="7231085" cy="557216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300" i="1" dirty="0"/>
              <a:t>  </a:t>
            </a:r>
            <a:br>
              <a:rPr lang="ru-RU" sz="3300" i="1" dirty="0"/>
            </a:br>
            <a:r>
              <a:rPr lang="ru-RU" sz="3300" i="1" dirty="0"/>
              <a:t> </a:t>
            </a:r>
            <a:r>
              <a:rPr lang="ru-RU" sz="3300" i="1" dirty="0">
                <a:solidFill>
                  <a:schemeClr val="tx2"/>
                </a:solidFill>
              </a:rPr>
              <a:t/>
            </a:r>
            <a:br>
              <a:rPr lang="ru-RU" sz="3300" i="1" dirty="0">
                <a:solidFill>
                  <a:schemeClr val="tx2"/>
                </a:solidFill>
              </a:rPr>
            </a:br>
            <a:r>
              <a:rPr lang="ru-RU" sz="3300" i="1" dirty="0">
                <a:solidFill>
                  <a:schemeClr val="tx2"/>
                </a:solidFill>
              </a:rPr>
              <a:t>          Бюджет  Верхнеуслонского </a:t>
            </a:r>
            <a:br>
              <a:rPr lang="ru-RU" sz="3300" i="1" dirty="0">
                <a:solidFill>
                  <a:schemeClr val="tx2"/>
                </a:solidFill>
              </a:rPr>
            </a:br>
            <a:r>
              <a:rPr lang="ru-RU" sz="3300" i="1" dirty="0">
                <a:solidFill>
                  <a:schemeClr val="tx2"/>
                </a:solidFill>
              </a:rPr>
              <a:t>   муниципального района на  202</a:t>
            </a:r>
            <a:r>
              <a:rPr lang="en-US" sz="3300" i="1" dirty="0">
                <a:solidFill>
                  <a:schemeClr val="tx2"/>
                </a:solidFill>
              </a:rPr>
              <a:t>5</a:t>
            </a:r>
            <a:r>
              <a:rPr lang="ru-RU" sz="3300" i="1" dirty="0">
                <a:solidFill>
                  <a:schemeClr val="tx2"/>
                </a:solidFill>
              </a:rPr>
              <a:t> год и </a:t>
            </a:r>
            <a:br>
              <a:rPr lang="ru-RU" sz="3300" i="1" dirty="0">
                <a:solidFill>
                  <a:schemeClr val="tx2"/>
                </a:solidFill>
              </a:rPr>
            </a:br>
            <a:r>
              <a:rPr lang="ru-RU" sz="3300" i="1" dirty="0">
                <a:solidFill>
                  <a:schemeClr val="tx2"/>
                </a:solidFill>
              </a:rPr>
              <a:t>            плановый период 202</a:t>
            </a:r>
            <a:r>
              <a:rPr lang="en-US" sz="3300" i="1" dirty="0">
                <a:solidFill>
                  <a:schemeClr val="tx2"/>
                </a:solidFill>
              </a:rPr>
              <a:t>6</a:t>
            </a:r>
            <a:r>
              <a:rPr lang="ru-RU" sz="3300" i="1" dirty="0">
                <a:solidFill>
                  <a:schemeClr val="tx2"/>
                </a:solidFill>
              </a:rPr>
              <a:t>-202</a:t>
            </a:r>
            <a:r>
              <a:rPr lang="en-US" sz="3300" i="1" dirty="0">
                <a:solidFill>
                  <a:schemeClr val="tx2"/>
                </a:solidFill>
              </a:rPr>
              <a:t>7</a:t>
            </a:r>
            <a:r>
              <a:rPr lang="ru-RU" sz="3300" i="1" dirty="0">
                <a:solidFill>
                  <a:schemeClr val="tx2"/>
                </a:solidFill>
              </a:rPr>
              <a:t> гг.    </a:t>
            </a:r>
            <a:r>
              <a:rPr lang="ru-RU" sz="3300" i="1" dirty="0"/>
              <a:t/>
            </a:r>
            <a:br>
              <a:rPr lang="ru-RU" sz="3300" i="1" dirty="0"/>
            </a:br>
            <a:r>
              <a:rPr lang="ru-RU" sz="3300" i="1" dirty="0"/>
              <a:t/>
            </a:r>
            <a:br>
              <a:rPr lang="ru-RU" sz="3300" i="1" dirty="0"/>
            </a:br>
            <a:r>
              <a:rPr lang="ru-RU" sz="3300" i="1" dirty="0"/>
              <a:t/>
            </a:r>
            <a:br>
              <a:rPr lang="ru-RU" sz="3300" i="1" dirty="0"/>
            </a:br>
            <a:r>
              <a:rPr lang="ru-RU" sz="3300" i="1" dirty="0"/>
              <a:t>(Бюджет для граждан)</a:t>
            </a:r>
            <a:br>
              <a:rPr lang="ru-RU" sz="3300" i="1" dirty="0"/>
            </a:br>
            <a:r>
              <a:rPr lang="ru-RU" sz="3300" i="1" dirty="0"/>
              <a:t/>
            </a:r>
            <a:br>
              <a:rPr lang="ru-RU" sz="3300" i="1" dirty="0"/>
            </a:br>
            <a:endParaRPr lang="ru-RU" sz="3300" i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Текст 2"/>
          <p:cNvSpPr txBox="1">
            <a:spLocks/>
          </p:cNvSpPr>
          <p:nvPr/>
        </p:nvSpPr>
        <p:spPr>
          <a:xfrm>
            <a:off x="2197525" y="384947"/>
            <a:ext cx="5404038" cy="785818"/>
          </a:xfrm>
          <a:prstGeom prst="rect">
            <a:avLst/>
          </a:prstGeom>
        </p:spPr>
        <p:txBody>
          <a:bodyPr vert="horz" lIns="52257" tIns="26128" rIns="52257" bIns="26128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524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Объемы прогнозируемых доходов бюджета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524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Верхнеуслонского муниципального района </a:t>
            </a: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363598095"/>
              </p:ext>
            </p:extLst>
          </p:nvPr>
        </p:nvGraphicFramePr>
        <p:xfrm>
          <a:off x="147726" y="1540629"/>
          <a:ext cx="8314934" cy="5039822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286490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2703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9122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897513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89751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009702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927037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18258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Наименование дохода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</a:t>
                      </a:r>
                      <a:r>
                        <a:rPr lang="en-U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r>
                        <a:rPr lang="ru-RU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год</a:t>
                      </a:r>
                    </a:p>
                  </a:txBody>
                  <a:tcPr marL="5444" marR="5444" marT="5444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</a:t>
                      </a:r>
                      <a:r>
                        <a:rPr lang="en-US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</a:t>
                      </a:r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год</a:t>
                      </a:r>
                    </a:p>
                  </a:txBody>
                  <a:tcPr marL="5444" marR="5444" marT="5444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</a:t>
                      </a:r>
                      <a:r>
                        <a:rPr lang="en-US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</a:t>
                      </a:r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год</a:t>
                      </a:r>
                    </a:p>
                  </a:txBody>
                  <a:tcPr marL="5444" marR="5444" marT="5444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4626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Консолиди-рованный</a:t>
                      </a:r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бюджет</a:t>
                      </a:r>
                    </a:p>
                  </a:txBody>
                  <a:tcPr marL="5444" marR="5444" marT="5444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Бюджет района</a:t>
                      </a:r>
                    </a:p>
                  </a:txBody>
                  <a:tcPr marL="5444" marR="5444" marT="5444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Консолиди-рованный</a:t>
                      </a:r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бюджет</a:t>
                      </a:r>
                    </a:p>
                  </a:txBody>
                  <a:tcPr marL="5444" marR="5444" marT="5444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Бюджет района</a:t>
                      </a:r>
                    </a:p>
                  </a:txBody>
                  <a:tcPr marL="5444" marR="5444" marT="5444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Консолиди-рованный</a:t>
                      </a:r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бюджет</a:t>
                      </a:r>
                    </a:p>
                  </a:txBody>
                  <a:tcPr marL="5444" marR="5444" marT="5444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Бюджет района</a:t>
                      </a:r>
                    </a:p>
                  </a:txBody>
                  <a:tcPr marL="5444" marR="5444" marT="5444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33968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Всего доходов</a:t>
                      </a: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1130570,73</a:t>
                      </a:r>
                      <a:endParaRPr lang="ru-RU" sz="9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1004192,93</a:t>
                      </a:r>
                      <a:endParaRPr lang="ru-RU" sz="9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1183863,97</a:t>
                      </a:r>
                      <a:endParaRPr lang="ru-RU" sz="9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1059189,57</a:t>
                      </a:r>
                      <a:endParaRPr lang="ru-RU" sz="9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1257204,61</a:t>
                      </a:r>
                      <a:endParaRPr lang="ru-RU" sz="9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1129423,91</a:t>
                      </a:r>
                      <a:endParaRPr lang="ru-RU" sz="9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81788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Безвозмездные поступления</a:t>
                      </a: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412785,13</a:t>
                      </a:r>
                      <a:endParaRPr lang="ru-RU" sz="9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678213,33</a:t>
                      </a:r>
                      <a:endParaRPr lang="ru-RU" sz="9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420159,07</a:t>
                      </a:r>
                      <a:endParaRPr lang="ru-RU" sz="9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711586,77</a:t>
                      </a:r>
                      <a:endParaRPr lang="ru-RU" sz="9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438943,61</a:t>
                      </a:r>
                      <a:endParaRPr lang="ru-RU" sz="9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757620,41</a:t>
                      </a:r>
                      <a:endParaRPr lang="ru-RU" sz="9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33968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Налоговые и неналоговые</a:t>
                      </a:r>
                      <a:r>
                        <a:rPr lang="ru-RU" sz="9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доходы, </a:t>
                      </a:r>
                      <a:r>
                        <a:rPr lang="ru-RU" sz="9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в </a:t>
                      </a:r>
                      <a:r>
                        <a:rPr lang="ru-RU" sz="900" b="0" i="0" u="none" strike="noStrike" kern="1200" baseline="0" dirty="0" err="1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т.ч</a:t>
                      </a:r>
                      <a:r>
                        <a:rPr lang="ru-RU" sz="9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.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717785,60</a:t>
                      </a:r>
                      <a:endParaRPr lang="ru-RU" sz="9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325979,60</a:t>
                      </a:r>
                      <a:endParaRPr lang="ru-RU" sz="9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763704,90</a:t>
                      </a:r>
                      <a:endParaRPr lang="ru-RU" sz="9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347602,80</a:t>
                      </a:r>
                      <a:endParaRPr lang="ru-RU" sz="9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818261,00</a:t>
                      </a:r>
                      <a:endParaRPr lang="ru-RU" sz="9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371803,50</a:t>
                      </a:r>
                      <a:endParaRPr lang="ru-RU" sz="9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33968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Налог на доходы физических лиц</a:t>
                      </a: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420450,0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161002,9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465344,5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178194,0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514067,0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196851,6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33968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Акцизы</a:t>
                      </a: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48129,2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48129,2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49888,8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49888,8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51440,4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51440,4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12525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Земельный налог</a:t>
                      </a: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119289,6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119289,6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119289,6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88602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Упрощенная</a:t>
                      </a:r>
                      <a:r>
                        <a:rPr lang="ru-RU" sz="9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система налогообложения 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65902,0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65902,0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68538,0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68538,0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71280,0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71280,0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33968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Налог на имущество физ. лиц</a:t>
                      </a: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9068,0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9340,0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9620,0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33968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Единый сельскохозяйственный налог</a:t>
                      </a: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413,0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206,5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430,0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215,0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447,0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223,5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33968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Госпошлина</a:t>
                      </a: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2751,0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2751,0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2751,0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2751,0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2751,0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2751,0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33968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Налог на добычу полезных ископаемых</a:t>
                      </a: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3260,0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3260,0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3260,0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3260,0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3260,0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3260,0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233968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Патентная система</a:t>
                      </a:r>
                      <a:r>
                        <a:rPr lang="ru-RU" sz="9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налогообложения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5812,0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5812,0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5812,0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5812,0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5812,0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5812,0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233968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Неналоговые доходы, всего,</a:t>
                      </a:r>
                      <a:r>
                        <a:rPr lang="ru-RU" sz="9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42694,0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38916,0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39051,0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38944,0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40294,0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40185,0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151430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в </a:t>
                      </a:r>
                      <a:r>
                        <a:rPr lang="ru-RU" sz="900" b="0" i="1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т.ч</a:t>
                      </a:r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., арендная плата за землю</a:t>
                      </a: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17895,0</a:t>
                      </a:r>
                      <a:endParaRPr lang="ru-RU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17895,0</a:t>
                      </a:r>
                      <a:endParaRPr lang="ru-RU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18000,0</a:t>
                      </a:r>
                      <a:endParaRPr lang="ru-RU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18000,0</a:t>
                      </a:r>
                      <a:endParaRPr lang="ru-RU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18100,0</a:t>
                      </a:r>
                      <a:endParaRPr lang="ru-RU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18100,0</a:t>
                      </a:r>
                      <a:endParaRPr lang="ru-RU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  <a:tr h="151430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      арендная плата за имущество</a:t>
                      </a: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206,0</a:t>
                      </a:r>
                      <a:endParaRPr lang="ru-RU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206,0</a:t>
                      </a:r>
                      <a:endParaRPr lang="ru-RU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210,0</a:t>
                      </a:r>
                      <a:endParaRPr lang="ru-RU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210,0</a:t>
                      </a:r>
                      <a:endParaRPr lang="ru-RU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215,0</a:t>
                      </a:r>
                      <a:endParaRPr lang="ru-RU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215,0</a:t>
                      </a:r>
                      <a:endParaRPr lang="ru-RU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6"/>
                  </a:ext>
                </a:extLst>
              </a:tr>
              <a:tr h="237548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      продажа</a:t>
                      </a:r>
                      <a:r>
                        <a:rPr lang="ru-RU" sz="900" b="0" i="1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земли</a:t>
                      </a:r>
                      <a:endParaRPr lang="ru-RU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13703,0</a:t>
                      </a:r>
                      <a:endParaRPr lang="ru-RU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13703,0</a:t>
                      </a:r>
                      <a:endParaRPr lang="ru-RU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15000,0</a:t>
                      </a:r>
                      <a:endParaRPr lang="ru-RU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15000,0</a:t>
                      </a:r>
                      <a:endParaRPr lang="ru-RU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16000,0</a:t>
                      </a:r>
                      <a:endParaRPr lang="ru-RU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16000,0</a:t>
                      </a:r>
                      <a:endParaRPr lang="ru-RU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7"/>
                  </a:ext>
                </a:extLst>
              </a:tr>
              <a:tr h="151430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      штрафы</a:t>
                      </a: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2601,0</a:t>
                      </a:r>
                      <a:endParaRPr lang="ru-RU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2601,0</a:t>
                      </a:r>
                      <a:endParaRPr lang="ru-RU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2723,0</a:t>
                      </a:r>
                      <a:endParaRPr lang="ru-RU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2723,0</a:t>
                      </a:r>
                      <a:endParaRPr lang="ru-RU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2859,0</a:t>
                      </a:r>
                      <a:endParaRPr lang="ru-RU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2859,0</a:t>
                      </a:r>
                      <a:endParaRPr lang="ru-RU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9"/>
                  </a:ext>
                </a:extLst>
              </a:tr>
              <a:tr h="298273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      плата за негативное воздействие на              </a:t>
                      </a:r>
                    </a:p>
                    <a:p>
                      <a:pPr algn="l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      окружающую</a:t>
                      </a:r>
                      <a:r>
                        <a:rPr lang="ru-RU" sz="900" b="0" i="1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среду</a:t>
                      </a: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2517,0</a:t>
                      </a:r>
                      <a:endParaRPr lang="ru-RU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2517,0</a:t>
                      </a:r>
                      <a:endParaRPr lang="ru-RU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2517,0</a:t>
                      </a:r>
                      <a:endParaRPr lang="ru-RU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2517,0</a:t>
                      </a:r>
                      <a:endParaRPr lang="ru-RU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2517,0</a:t>
                      </a:r>
                      <a:endParaRPr lang="ru-RU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2517,0</a:t>
                      </a:r>
                      <a:endParaRPr lang="ru-RU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20"/>
                  </a:ext>
                </a:extLst>
              </a:tr>
              <a:tr h="298273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      доходы</a:t>
                      </a:r>
                      <a:r>
                        <a:rPr lang="ru-RU" sz="900" b="0" i="1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от оказания платных услуг и </a:t>
                      </a:r>
                    </a:p>
                    <a:p>
                      <a:pPr algn="l" fontAlgn="b"/>
                      <a:r>
                        <a:rPr lang="ru-RU" sz="900" b="0" i="1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      компенсации затрат государства</a:t>
                      </a:r>
                      <a:endParaRPr lang="ru-RU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5177,0</a:t>
                      </a:r>
                      <a:endParaRPr lang="ru-RU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1500,00</a:t>
                      </a:r>
                      <a:endParaRPr lang="ru-RU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7494397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4503" y="71835"/>
            <a:ext cx="8361045" cy="1313243"/>
          </a:xfrm>
        </p:spPr>
        <p:txBody>
          <a:bodyPr>
            <a:noAutofit/>
          </a:bodyPr>
          <a:lstStyle/>
          <a:p>
            <a:pPr algn="ctr"/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Структура налоговых и неналоговых доходов консолидированного бюджета Верхнеуслонского муниципального района в 202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году</a:t>
            </a:r>
            <a:endParaRPr lang="ru-RU" sz="2400" dirty="0">
              <a:solidFill>
                <a:srgbClr val="0070C0"/>
              </a:solidFill>
            </a:endParaRP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="" xmlns:p14="http://schemas.microsoft.com/office/powerpoint/2010/main" val="732472967"/>
              </p:ext>
            </p:extLst>
          </p:nvPr>
        </p:nvGraphicFramePr>
        <p:xfrm>
          <a:off x="465138" y="1456517"/>
          <a:ext cx="8359775" cy="52864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31078938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74702" y="242071"/>
            <a:ext cx="8050213" cy="85725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/>
              <a:t/>
            </a:r>
            <a:br>
              <a:rPr lang="ru-RU" sz="2400" b="1" dirty="0"/>
            </a:br>
            <a:r>
              <a:rPr lang="ru-RU" sz="2400" b="1" dirty="0"/>
              <a:t/>
            </a:r>
            <a:br>
              <a:rPr lang="ru-RU" sz="2400" b="1" dirty="0"/>
            </a:br>
            <a:r>
              <a:rPr lang="ru-RU" sz="2400" b="1" dirty="0"/>
              <a:t/>
            </a:r>
            <a:br>
              <a:rPr lang="ru-RU" sz="2400" b="1" dirty="0"/>
            </a:br>
            <a:r>
              <a:rPr lang="ru-RU" sz="2400" b="1" dirty="0"/>
              <a:t>Неналоговые доходы консолидированного бюджета Верхнеуслонского муниципального района </a:t>
            </a:r>
            <a:br>
              <a:rPr lang="ru-RU" sz="2400" b="1" dirty="0"/>
            </a:br>
            <a:r>
              <a:rPr lang="ru-RU" sz="2400" b="1" dirty="0"/>
              <a:t>на 2025</a:t>
            </a:r>
            <a:br>
              <a:rPr lang="ru-RU" sz="2400" b="1" dirty="0"/>
            </a:br>
            <a:r>
              <a:rPr lang="ru-RU" sz="2400" b="1" dirty="0"/>
              <a:t> год (тыс. руб.)</a:t>
            </a:r>
            <a:br>
              <a:rPr lang="ru-RU" sz="2400" b="1" dirty="0"/>
            </a:br>
            <a:endParaRPr lang="ru-RU" sz="2400" b="1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="" xmlns:p14="http://schemas.microsoft.com/office/powerpoint/2010/main" val="3501631244"/>
              </p:ext>
            </p:extLst>
          </p:nvPr>
        </p:nvGraphicFramePr>
        <p:xfrm>
          <a:off x="1573191" y="2242335"/>
          <a:ext cx="6286544" cy="41434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2D45E0D4-F56F-49B9-93BA-415D19091993}"/>
              </a:ext>
            </a:extLst>
          </p:cNvPr>
          <p:cNvSpPr txBox="1"/>
          <p:nvPr/>
        </p:nvSpPr>
        <p:spPr>
          <a:xfrm>
            <a:off x="108522" y="620785"/>
            <a:ext cx="8856984" cy="59677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Безвозмездные поступления включают в себя:</a:t>
            </a:r>
          </a:p>
          <a:p>
            <a:pPr algn="just"/>
            <a:r>
              <a:rPr lang="ru-RU" sz="1400" b="1" dirty="0">
                <a:solidFill>
                  <a:schemeClr val="accent1"/>
                </a:solidFill>
              </a:rPr>
              <a:t>Межбюджетные трансферты </a:t>
            </a:r>
            <a:r>
              <a:rPr lang="ru-RU" sz="1400" dirty="0"/>
              <a:t>- средства, предоставляемые одним бюджетом бюджетной системы Российской Федерации другому бюджету бюджетной системы Российской Федерации</a:t>
            </a:r>
          </a:p>
          <a:p>
            <a:pPr algn="just"/>
            <a:endParaRPr lang="ru-RU" sz="1400" dirty="0"/>
          </a:p>
          <a:p>
            <a:pPr algn="just"/>
            <a:r>
              <a:rPr lang="ru-RU" sz="1400" b="1" dirty="0">
                <a:solidFill>
                  <a:schemeClr val="accent1"/>
                </a:solidFill>
              </a:rPr>
              <a:t>Дотации</a:t>
            </a:r>
            <a:r>
              <a:rPr lang="ru-RU" sz="1400" b="1" dirty="0"/>
              <a:t> </a:t>
            </a:r>
            <a:r>
              <a:rPr lang="ru-RU" sz="1400" dirty="0"/>
              <a:t>- межбюджетные трансферты, предоставляемые на безвозмездной и безвозвратной основе без установления направлений и (или) условий их использования</a:t>
            </a:r>
          </a:p>
          <a:p>
            <a:pPr algn="just"/>
            <a:endParaRPr lang="ru-RU" sz="1400" dirty="0"/>
          </a:p>
          <a:p>
            <a:pPr algn="just"/>
            <a:r>
              <a:rPr lang="ru-RU" sz="1400" b="1" dirty="0">
                <a:solidFill>
                  <a:schemeClr val="accent1"/>
                </a:solidFill>
              </a:rPr>
              <a:t>Субсидии</a:t>
            </a:r>
            <a:r>
              <a:rPr lang="ru-RU" sz="1400" b="1" dirty="0"/>
              <a:t> </a:t>
            </a:r>
            <a:r>
              <a:rPr lang="ru-RU" sz="1400" dirty="0"/>
              <a:t>- межбюджетные трансферты, предоставляемые в целях </a:t>
            </a:r>
            <a:r>
              <a:rPr lang="ru-RU" sz="1400" dirty="0" err="1"/>
              <a:t>софинансирования</a:t>
            </a:r>
            <a:r>
              <a:rPr lang="ru-RU" sz="1400" dirty="0"/>
              <a:t> расходных обязательств, возникающих при выполнении полномочий органов государственной власти субъектов РФ по предметам ведения субъектов РФ и предметам совместного ведения РФ и субъектов РФ, и расходных обязательств по выполнению полномочий органов местного самоуправления по вопросам местного значения</a:t>
            </a:r>
          </a:p>
          <a:p>
            <a:pPr algn="just"/>
            <a:endParaRPr lang="ru-RU" sz="1400" dirty="0">
              <a:solidFill>
                <a:schemeClr val="accent1"/>
              </a:solidFill>
            </a:endParaRPr>
          </a:p>
          <a:p>
            <a:pPr algn="just"/>
            <a:r>
              <a:rPr lang="ru-RU" sz="1400" b="1" dirty="0">
                <a:solidFill>
                  <a:schemeClr val="accent1"/>
                </a:solidFill>
              </a:rPr>
              <a:t>Субвенции </a:t>
            </a:r>
            <a:r>
              <a:rPr lang="ru-RU" sz="1400" dirty="0"/>
              <a:t>- межбюджетные трансферты, предоставляемые бюджетам субъектов Российской Федерации в целях финансового обеспечения расходных обязательств субъектов РФ и (или) муниципальных образований, возникающих при выполнении полномочий РФ, переданных для осуществления органам государственной власти субъектов РФ и (или) органам местного самоуправления</a:t>
            </a:r>
          </a:p>
          <a:p>
            <a:pPr algn="just"/>
            <a:endParaRPr lang="ru-RU" sz="1400" dirty="0"/>
          </a:p>
          <a:p>
            <a:pPr algn="just"/>
            <a:r>
              <a:rPr lang="ru-RU" sz="1400" b="1" dirty="0">
                <a:solidFill>
                  <a:schemeClr val="accent1"/>
                </a:solidFill>
              </a:rPr>
              <a:t>Иные межбюджетные трансферы</a:t>
            </a:r>
            <a:r>
              <a:rPr lang="ru-RU" sz="1400" dirty="0"/>
              <a:t> предоставляются в случаях и порядке, которые предусмотрены соответствующими правовыми актами</a:t>
            </a:r>
          </a:p>
          <a:p>
            <a:pPr algn="just"/>
            <a:endParaRPr lang="ru-RU" sz="1400" dirty="0"/>
          </a:p>
          <a:p>
            <a:pPr algn="just"/>
            <a:r>
              <a:rPr lang="ru-RU" sz="1400" b="1" dirty="0">
                <a:solidFill>
                  <a:schemeClr val="accent1"/>
                </a:solidFill>
              </a:rPr>
              <a:t>Безвозмездные поступления </a:t>
            </a:r>
            <a:r>
              <a:rPr lang="ru-RU" sz="1400" dirty="0"/>
              <a:t>– поступления от физических и юридических лиц, международных организаций и правительства иностранных государств, в том числе добровольные пожертвования</a:t>
            </a:r>
          </a:p>
        </p:txBody>
      </p:sp>
    </p:spTree>
    <p:extLst>
      <p:ext uri="{BB962C8B-B14F-4D97-AF65-F5344CB8AC3E}">
        <p14:creationId xmlns="" xmlns:p14="http://schemas.microsoft.com/office/powerpoint/2010/main" val="3506274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/>
          <p:cNvSpPr>
            <a:spLocks noGrp="1" noChangeArrowheads="1"/>
          </p:cNvSpPr>
          <p:nvPr>
            <p:ph type="title"/>
          </p:nvPr>
        </p:nvSpPr>
        <p:spPr>
          <a:xfrm>
            <a:off x="758827" y="242072"/>
            <a:ext cx="8048625" cy="928693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2800" dirty="0"/>
              <a:t>Доходы бюджета Верхнеуслонского муниципального района  на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202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-202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/>
              <a:t>гг.</a:t>
            </a:r>
          </a:p>
        </p:txBody>
      </p:sp>
      <p:graphicFrame>
        <p:nvGraphicFramePr>
          <p:cNvPr id="43175" name="Group 167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="" xmlns:p14="http://schemas.microsoft.com/office/powerpoint/2010/main" val="330124512"/>
              </p:ext>
            </p:extLst>
          </p:nvPr>
        </p:nvGraphicFramePr>
        <p:xfrm>
          <a:off x="108521" y="2099459"/>
          <a:ext cx="9073009" cy="4535763"/>
        </p:xfrm>
        <a:graphic>
          <a:graphicData uri="http://schemas.openxmlformats.org/drawingml/2006/table">
            <a:tbl>
              <a:tblPr/>
              <a:tblGrid>
                <a:gridCol w="264470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38774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86409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29614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792088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296144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792089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435777">
                <a:tc rowSpan="2"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Доходы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202</a:t>
                      </a: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  <a:r>
                        <a:rPr kumimoji="0" lang="ru-RU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год</a:t>
                      </a:r>
                    </a:p>
                  </a:txBody>
                  <a:tcPr marL="93590" marR="93590" marT="46796" marB="46796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3590" marR="93590" marT="46796" marB="46796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202</a:t>
                      </a: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  <a:r>
                        <a:rPr kumimoji="0" lang="ru-RU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год</a:t>
                      </a:r>
                    </a:p>
                  </a:txBody>
                  <a:tcPr marL="93590" marR="93590" marT="46796" marB="46796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202</a:t>
                      </a: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  <a:r>
                        <a:rPr kumimoji="0" lang="ru-RU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год</a:t>
                      </a:r>
                    </a:p>
                  </a:txBody>
                  <a:tcPr marL="93590" marR="93590" marT="46796" marB="46796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9673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Сумма, тыс. руб.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Удель-ный</a:t>
                      </a: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вес, %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Сумма, тыс. руб.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Удель-ный</a:t>
                      </a: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вес, %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Сумма, тыс. руб.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Удель-ный</a:t>
                      </a: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ru-RU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вес,%</a:t>
                      </a:r>
                      <a:endParaRPr kumimoji="0" lang="ru-RU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55934">
                <a:tc>
                  <a:txBody>
                    <a:bodyPr/>
                    <a:lstStyle/>
                    <a:p>
                      <a:pPr marL="0" marR="0" lvl="0" indent="0" algn="l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Налоговые и неналоговые доходы</a:t>
                      </a:r>
                    </a:p>
                  </a:txBody>
                  <a:tcPr marL="93396" marR="93396" marT="46699" marB="4669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325979,60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32,5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347602,80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32,8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371803,50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32,9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82434">
                <a:tc>
                  <a:txBody>
                    <a:bodyPr/>
                    <a:lstStyle/>
                    <a:p>
                      <a:pPr marL="0" marR="0" lvl="0" indent="0" algn="l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Дотации</a:t>
                      </a:r>
                    </a:p>
                  </a:txBody>
                  <a:tcPr marL="93396" marR="93396" marT="46699" marB="4669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0,0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0,0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0,0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0,0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0,0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0,0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5677">
                <a:tc>
                  <a:txBody>
                    <a:bodyPr/>
                    <a:lstStyle/>
                    <a:p>
                      <a:pPr marL="0" marR="0" lvl="0" indent="0" algn="l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Субсидии</a:t>
                      </a:r>
                    </a:p>
                  </a:txBody>
                  <a:tcPr marL="93396" marR="93396" marT="46699" marB="4669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199816,40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19,9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189542,80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17,9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189345,90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16,8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5677">
                <a:tc>
                  <a:txBody>
                    <a:bodyPr/>
                    <a:lstStyle/>
                    <a:p>
                      <a:pPr marL="0" marR="0" lvl="0" indent="0" algn="l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7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Субвенции</a:t>
                      </a:r>
                    </a:p>
                  </a:txBody>
                  <a:tcPr marL="93396" marR="93396" marT="46699" marB="4669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212968,73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21,2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230616,27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21,8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249597,71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22,1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31375">
                <a:tc>
                  <a:txBody>
                    <a:bodyPr/>
                    <a:lstStyle/>
                    <a:p>
                      <a:pPr marL="0" marR="0" lvl="0" indent="0" algn="l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Иные межбюджетные трансферты</a:t>
                      </a:r>
                    </a:p>
                  </a:txBody>
                  <a:tcPr marL="93396" marR="93396" marT="46699" marB="4669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265428,20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26,4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291427,70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27,5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318676,80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28,2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531375">
                <a:tc>
                  <a:txBody>
                    <a:bodyPr/>
                    <a:lstStyle/>
                    <a:p>
                      <a:pPr marL="0" marR="0" lvl="0" indent="0" algn="l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Всего доходов</a:t>
                      </a:r>
                    </a:p>
                  </a:txBody>
                  <a:tcPr marL="93396" marR="93396" marT="46699" marB="4669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1004192,93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1059189,57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1129423,91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176390517"/>
              </p:ext>
            </p:extLst>
          </p:nvPr>
        </p:nvGraphicFramePr>
        <p:xfrm>
          <a:off x="540569" y="1223963"/>
          <a:ext cx="8379749" cy="5230845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183291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30936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30936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30936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309366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309366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4939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Показатели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742" marR="7742" marT="58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</a:t>
                      </a:r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ru-RU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год</a:t>
                      </a:r>
                      <a:br>
                        <a:rPr lang="ru-RU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(факт)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42" marR="7742" marT="58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</a:t>
                      </a:r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ru-RU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год (оценка)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42" marR="7742" marT="58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</a:t>
                      </a:r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ru-RU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год</a:t>
                      </a:r>
                      <a:br>
                        <a:rPr lang="ru-RU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(прогноз)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42" marR="7742" marT="58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</a:t>
                      </a:r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ru-RU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год</a:t>
                      </a:r>
                      <a:br>
                        <a:rPr lang="ru-RU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(прогноз)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42" marR="7742" marT="58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</a:t>
                      </a:r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ru-RU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год</a:t>
                      </a:r>
                      <a:br>
                        <a:rPr lang="ru-RU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(прогноз)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42" marR="7742" marT="5806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7399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</a:rPr>
                        <a:t>Численность населения, тыс. человек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575" marR="36575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17,6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575" marR="36575" marT="0" marB="0" anchor="ctr"/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ru-RU" sz="12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17,7</a:t>
                      </a:r>
                      <a:endParaRPr lang="ru-RU" sz="12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ru-RU" sz="12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17,9</a:t>
                      </a:r>
                      <a:endParaRPr lang="ru-RU" sz="12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ru-RU" sz="12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18,2</a:t>
                      </a:r>
                      <a:endParaRPr lang="ru-RU" sz="12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ru-RU" sz="12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18,5</a:t>
                      </a:r>
                      <a:endParaRPr lang="ru-RU" sz="12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677" marR="9677" marT="7258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3199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</a:rPr>
                        <a:t>Валовый территориальный продукт (ВТП), млн. рублей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575" marR="36575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25998,5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575" marR="36575" marT="0" marB="0" anchor="ctr"/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ru-RU" sz="12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27500,0</a:t>
                      </a:r>
                      <a:endParaRPr lang="ru-RU" sz="12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ru-RU" sz="12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28600,0</a:t>
                      </a:r>
                      <a:endParaRPr lang="ru-RU" sz="12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ru-RU" sz="12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29600,0</a:t>
                      </a:r>
                      <a:endParaRPr lang="ru-RU" sz="12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ru-RU" sz="12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30700,0</a:t>
                      </a:r>
                      <a:endParaRPr lang="ru-RU" sz="12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677" marR="9677" marT="7258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7399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Фонд заработной платы, млн. руб.</a:t>
                      </a:r>
                    </a:p>
                  </a:txBody>
                  <a:tcPr marL="36575" marR="36575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15843,0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575" marR="36575" marT="0" marB="0" anchor="ctr"/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ru-RU" sz="12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18090,8</a:t>
                      </a:r>
                      <a:endParaRPr lang="ru-RU" sz="12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ru-RU" sz="12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20701,8</a:t>
                      </a:r>
                      <a:endParaRPr lang="ru-RU" sz="12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ru-RU" sz="12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22911,1</a:t>
                      </a:r>
                      <a:endParaRPr lang="ru-RU" sz="12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ru-RU" sz="12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25313,6</a:t>
                      </a:r>
                      <a:endParaRPr lang="ru-RU" sz="12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677" marR="9677" marT="7258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81041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</a:rPr>
                        <a:t>Объем</a:t>
                      </a:r>
                      <a:r>
                        <a:rPr lang="ru-RU" sz="1000" u="none" strike="noStrike" baseline="0" dirty="0">
                          <a:effectLst/>
                        </a:rPr>
                        <a:t> отгруженных товаров собственного производства, выполненных работ и услуг тыс</a:t>
                      </a:r>
                      <a:r>
                        <a:rPr lang="ru-RU" sz="1000" u="none" strike="noStrike" dirty="0">
                          <a:effectLst/>
                        </a:rPr>
                        <a:t>. рублей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575" marR="36575" marT="0" marB="0" anchor="ctr"/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ru-RU" sz="12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2724266,0</a:t>
                      </a:r>
                      <a:endParaRPr lang="ru-RU" sz="12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ru-RU" sz="12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2792372,7</a:t>
                      </a:r>
                      <a:endParaRPr lang="ru-RU" sz="12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ru-RU" sz="12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2856597,2</a:t>
                      </a:r>
                      <a:endParaRPr lang="ru-RU" sz="12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ru-RU" sz="12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2922299,0</a:t>
                      </a:r>
                      <a:endParaRPr lang="ru-RU" sz="12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ru-RU" sz="12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2995356,4</a:t>
                      </a:r>
                      <a:endParaRPr lang="ru-RU" sz="12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677" marR="9677" marT="7258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60849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</a:rPr>
                        <a:t>Индекс промышленного производства, 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575" marR="36575" marT="0" marB="0" anchor="ctr"/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ru-RU" sz="12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69,7</a:t>
                      </a:r>
                      <a:endParaRPr lang="ru-RU" sz="12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ru-RU" sz="12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102,5</a:t>
                      </a:r>
                      <a:endParaRPr lang="ru-RU" sz="12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ru-RU" sz="12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102,3</a:t>
                      </a:r>
                      <a:endParaRPr lang="ru-RU" sz="12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ru-RU" sz="12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102,3</a:t>
                      </a:r>
                      <a:endParaRPr lang="ru-RU" sz="12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ru-RU" sz="12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102,5</a:t>
                      </a:r>
                      <a:endParaRPr lang="ru-RU" sz="12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677" marR="9677" marT="7258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7399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Объем продукции сельского хозяйства</a:t>
                      </a:r>
                    </a:p>
                  </a:txBody>
                  <a:tcPr marL="36575" marR="36575" marT="0" marB="0" anchor="ctr"/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ru-RU" sz="12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1440778,0</a:t>
                      </a:r>
                      <a:endParaRPr lang="ru-RU" sz="12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ru-RU" sz="12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1676000,0</a:t>
                      </a:r>
                      <a:endParaRPr lang="ru-RU" sz="12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ru-RU" sz="12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1760000,0</a:t>
                      </a:r>
                      <a:endParaRPr lang="ru-RU" sz="12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ru-RU" sz="12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1833000,0</a:t>
                      </a:r>
                      <a:endParaRPr lang="ru-RU" sz="12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ru-RU" sz="12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1909100,0</a:t>
                      </a:r>
                      <a:endParaRPr lang="ru-RU" sz="12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677" marR="9677" marT="7258" marB="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78999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</a:rPr>
                        <a:t>Объем инвестиций в основной капитал за счет всех источников финансирования, млн. руб.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575" marR="36575" marT="0" marB="0" anchor="ctr"/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ru-RU" sz="12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17345,5</a:t>
                      </a:r>
                      <a:endParaRPr lang="ru-RU" sz="12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ru-RU" sz="12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17959,4</a:t>
                      </a:r>
                      <a:endParaRPr lang="ru-RU" sz="12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ru-RU" sz="12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16194,0</a:t>
                      </a:r>
                      <a:endParaRPr lang="ru-RU" sz="12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ru-RU" sz="12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7199,4</a:t>
                      </a:r>
                      <a:endParaRPr lang="ru-RU" sz="12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ru-RU" sz="12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8500,0</a:t>
                      </a:r>
                      <a:endParaRPr lang="ru-RU" sz="12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677" marR="9677" marT="7258" marB="0" anchor="ctr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47399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Уровень регистрируемой безработицы, %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575" marR="36575" marT="0" marB="0" anchor="ctr"/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ru-RU" sz="12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0,3</a:t>
                      </a:r>
                      <a:endParaRPr lang="ru-RU" sz="12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ru-RU" sz="12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0,5</a:t>
                      </a:r>
                      <a:endParaRPr lang="ru-RU" sz="12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ru-RU" sz="12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0,5</a:t>
                      </a:r>
                      <a:endParaRPr lang="ru-RU" sz="12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ru-RU" sz="12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0,4</a:t>
                      </a:r>
                      <a:endParaRPr lang="ru-RU" sz="12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ru-RU" sz="12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0,4</a:t>
                      </a:r>
                      <a:endParaRPr lang="ru-RU" sz="12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677" marR="9677" marT="7258" marB="0" anchor="ctr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21BC88A-98C9-409B-B590-2785DCF6B1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4503" y="287860"/>
            <a:ext cx="8361045" cy="72008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dirty="0"/>
              <a:t>Показатели прогноза социально-экономического развития Верхнеуслонского муниципального района Республики Татарстан</a:t>
            </a:r>
          </a:p>
        </p:txBody>
      </p:sp>
    </p:spTree>
    <p:extLst>
      <p:ext uri="{BB962C8B-B14F-4D97-AF65-F5344CB8AC3E}">
        <p14:creationId xmlns="" xmlns:p14="http://schemas.microsoft.com/office/powerpoint/2010/main" val="20579001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Текст 2"/>
          <p:cNvSpPr txBox="1">
            <a:spLocks/>
          </p:cNvSpPr>
          <p:nvPr/>
        </p:nvSpPr>
        <p:spPr bwMode="auto">
          <a:xfrm>
            <a:off x="1499225" y="365274"/>
            <a:ext cx="7265736" cy="830620"/>
          </a:xfrm>
          <a:prstGeom prst="rect">
            <a:avLst/>
          </a:prstGeom>
          <a:noFill/>
          <a:ln w="28575">
            <a:solidFill>
              <a:schemeClr val="accent3">
                <a:lumMod val="50000"/>
              </a:schemeClr>
            </a:solidFill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ru-RU" sz="2438" b="1" dirty="0">
                <a:cs typeface="Arial" charset="0"/>
              </a:rPr>
              <a:t>Индексы-дефляторы для формирования</a:t>
            </a:r>
          </a:p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ru-RU" sz="2438" b="1" dirty="0">
                <a:latin typeface="+mn-lt"/>
                <a:cs typeface="Arial" charset="0"/>
              </a:rPr>
              <a:t>консолидированного бюджета на </a:t>
            </a:r>
            <a:r>
              <a:rPr lang="en-US" sz="2000" b="1" dirty="0">
                <a:latin typeface="+mn-lt"/>
                <a:cs typeface="Arial" charset="0"/>
              </a:rPr>
              <a:t>2025</a:t>
            </a:r>
            <a:r>
              <a:rPr lang="ru-RU" sz="2438" b="1" dirty="0">
                <a:latin typeface="+mn-lt"/>
                <a:cs typeface="Arial" charset="0"/>
              </a:rPr>
              <a:t> год</a:t>
            </a:r>
            <a:endParaRPr lang="ru-RU" sz="2438" dirty="0">
              <a:latin typeface="+mn-lt"/>
            </a:endParaRPr>
          </a:p>
        </p:txBody>
      </p:sp>
      <p:sp>
        <p:nvSpPr>
          <p:cNvPr id="15" name="Текст 2"/>
          <p:cNvSpPr txBox="1">
            <a:spLocks/>
          </p:cNvSpPr>
          <p:nvPr/>
        </p:nvSpPr>
        <p:spPr bwMode="auto">
          <a:xfrm>
            <a:off x="474420" y="2529327"/>
            <a:ext cx="8276963" cy="998892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en-US" sz="2438" b="1" dirty="0">
                <a:cs typeface="Arial" charset="0"/>
              </a:rPr>
              <a:t>-</a:t>
            </a:r>
            <a:r>
              <a:rPr lang="ru-RU" sz="2438" b="1" dirty="0">
                <a:cs typeface="Arial" charset="0"/>
              </a:rPr>
              <a:t> Рост заработной платы работников МБУ</a:t>
            </a:r>
            <a:r>
              <a:rPr lang="en-US" sz="2438" b="1" dirty="0">
                <a:cs typeface="Arial" charset="0"/>
              </a:rPr>
              <a:t> c 01</a:t>
            </a:r>
            <a:r>
              <a:rPr lang="ru-RU" sz="2438" b="1" dirty="0">
                <a:cs typeface="Arial" charset="0"/>
              </a:rPr>
              <a:t>.01.2025г. на 10 %; рост окладов в ОМСУ с 01.</a:t>
            </a:r>
            <a:r>
              <a:rPr lang="en-US" sz="2438" b="1" dirty="0">
                <a:cs typeface="Arial" charset="0"/>
              </a:rPr>
              <a:t>01</a:t>
            </a:r>
            <a:r>
              <a:rPr lang="ru-RU" sz="2438" b="1" dirty="0">
                <a:cs typeface="Arial" charset="0"/>
              </a:rPr>
              <a:t>.202</a:t>
            </a:r>
            <a:r>
              <a:rPr lang="en-US" sz="2438" b="1" dirty="0">
                <a:cs typeface="Arial" charset="0"/>
              </a:rPr>
              <a:t>5</a:t>
            </a:r>
            <a:r>
              <a:rPr lang="ru-RU" sz="2438" b="1" dirty="0">
                <a:cs typeface="Arial" charset="0"/>
              </a:rPr>
              <a:t>г. на 5%</a:t>
            </a:r>
            <a:endParaRPr lang="ru-RU" sz="2438" dirty="0">
              <a:latin typeface="+mn-lt"/>
            </a:endParaRPr>
          </a:p>
        </p:txBody>
      </p:sp>
      <p:sp>
        <p:nvSpPr>
          <p:cNvPr id="16" name="Текст 2"/>
          <p:cNvSpPr txBox="1">
            <a:spLocks/>
          </p:cNvSpPr>
          <p:nvPr/>
        </p:nvSpPr>
        <p:spPr bwMode="auto">
          <a:xfrm>
            <a:off x="474601" y="3724121"/>
            <a:ext cx="8202872" cy="998891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  <a:defRPr/>
            </a:pPr>
            <a:r>
              <a:rPr lang="en-US" sz="2438" b="1" dirty="0">
                <a:cs typeface="Arial" charset="0"/>
              </a:rPr>
              <a:t>- </a:t>
            </a:r>
            <a:r>
              <a:rPr lang="ru-RU" sz="2438" b="1" dirty="0">
                <a:cs typeface="Arial" charset="0"/>
              </a:rPr>
              <a:t>Публичные </a:t>
            </a:r>
            <a:r>
              <a:rPr lang="ru-RU" sz="2438" b="1" dirty="0" err="1">
                <a:cs typeface="Arial" charset="0"/>
              </a:rPr>
              <a:t>обязательства,продукты</a:t>
            </a:r>
            <a:r>
              <a:rPr lang="ru-RU" sz="2438" b="1" dirty="0">
                <a:cs typeface="Arial" charset="0"/>
              </a:rPr>
              <a:t> питания, медикаменты с 01.01.2025г. (повышение на 4 %) </a:t>
            </a:r>
            <a:endParaRPr lang="ru-RU" sz="2438" dirty="0">
              <a:latin typeface="+mn-lt"/>
            </a:endParaRPr>
          </a:p>
        </p:txBody>
      </p:sp>
      <p:sp>
        <p:nvSpPr>
          <p:cNvPr id="17" name="Текст 2"/>
          <p:cNvSpPr txBox="1">
            <a:spLocks/>
          </p:cNvSpPr>
          <p:nvPr/>
        </p:nvSpPr>
        <p:spPr bwMode="auto">
          <a:xfrm>
            <a:off x="2923338" y="4862676"/>
            <a:ext cx="3168352" cy="52579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28575">
            <a:solidFill>
              <a:srgbClr val="0070C0"/>
            </a:solidFill>
          </a:ln>
          <a:scene3d>
            <a:camera prst="orthographicFront"/>
            <a:lightRig rig="threePt" dir="t"/>
          </a:scene3d>
          <a:sp3d extrusionH="76200">
            <a:extrusionClr>
              <a:schemeClr val="accent5">
                <a:lumMod val="50000"/>
              </a:schemeClr>
            </a:extrusionClr>
          </a:sp3d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  <a:defRPr/>
            </a:pPr>
            <a:endParaRPr lang="ru-RU" sz="2438" b="1" dirty="0"/>
          </a:p>
          <a:p>
            <a:pPr algn="ctr">
              <a:spcBef>
                <a:spcPct val="0"/>
              </a:spcBef>
              <a:buNone/>
              <a:defRPr/>
            </a:pPr>
            <a:r>
              <a:rPr lang="ru-RU" sz="2438" b="1" dirty="0"/>
              <a:t>Увеличение на 7,1%</a:t>
            </a:r>
          </a:p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ru-RU" sz="2438" dirty="0">
              <a:solidFill>
                <a:schemeClr val="accent5">
                  <a:lumMod val="40000"/>
                  <a:lumOff val="60000"/>
                </a:schemeClr>
              </a:solidFill>
              <a:latin typeface="+mn-lt"/>
            </a:endParaRPr>
          </a:p>
        </p:txBody>
      </p:sp>
      <p:sp>
        <p:nvSpPr>
          <p:cNvPr id="18" name="Текст 2"/>
          <p:cNvSpPr txBox="1">
            <a:spLocks/>
          </p:cNvSpPr>
          <p:nvPr/>
        </p:nvSpPr>
        <p:spPr bwMode="auto">
          <a:xfrm>
            <a:off x="487998" y="5528130"/>
            <a:ext cx="8276963" cy="524179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en-US" sz="2438" b="1" dirty="0">
                <a:cs typeface="Arial" charset="0"/>
              </a:rPr>
              <a:t>- </a:t>
            </a:r>
            <a:r>
              <a:rPr lang="ru-RU" sz="2438" b="1" dirty="0">
                <a:cs typeface="Arial" charset="0"/>
              </a:rPr>
              <a:t>Жилищно-коммунальные услуги с 01.07.2025г.</a:t>
            </a:r>
            <a:endParaRPr lang="ru-RU" sz="2438" dirty="0">
              <a:latin typeface="+mn-lt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474601" y="6331635"/>
            <a:ext cx="8290360" cy="50271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None/>
              <a:defRPr/>
            </a:pPr>
            <a:r>
              <a:rPr lang="ru-RU" sz="2946" b="1" dirty="0"/>
              <a:t>Иные расходы – на уровне </a:t>
            </a:r>
            <a:r>
              <a:rPr lang="en-US" sz="2000" b="1" dirty="0"/>
              <a:t>202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800" b="1" dirty="0"/>
              <a:t> </a:t>
            </a:r>
            <a:r>
              <a:rPr lang="ru-RU" sz="2946" b="1" dirty="0"/>
              <a:t>года</a:t>
            </a:r>
          </a:p>
        </p:txBody>
      </p:sp>
      <p:sp>
        <p:nvSpPr>
          <p:cNvPr id="20" name="Текст 2"/>
          <p:cNvSpPr txBox="1">
            <a:spLocks/>
          </p:cNvSpPr>
          <p:nvPr/>
        </p:nvSpPr>
        <p:spPr bwMode="auto">
          <a:xfrm>
            <a:off x="474601" y="1490886"/>
            <a:ext cx="8290360" cy="830621"/>
          </a:xfrm>
          <a:prstGeom prst="rect">
            <a:avLst/>
          </a:prstGeom>
          <a:noFill/>
          <a:ln w="28575">
            <a:solidFill>
              <a:schemeClr val="accent3">
                <a:lumMod val="50000"/>
              </a:schemeClr>
            </a:solidFill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ru-RU" sz="2032" b="1" dirty="0">
                <a:cs typeface="Arial" charset="0"/>
              </a:rPr>
              <a:t>Заработная плата отдельных категорий работников бюджетной сферы </a:t>
            </a:r>
          </a:p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ru-RU" sz="2032" b="1" dirty="0">
                <a:cs typeface="Arial" charset="0"/>
              </a:rPr>
              <a:t>в соответствии с Указами Президента РФ</a:t>
            </a:r>
            <a:endParaRPr lang="ru-RU" sz="2032" dirty="0">
              <a:latin typeface="+mn-lt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751559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4294967295"/>
          </p:nvPr>
        </p:nvSpPr>
        <p:spPr>
          <a:xfrm>
            <a:off x="0" y="215900"/>
            <a:ext cx="7243763" cy="1044575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1800" dirty="0">
                <a:cs typeface="Times New Roman" pitchFamily="18" charset="0"/>
              </a:rPr>
              <a:t>Структура расходов консолидированного бюджета </a:t>
            </a:r>
          </a:p>
          <a:p>
            <a:pPr marL="0" indent="0" algn="ctr">
              <a:buNone/>
            </a:pPr>
            <a:r>
              <a:rPr lang="ru-RU" sz="1800" dirty="0">
                <a:cs typeface="Times New Roman" pitchFamily="18" charset="0"/>
              </a:rPr>
              <a:t>Верхнеуслонского муниципального района Республики Татарстан на </a:t>
            </a:r>
            <a:r>
              <a:rPr lang="en-US" sz="1800" dirty="0">
                <a:cs typeface="Times New Roman" pitchFamily="18" charset="0"/>
              </a:rPr>
              <a:t>2025</a:t>
            </a:r>
            <a:r>
              <a:rPr lang="ru-RU" sz="1800" dirty="0">
                <a:cs typeface="Times New Roman" pitchFamily="18" charset="0"/>
              </a:rPr>
              <a:t> год, %</a:t>
            </a:r>
            <a:endParaRPr lang="en-US" sz="1800" dirty="0">
              <a:cs typeface="Times New Roman" pitchFamily="18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="" xmlns:p14="http://schemas.microsoft.com/office/powerpoint/2010/main" val="1857135610"/>
              </p:ext>
            </p:extLst>
          </p:nvPr>
        </p:nvGraphicFramePr>
        <p:xfrm>
          <a:off x="621329" y="1260317"/>
          <a:ext cx="8583619" cy="54868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38457932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Текст 1"/>
          <p:cNvSpPr txBox="1">
            <a:spLocks/>
          </p:cNvSpPr>
          <p:nvPr/>
        </p:nvSpPr>
        <p:spPr>
          <a:xfrm>
            <a:off x="1623791" y="242072"/>
            <a:ext cx="6861253" cy="928694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524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Распределение бюджетных ассигнований по разделам расходов  бюджета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524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Верхнеуслонского муниципального района на 202</a:t>
            </a:r>
            <a:r>
              <a:rPr lang="en-US" sz="1524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5</a:t>
            </a:r>
            <a:r>
              <a:rPr lang="ru-RU" sz="1524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-202</a:t>
            </a:r>
            <a:r>
              <a:rPr lang="en-US" sz="1524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7</a:t>
            </a:r>
            <a:r>
              <a:rPr lang="ru-RU" sz="1524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годы (тыс. руб.)</a:t>
            </a: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="" xmlns:a16="http://schemas.microsoft.com/office/drawing/2014/main" id="{3390C9E4-B8F5-4738-9999-313B294D8B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373539701"/>
              </p:ext>
            </p:extLst>
          </p:nvPr>
        </p:nvGraphicFramePr>
        <p:xfrm>
          <a:off x="250508" y="1728019"/>
          <a:ext cx="8789034" cy="5227075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3339002">
                  <a:extLst>
                    <a:ext uri="{9D8B030D-6E8A-4147-A177-3AD203B41FA5}">
                      <a16:colId xmlns="" xmlns:a16="http://schemas.microsoft.com/office/drawing/2014/main" val="2457034518"/>
                    </a:ext>
                  </a:extLst>
                </a:gridCol>
                <a:gridCol w="927037">
                  <a:extLst>
                    <a:ext uri="{9D8B030D-6E8A-4147-A177-3AD203B41FA5}">
                      <a16:colId xmlns="" xmlns:a16="http://schemas.microsoft.com/office/drawing/2014/main" val="2179004042"/>
                    </a:ext>
                  </a:extLst>
                </a:gridCol>
                <a:gridCol w="791229">
                  <a:extLst>
                    <a:ext uri="{9D8B030D-6E8A-4147-A177-3AD203B41FA5}">
                      <a16:colId xmlns="" xmlns:a16="http://schemas.microsoft.com/office/drawing/2014/main" val="2051207923"/>
                    </a:ext>
                  </a:extLst>
                </a:gridCol>
                <a:gridCol w="897513">
                  <a:extLst>
                    <a:ext uri="{9D8B030D-6E8A-4147-A177-3AD203B41FA5}">
                      <a16:colId xmlns="" xmlns:a16="http://schemas.microsoft.com/office/drawing/2014/main" val="3002333091"/>
                    </a:ext>
                  </a:extLst>
                </a:gridCol>
                <a:gridCol w="897514">
                  <a:extLst>
                    <a:ext uri="{9D8B030D-6E8A-4147-A177-3AD203B41FA5}">
                      <a16:colId xmlns="" xmlns:a16="http://schemas.microsoft.com/office/drawing/2014/main" val="692008557"/>
                    </a:ext>
                  </a:extLst>
                </a:gridCol>
                <a:gridCol w="1009702">
                  <a:extLst>
                    <a:ext uri="{9D8B030D-6E8A-4147-A177-3AD203B41FA5}">
                      <a16:colId xmlns="" xmlns:a16="http://schemas.microsoft.com/office/drawing/2014/main" val="3622604212"/>
                    </a:ext>
                  </a:extLst>
                </a:gridCol>
                <a:gridCol w="927037">
                  <a:extLst>
                    <a:ext uri="{9D8B030D-6E8A-4147-A177-3AD203B41FA5}">
                      <a16:colId xmlns="" xmlns:a16="http://schemas.microsoft.com/office/drawing/2014/main" val="2474726798"/>
                    </a:ext>
                  </a:extLst>
                </a:gridCol>
              </a:tblGrid>
              <a:tr h="25966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Наименование раздела расходов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</a:t>
                      </a:r>
                      <a:r>
                        <a:rPr lang="en-U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r>
                        <a:rPr lang="ru-RU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год</a:t>
                      </a:r>
                    </a:p>
                  </a:txBody>
                  <a:tcPr marL="5444" marR="5444" marT="5444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</a:t>
                      </a:r>
                      <a:r>
                        <a:rPr lang="en-US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 </a:t>
                      </a:r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год</a:t>
                      </a:r>
                    </a:p>
                  </a:txBody>
                  <a:tcPr marL="5444" marR="5444" marT="5444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</a:t>
                      </a:r>
                      <a:r>
                        <a:rPr lang="en-US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</a:t>
                      </a:r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год</a:t>
                      </a:r>
                    </a:p>
                  </a:txBody>
                  <a:tcPr marL="5444" marR="5444" marT="5444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336816708"/>
                  </a:ext>
                </a:extLst>
              </a:tr>
              <a:tr h="6346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Консолиди-рованный</a:t>
                      </a:r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бюджет</a:t>
                      </a:r>
                    </a:p>
                  </a:txBody>
                  <a:tcPr marL="5444" marR="5444" marT="5444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Бюджет района</a:t>
                      </a:r>
                    </a:p>
                  </a:txBody>
                  <a:tcPr marL="5444" marR="5444" marT="5444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Консолиди-рованный</a:t>
                      </a:r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бюджет</a:t>
                      </a:r>
                    </a:p>
                  </a:txBody>
                  <a:tcPr marL="5444" marR="5444" marT="5444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Бюджет района</a:t>
                      </a:r>
                    </a:p>
                  </a:txBody>
                  <a:tcPr marL="5444" marR="5444" marT="5444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Консолиди-рованный</a:t>
                      </a:r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бюджет</a:t>
                      </a:r>
                    </a:p>
                  </a:txBody>
                  <a:tcPr marL="5444" marR="5444" marT="5444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Бюджет района</a:t>
                      </a:r>
                    </a:p>
                  </a:txBody>
                  <a:tcPr marL="5444" marR="5444" marT="5444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743516852"/>
                  </a:ext>
                </a:extLst>
              </a:tr>
              <a:tr h="382436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Всего расходы</a:t>
                      </a: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1130570,73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1004192,93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1183863,97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1059189,57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1257204,61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1129423,91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232997271"/>
                  </a:ext>
                </a:extLst>
              </a:tr>
              <a:tr h="247448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Общегосударственные расходы</a:t>
                      </a: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126496,36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73506,16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129474,07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75963,57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133959,44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79848,54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837566558"/>
                  </a:ext>
                </a:extLst>
              </a:tr>
              <a:tr h="332753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Национальная оборона</a:t>
                      </a: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3751,10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3751,10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4102,60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4102,60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4249,90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4249,90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00476378"/>
                  </a:ext>
                </a:extLst>
              </a:tr>
              <a:tr h="375258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Национальная безопасность и правоохранительная деятельность</a:t>
                      </a: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6180,60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6027,80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6527,10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6527,10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7075,10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7075,10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416061524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Национальная экономика</a:t>
                      </a:r>
                    </a:p>
                    <a:p>
                      <a:pPr algn="l" fontAlgn="b"/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69970,00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58531,30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61946,90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50508,20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63525,90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52059,80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322315489"/>
                  </a:ext>
                </a:extLst>
              </a:tr>
              <a:tr h="332753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Жилищно-коммунальное хозяйство</a:t>
                      </a: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42479,10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1791,10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39529,80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1828,60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39974,30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1868,00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712834980"/>
                  </a:ext>
                </a:extLst>
              </a:tr>
              <a:tr h="332753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Охрана окружающей среды</a:t>
                      </a: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6569,00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6569,00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6569,00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6569,00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6569,00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6569,00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791251240"/>
                  </a:ext>
                </a:extLst>
              </a:tr>
              <a:tr h="332753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Образование</a:t>
                      </a: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656927,02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656927,02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705009,65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705009,65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756215,82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756215,82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205605252"/>
                  </a:ext>
                </a:extLst>
              </a:tr>
              <a:tr h="377524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Культура</a:t>
                      </a: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144577,05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97885,95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120129,27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84316,67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91684,02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67996,82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024100714"/>
                  </a:ext>
                </a:extLst>
              </a:tr>
              <a:tr h="332753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Здравоохранение</a:t>
                      </a: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346,20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346,20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360,20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360,20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374,801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374,80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634437225"/>
                  </a:ext>
                </a:extLst>
              </a:tr>
              <a:tr h="332753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Соц.политика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14794,40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14794,40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15132,60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15132,60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15543,30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15543,30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533303375"/>
                  </a:ext>
                </a:extLst>
              </a:tr>
              <a:tr h="332753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Физкультура и спорт</a:t>
                      </a: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43629,10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42129,10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46884,80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45384,80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50364,20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48864,20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578553960"/>
                  </a:ext>
                </a:extLst>
              </a:tr>
              <a:tr h="332753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Межбюджетные трансферты</a:t>
                      </a: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14850,80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41933,80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16347,60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42995,70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19824,20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45168,80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36584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1127415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7373" y="242071"/>
            <a:ext cx="8121651" cy="157163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/>
              <a:t>Консолидированный бюджет Верхнеуслонского муниципального района по доходам и расходам</a:t>
            </a:r>
            <a:br>
              <a:rPr lang="ru-RU" sz="2800" b="1" dirty="0"/>
            </a:br>
            <a:r>
              <a:rPr lang="ru-RU" sz="2800" b="1" dirty="0"/>
              <a:t> на 202</a:t>
            </a:r>
            <a:r>
              <a:rPr lang="en-US" sz="2800" b="1" dirty="0"/>
              <a:t>5</a:t>
            </a:r>
            <a:r>
              <a:rPr lang="ru-RU" sz="2800" b="1" dirty="0"/>
              <a:t>-202</a:t>
            </a:r>
            <a:r>
              <a:rPr lang="en-US" sz="2800" b="1" dirty="0"/>
              <a:t>7</a:t>
            </a:r>
            <a:r>
              <a:rPr lang="ru-RU" sz="2800" b="1" dirty="0"/>
              <a:t> гг.</a:t>
            </a:r>
            <a:br>
              <a:rPr lang="ru-RU" sz="2800" b="1" dirty="0"/>
            </a:br>
            <a:endParaRPr lang="ru-RU" sz="2800" b="1" dirty="0"/>
          </a:p>
        </p:txBody>
      </p:sp>
      <p:graphicFrame>
        <p:nvGraphicFramePr>
          <p:cNvPr id="4" name="Рисунок SmartArt 3"/>
          <p:cNvGraphicFramePr>
            <a:graphicFrameLocks noGrp="1"/>
          </p:cNvGraphicFramePr>
          <p:nvPr>
            <p:ph type="dgm" idx="1"/>
            <p:extLst>
              <p:ext uri="{D42A27DB-BD31-4B8C-83A1-F6EECF244321}">
                <p14:modId xmlns="" xmlns:p14="http://schemas.microsoft.com/office/powerpoint/2010/main" val="1158864526"/>
              </p:ext>
            </p:extLst>
          </p:nvPr>
        </p:nvGraphicFramePr>
        <p:xfrm>
          <a:off x="850900" y="2098675"/>
          <a:ext cx="7816850" cy="4164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77382" y="589040"/>
            <a:ext cx="6365136" cy="812630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latin typeface="Tahoma" pitchFamily="34" charset="0"/>
                <a:ea typeface="Tahoma" pitchFamily="34" charset="0"/>
                <a:cs typeface="Tahoma" pitchFamily="34" charset="0"/>
              </a:rPr>
              <a:t>Что такое бюджет?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631433" y="1916979"/>
            <a:ext cx="8012668" cy="4478411"/>
          </a:xfrm>
        </p:spPr>
        <p:txBody>
          <a:bodyPr>
            <a:noAutofit/>
          </a:bodyPr>
          <a:lstStyle/>
          <a:p>
            <a:pPr marL="0" algn="just" fontAlgn="b">
              <a:spcBef>
                <a:spcPts val="0"/>
              </a:spcBef>
            </a:pPr>
            <a:r>
              <a:rPr lang="ru-RU" sz="1600" b="1" dirty="0">
                <a:solidFill>
                  <a:srgbClr val="F79646"/>
                </a:solidFill>
                <a:latin typeface="Arial"/>
              </a:rPr>
              <a:t> Бюджет</a:t>
            </a:r>
            <a:r>
              <a:rPr lang="ru-RU" sz="1600" dirty="0">
                <a:solidFill>
                  <a:srgbClr val="F79646"/>
                </a:solidFill>
                <a:latin typeface="Arial"/>
              </a:rPr>
              <a:t> </a:t>
            </a:r>
            <a:r>
              <a:rPr lang="ru-RU" sz="1600" dirty="0">
                <a:solidFill>
                  <a:srgbClr val="000000"/>
                </a:solidFill>
                <a:latin typeface="Arial"/>
              </a:rPr>
              <a:t>- форма образования и расходования денежных средств, предназначенных для финансового обеспечения задач и функций государства и местного самоуправления</a:t>
            </a:r>
          </a:p>
          <a:p>
            <a:pPr marL="0" indent="0" algn="just" fontAlgn="b">
              <a:spcBef>
                <a:spcPts val="0"/>
              </a:spcBef>
              <a:buNone/>
            </a:pPr>
            <a:endParaRPr lang="ru-RU" sz="1600" dirty="0">
              <a:latin typeface="Arial"/>
            </a:endParaRPr>
          </a:p>
          <a:p>
            <a:pPr marL="0" algn="just" fontAlgn="b">
              <a:spcBef>
                <a:spcPts val="0"/>
              </a:spcBef>
            </a:pPr>
            <a:r>
              <a:rPr lang="ru-RU" sz="1600" dirty="0">
                <a:solidFill>
                  <a:srgbClr val="000000"/>
                </a:solidFill>
                <a:latin typeface="Arial"/>
              </a:rPr>
              <a:t>   Федеральный бюджет и свод консолидированных бюджетов субъектов Российской Федерации (без учета межбюджетных трансфертов между этими бюджетами) образуют </a:t>
            </a:r>
            <a:r>
              <a:rPr lang="ru-RU" sz="1600" b="1" dirty="0">
                <a:solidFill>
                  <a:srgbClr val="F79646"/>
                </a:solidFill>
                <a:latin typeface="Arial"/>
              </a:rPr>
              <a:t>консолидированный бюджет Российской Федерации</a:t>
            </a:r>
          </a:p>
          <a:p>
            <a:pPr marL="0" indent="0" algn="just" fontAlgn="b">
              <a:spcBef>
                <a:spcPts val="0"/>
              </a:spcBef>
              <a:buNone/>
            </a:pPr>
            <a:endParaRPr lang="ru-RU" sz="1600" dirty="0">
              <a:latin typeface="Arial"/>
            </a:endParaRPr>
          </a:p>
          <a:p>
            <a:pPr marL="0" algn="just" fontAlgn="b">
              <a:spcBef>
                <a:spcPts val="0"/>
              </a:spcBef>
            </a:pPr>
            <a:r>
              <a:rPr lang="ru-RU" sz="1600" dirty="0">
                <a:solidFill>
                  <a:srgbClr val="000000"/>
                </a:solidFill>
                <a:latin typeface="Arial"/>
              </a:rPr>
              <a:t>   Бюджет субъекта Российской Федерации и свод бюджетов муниципальных образований, входящих в состав субъекта Российской Федерации (без учета межбюджетных трансфертов между этими бюджетами), образуют </a:t>
            </a:r>
            <a:r>
              <a:rPr lang="ru-RU" sz="1600" b="1" dirty="0">
                <a:solidFill>
                  <a:srgbClr val="F79646"/>
                </a:solidFill>
                <a:latin typeface="Arial"/>
              </a:rPr>
              <a:t>консолидированный бюджет субъекта Российской Федерации</a:t>
            </a:r>
          </a:p>
          <a:p>
            <a:pPr marL="0" indent="0" algn="just" fontAlgn="b">
              <a:spcBef>
                <a:spcPts val="0"/>
              </a:spcBef>
              <a:buNone/>
            </a:pPr>
            <a:endParaRPr lang="ru-RU" sz="1600" dirty="0">
              <a:latin typeface="Arial"/>
            </a:endParaRPr>
          </a:p>
          <a:p>
            <a:pPr marL="0" algn="just" fontAlgn="b">
              <a:spcBef>
                <a:spcPts val="0"/>
              </a:spcBef>
            </a:pPr>
            <a:r>
              <a:rPr lang="ru-RU" sz="1600" dirty="0">
                <a:solidFill>
                  <a:srgbClr val="000000"/>
                </a:solidFill>
                <a:latin typeface="Arial"/>
              </a:rPr>
              <a:t>   </a:t>
            </a:r>
            <a:r>
              <a:rPr lang="ru-RU" sz="1600" b="1" dirty="0">
                <a:solidFill>
                  <a:srgbClr val="000000"/>
                </a:solidFill>
                <a:latin typeface="Arial"/>
              </a:rPr>
              <a:t>Бюджет муниципального района (районный бюджет) и свод бюджетов городских и сельских поселений, входящих в состав муниципального района (без учета межбюджетных трансфертов между этими бюджетами), образуют </a:t>
            </a:r>
            <a:r>
              <a:rPr lang="ru-RU" sz="1600" b="1" dirty="0">
                <a:solidFill>
                  <a:srgbClr val="F79646"/>
                </a:solidFill>
                <a:latin typeface="Arial"/>
              </a:rPr>
              <a:t>консолидированный бюджет муниципального района</a:t>
            </a:r>
            <a:endParaRPr lang="ru-RU" sz="1600" b="1" dirty="0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flipV="1">
            <a:off x="1012265" y="1513550"/>
            <a:ext cx="7467097" cy="6573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833629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6" name="TextBox 21"/>
          <p:cNvSpPr>
            <a:spLocks noChangeArrowheads="1"/>
          </p:cNvSpPr>
          <p:nvPr/>
        </p:nvSpPr>
        <p:spPr bwMode="auto">
          <a:xfrm>
            <a:off x="4363729" y="719907"/>
            <a:ext cx="4610989" cy="1376504"/>
          </a:xfrm>
          <a:prstGeom prst="roundRect">
            <a:avLst>
              <a:gd name="adj" fmla="val 19606"/>
            </a:avLst>
          </a:prstGeom>
          <a:noFill/>
          <a:ln w="9525">
            <a:solidFill>
              <a:schemeClr val="accent3">
                <a:lumMod val="50000"/>
              </a:schemeClr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ru-RU" sz="2946" b="1" dirty="0">
                <a:latin typeface="Calibri" panose="020F0502020204030204" pitchFamily="34" charset="0"/>
              </a:rPr>
              <a:t>1</a:t>
            </a:r>
          </a:p>
          <a:p>
            <a:pPr algn="ctr" eaLnBrk="1" hangingPunct="1">
              <a:defRPr/>
            </a:pPr>
            <a:r>
              <a:rPr lang="ru-RU" sz="2000" b="1" u="sng" dirty="0">
                <a:latin typeface="Calibri" panose="020F0502020204030204" pitchFamily="34" charset="0"/>
              </a:rPr>
              <a:t>бюджет </a:t>
            </a:r>
            <a:r>
              <a:rPr lang="ru-RU" sz="2000" b="1" u="sng" dirty="0" err="1">
                <a:latin typeface="Calibri" panose="020F0502020204030204" pitchFamily="34" charset="0"/>
              </a:rPr>
              <a:t>Верхнеуслонского</a:t>
            </a:r>
            <a:r>
              <a:rPr lang="ru-RU" sz="2000" b="1" u="sng" dirty="0">
                <a:latin typeface="Calibri" panose="020F0502020204030204" pitchFamily="34" charset="0"/>
              </a:rPr>
              <a:t> муниципального района</a:t>
            </a:r>
            <a:endParaRPr lang="ru-RU" sz="2000" b="1" dirty="0">
              <a:latin typeface="Calibri" panose="020F0502020204030204" pitchFamily="34" charset="0"/>
            </a:endParaRPr>
          </a:p>
        </p:txBody>
      </p:sp>
      <p:sp>
        <p:nvSpPr>
          <p:cNvPr id="17418" name="TextBox 21"/>
          <p:cNvSpPr>
            <a:spLocks noChangeArrowheads="1"/>
          </p:cNvSpPr>
          <p:nvPr/>
        </p:nvSpPr>
        <p:spPr bwMode="auto">
          <a:xfrm>
            <a:off x="4353906" y="3312195"/>
            <a:ext cx="4610989" cy="3300865"/>
          </a:xfrm>
          <a:prstGeom prst="roundRect">
            <a:avLst>
              <a:gd name="adj" fmla="val 4782"/>
            </a:avLst>
          </a:prstGeom>
          <a:noFill/>
          <a:ln w="9525">
            <a:solidFill>
              <a:schemeClr val="accent3">
                <a:lumMod val="50000"/>
              </a:schemeClr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ru-RU" sz="2946" b="1" dirty="0">
                <a:latin typeface="Calibri" panose="020F0502020204030204" pitchFamily="34" charset="0"/>
              </a:rPr>
              <a:t>19</a:t>
            </a:r>
          </a:p>
          <a:p>
            <a:pPr algn="ctr" eaLnBrk="1" hangingPunct="1">
              <a:defRPr/>
            </a:pPr>
            <a:r>
              <a:rPr lang="ru-RU" sz="1800" b="1" u="sng" dirty="0">
                <a:latin typeface="Calibri" panose="020F0502020204030204" pitchFamily="34" charset="0"/>
              </a:rPr>
              <a:t>бюджетов</a:t>
            </a:r>
            <a:r>
              <a:rPr lang="ru-RU" sz="2946" b="1" u="sng" dirty="0">
                <a:latin typeface="Calibri" panose="020F0502020204030204" pitchFamily="34" charset="0"/>
              </a:rPr>
              <a:t> сельских поселений </a:t>
            </a:r>
          </a:p>
          <a:p>
            <a:pPr algn="ctr" eaLnBrk="1" hangingPunct="1">
              <a:buNone/>
              <a:defRPr/>
            </a:pPr>
            <a:r>
              <a:rPr lang="ru-RU" sz="1400" b="1" u="sng" dirty="0" err="1">
                <a:latin typeface="Calibri" panose="020F0502020204030204" pitchFamily="34" charset="0"/>
              </a:rPr>
              <a:t>Большемеминское</a:t>
            </a:r>
            <a:r>
              <a:rPr lang="ru-RU" sz="1400" b="1" u="sng" dirty="0">
                <a:latin typeface="Calibri" panose="020F0502020204030204" pitchFamily="34" charset="0"/>
              </a:rPr>
              <a:t>, </a:t>
            </a:r>
            <a:r>
              <a:rPr lang="ru-RU" sz="1400" b="1" u="sng" dirty="0" err="1">
                <a:latin typeface="Calibri" panose="020F0502020204030204" pitchFamily="34" charset="0"/>
              </a:rPr>
              <a:t>Бурнашевское</a:t>
            </a:r>
            <a:r>
              <a:rPr lang="ru-RU" sz="1400" b="1" u="sng" dirty="0">
                <a:latin typeface="Calibri" panose="020F0502020204030204" pitchFamily="34" charset="0"/>
              </a:rPr>
              <a:t>, </a:t>
            </a:r>
            <a:r>
              <a:rPr lang="ru-RU" sz="1400" b="1" u="sng" dirty="0" err="1">
                <a:latin typeface="Calibri" panose="020F0502020204030204" pitchFamily="34" charset="0"/>
              </a:rPr>
              <a:t>Вахитовское</a:t>
            </a:r>
            <a:r>
              <a:rPr lang="ru-RU" sz="1400" b="1" u="sng" dirty="0">
                <a:latin typeface="Calibri" panose="020F0502020204030204" pitchFamily="34" charset="0"/>
              </a:rPr>
              <a:t>, </a:t>
            </a:r>
            <a:r>
              <a:rPr lang="ru-RU" sz="1400" b="1" u="sng" dirty="0" err="1">
                <a:latin typeface="Calibri" panose="020F0502020204030204" pitchFamily="34" charset="0"/>
              </a:rPr>
              <a:t>Введенско</a:t>
            </a:r>
            <a:r>
              <a:rPr lang="ru-RU" sz="1400" b="1" u="sng" dirty="0">
                <a:latin typeface="Calibri" panose="020F0502020204030204" pitchFamily="34" charset="0"/>
              </a:rPr>
              <a:t>-Слободское, </a:t>
            </a:r>
            <a:r>
              <a:rPr lang="ru-RU" sz="1400" b="1" u="sng" dirty="0" err="1">
                <a:latin typeface="Calibri" panose="020F0502020204030204" pitchFamily="34" charset="0"/>
              </a:rPr>
              <a:t>Верхнеуслонское</a:t>
            </a:r>
            <a:r>
              <a:rPr lang="ru-RU" sz="1400" b="1" u="sng" dirty="0">
                <a:latin typeface="Calibri" panose="020F0502020204030204" pitchFamily="34" charset="0"/>
              </a:rPr>
              <a:t>, </a:t>
            </a:r>
            <a:r>
              <a:rPr lang="ru-RU" sz="1400" b="1" u="sng" dirty="0" err="1">
                <a:latin typeface="Calibri" panose="020F0502020204030204" pitchFamily="34" charset="0"/>
              </a:rPr>
              <a:t>Канашское</a:t>
            </a:r>
            <a:r>
              <a:rPr lang="ru-RU" sz="1400" b="1" u="sng" dirty="0">
                <a:latin typeface="Calibri" panose="020F0502020204030204" pitchFamily="34" charset="0"/>
              </a:rPr>
              <a:t>, </a:t>
            </a:r>
            <a:r>
              <a:rPr lang="ru-RU" sz="1400" b="1" u="sng" dirty="0" err="1">
                <a:latin typeface="Calibri" panose="020F0502020204030204" pitchFamily="34" charset="0"/>
              </a:rPr>
              <a:t>Кильдеевское</a:t>
            </a:r>
            <a:r>
              <a:rPr lang="ru-RU" sz="1400" b="1" u="sng" dirty="0">
                <a:latin typeface="Calibri" panose="020F0502020204030204" pitchFamily="34" charset="0"/>
              </a:rPr>
              <a:t>, </a:t>
            </a:r>
            <a:r>
              <a:rPr lang="ru-RU" sz="1400" b="1" u="sng" dirty="0" err="1">
                <a:latin typeface="Calibri" panose="020F0502020204030204" pitchFamily="34" charset="0"/>
              </a:rPr>
              <a:t>Коргузинское</a:t>
            </a:r>
            <a:r>
              <a:rPr lang="ru-RU" sz="1400" b="1" u="sng" dirty="0">
                <a:latin typeface="Calibri" panose="020F0502020204030204" pitchFamily="34" charset="0"/>
              </a:rPr>
              <a:t>, </a:t>
            </a:r>
            <a:r>
              <a:rPr lang="ru-RU" sz="1400" b="1" u="sng" dirty="0" err="1">
                <a:latin typeface="Calibri" panose="020F0502020204030204" pitchFamily="34" charset="0"/>
              </a:rPr>
              <a:t>Кураловское</a:t>
            </a:r>
            <a:r>
              <a:rPr lang="ru-RU" sz="1400" b="1" u="sng" dirty="0">
                <a:latin typeface="Calibri" panose="020F0502020204030204" pitchFamily="34" charset="0"/>
              </a:rPr>
              <a:t>, </a:t>
            </a:r>
            <a:r>
              <a:rPr lang="ru-RU" sz="1400" b="1" u="sng" dirty="0" err="1">
                <a:latin typeface="Calibri" panose="020F0502020204030204" pitchFamily="34" charset="0"/>
              </a:rPr>
              <a:t>Майданское</a:t>
            </a:r>
            <a:r>
              <a:rPr lang="ru-RU" sz="1400" b="1" u="sng" dirty="0">
                <a:latin typeface="Calibri" panose="020F0502020204030204" pitchFamily="34" charset="0"/>
              </a:rPr>
              <a:t>, </a:t>
            </a:r>
            <a:r>
              <a:rPr lang="ru-RU" sz="1400" b="1" u="sng" dirty="0" err="1">
                <a:latin typeface="Calibri" panose="020F0502020204030204" pitchFamily="34" charset="0"/>
              </a:rPr>
              <a:t>Макуловское</a:t>
            </a:r>
            <a:r>
              <a:rPr lang="ru-RU" sz="1400" b="1" u="sng" dirty="0">
                <a:latin typeface="Calibri" panose="020F0502020204030204" pitchFamily="34" charset="0"/>
              </a:rPr>
              <a:t>, Набережно-</a:t>
            </a:r>
            <a:r>
              <a:rPr lang="ru-RU" sz="1400" b="1" u="sng" dirty="0" err="1">
                <a:latin typeface="Calibri" panose="020F0502020204030204" pitchFamily="34" charset="0"/>
              </a:rPr>
              <a:t>Морквашское</a:t>
            </a:r>
            <a:r>
              <a:rPr lang="ru-RU" sz="1400" b="1" u="sng" dirty="0">
                <a:latin typeface="Calibri" panose="020F0502020204030204" pitchFamily="34" charset="0"/>
              </a:rPr>
              <a:t>, </a:t>
            </a:r>
            <a:r>
              <a:rPr lang="ru-RU" sz="1400" b="1" u="sng" dirty="0" err="1">
                <a:latin typeface="Calibri" panose="020F0502020204030204" pitchFamily="34" charset="0"/>
              </a:rPr>
              <a:t>Нижнеуслонское</a:t>
            </a:r>
            <a:r>
              <a:rPr lang="ru-RU" sz="1400" b="1" u="sng" dirty="0">
                <a:latin typeface="Calibri" panose="020F0502020204030204" pitchFamily="34" charset="0"/>
              </a:rPr>
              <a:t>, </a:t>
            </a:r>
            <a:r>
              <a:rPr lang="ru-RU" sz="1400" b="1" u="sng" dirty="0" err="1">
                <a:latin typeface="Calibri" panose="020F0502020204030204" pitchFamily="34" charset="0"/>
              </a:rPr>
              <a:t>Новорусско-Маматкозинское</a:t>
            </a:r>
            <a:r>
              <a:rPr lang="ru-RU" sz="1400" b="1" u="sng" dirty="0">
                <a:latin typeface="Calibri" panose="020F0502020204030204" pitchFamily="34" charset="0"/>
              </a:rPr>
              <a:t>, Октябрьское, </a:t>
            </a:r>
            <a:r>
              <a:rPr lang="ru-RU" sz="1400" b="1" u="sng" dirty="0" err="1">
                <a:latin typeface="Calibri" panose="020F0502020204030204" pitchFamily="34" charset="0"/>
              </a:rPr>
              <a:t>Печищинское</a:t>
            </a:r>
            <a:r>
              <a:rPr lang="ru-RU" sz="1400" b="1" u="sng" dirty="0">
                <a:latin typeface="Calibri" panose="020F0502020204030204" pitchFamily="34" charset="0"/>
              </a:rPr>
              <a:t>, </a:t>
            </a:r>
            <a:r>
              <a:rPr lang="ru-RU" sz="1400" b="1" u="sng" dirty="0" err="1">
                <a:latin typeface="Calibri" panose="020F0502020204030204" pitchFamily="34" charset="0"/>
              </a:rPr>
              <a:t>Соболевское</a:t>
            </a:r>
            <a:r>
              <a:rPr lang="ru-RU" sz="1400" b="1" u="sng" dirty="0">
                <a:latin typeface="Calibri" panose="020F0502020204030204" pitchFamily="34" charset="0"/>
              </a:rPr>
              <a:t>, </a:t>
            </a:r>
            <a:r>
              <a:rPr lang="ru-RU" sz="1400" b="1" u="sng" dirty="0" err="1">
                <a:latin typeface="Calibri" panose="020F0502020204030204" pitchFamily="34" charset="0"/>
              </a:rPr>
              <a:t>Шеланговское</a:t>
            </a:r>
            <a:r>
              <a:rPr lang="ru-RU" sz="1400" b="1" u="sng" dirty="0">
                <a:latin typeface="Calibri" panose="020F0502020204030204" pitchFamily="34" charset="0"/>
              </a:rPr>
              <a:t>, </a:t>
            </a:r>
            <a:r>
              <a:rPr lang="ru-RU" sz="1400" b="1" u="sng" dirty="0" err="1">
                <a:latin typeface="Calibri" panose="020F0502020204030204" pitchFamily="34" charset="0"/>
              </a:rPr>
              <a:t>Ямбулатовское</a:t>
            </a:r>
            <a:endParaRPr lang="ru-RU" sz="1400" b="1" u="sng" dirty="0">
              <a:latin typeface="Calibri" panose="020F0502020204030204" pitchFamily="34" charset="0"/>
            </a:endParaRPr>
          </a:p>
        </p:txBody>
      </p:sp>
      <p:sp>
        <p:nvSpPr>
          <p:cNvPr id="3" name="Левая фигурная скобка 2"/>
          <p:cNvSpPr/>
          <p:nvPr/>
        </p:nvSpPr>
        <p:spPr>
          <a:xfrm>
            <a:off x="3636914" y="1007939"/>
            <a:ext cx="432047" cy="5328591"/>
          </a:xfrm>
          <a:prstGeom prst="leftBrace">
            <a:avLst>
              <a:gd name="adj1" fmla="val 221150"/>
              <a:gd name="adj2" fmla="val 50768"/>
            </a:avLst>
          </a:prstGeom>
          <a:ln w="285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 sz="2946"/>
          </a:p>
        </p:txBody>
      </p:sp>
      <p:sp>
        <p:nvSpPr>
          <p:cNvPr id="11" name="TextBox 21">
            <a:extLst>
              <a:ext uri="{FF2B5EF4-FFF2-40B4-BE49-F238E27FC236}">
                <a16:creationId xmlns="" xmlns:a16="http://schemas.microsoft.com/office/drawing/2014/main" id="{4F3629BA-4FF7-4C9B-A38D-70D5E37338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3728" y="2232076"/>
            <a:ext cx="4610989" cy="848743"/>
          </a:xfrm>
          <a:prstGeom prst="roundRect">
            <a:avLst>
              <a:gd name="adj" fmla="val 17381"/>
            </a:avLst>
          </a:prstGeom>
          <a:noFill/>
          <a:ln w="9525">
            <a:solidFill>
              <a:schemeClr val="accent3">
                <a:lumMod val="50000"/>
              </a:schemeClr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ru-RU" sz="2800" b="1" u="sng" dirty="0">
                <a:latin typeface="Calibri" panose="020F0502020204030204" pitchFamily="34" charset="0"/>
              </a:rPr>
              <a:t>1</a:t>
            </a:r>
            <a:r>
              <a:rPr lang="ru-RU" sz="2000" b="1" u="sng" dirty="0">
                <a:latin typeface="Calibri" panose="020F0502020204030204" pitchFamily="34" charset="0"/>
              </a:rPr>
              <a:t> бюджет городского поселения</a:t>
            </a:r>
          </a:p>
          <a:p>
            <a:pPr algn="ctr"/>
            <a:r>
              <a:rPr lang="ru-RU" sz="1321" b="1" dirty="0">
                <a:latin typeface="Calibri" panose="020F0502020204030204" pitchFamily="34" charset="0"/>
              </a:rPr>
              <a:t> </a:t>
            </a:r>
            <a:r>
              <a:rPr lang="ru-RU" sz="1321" b="1" dirty="0" err="1">
                <a:latin typeface="Calibri" panose="020F0502020204030204" pitchFamily="34" charset="0"/>
              </a:rPr>
              <a:t>г.Иннополис</a:t>
            </a:r>
            <a:endParaRPr lang="ru-RU" sz="1321" b="1" dirty="0">
              <a:latin typeface="Calibri" panose="020F0502020204030204" pitchFamily="34" charset="0"/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="" xmlns:a16="http://schemas.microsoft.com/office/drawing/2014/main" id="{76F2F005-8C48-403B-956E-41342C2A8F98}"/>
              </a:ext>
            </a:extLst>
          </p:cNvPr>
          <p:cNvSpPr/>
          <p:nvPr/>
        </p:nvSpPr>
        <p:spPr>
          <a:xfrm>
            <a:off x="324545" y="2016051"/>
            <a:ext cx="2880319" cy="345638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946" b="1" dirty="0"/>
              <a:t>Всего сформировано 21 бюджет</a:t>
            </a:r>
          </a:p>
        </p:txBody>
      </p:sp>
      <p:pic>
        <p:nvPicPr>
          <p:cNvPr id="15" name="Рисунок 14" descr="Verhneuslonskij_r-n(gerb_)">
            <a:extLst>
              <a:ext uri="{FF2B5EF4-FFF2-40B4-BE49-F238E27FC236}">
                <a16:creationId xmlns="" xmlns:a16="http://schemas.microsoft.com/office/drawing/2014/main" id="{47145CD3-2794-41BE-812C-07E38B462950}"/>
              </a:ext>
            </a:extLst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2657" y="935931"/>
            <a:ext cx="720080" cy="779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232202350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шивка 1"/>
          <p:cNvSpPr/>
          <p:nvPr/>
        </p:nvSpPr>
        <p:spPr>
          <a:xfrm>
            <a:off x="1201753" y="1187159"/>
            <a:ext cx="6886544" cy="797209"/>
          </a:xfrm>
          <a:prstGeom prst="chevron">
            <a:avLst>
              <a:gd name="adj" fmla="val 0"/>
            </a:avLst>
          </a:prstGeom>
          <a:solidFill>
            <a:srgbClr val="00B050"/>
          </a:solidFill>
          <a:ln>
            <a:solidFill>
              <a:schemeClr val="bg2">
                <a:lumMod val="10000"/>
              </a:schemeClr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None/>
              <a:defRPr/>
            </a:pPr>
            <a:r>
              <a:rPr lang="ru-RU" sz="2438" b="1" dirty="0">
                <a:latin typeface="Calibri" panose="020F0502020204030204" pitchFamily="34" charset="0"/>
              </a:rPr>
              <a:t>Обеспечить качественное исполнение бюджетов текущего года</a:t>
            </a:r>
          </a:p>
        </p:txBody>
      </p:sp>
      <p:sp>
        <p:nvSpPr>
          <p:cNvPr id="3" name="Нашивка 2"/>
          <p:cNvSpPr/>
          <p:nvPr/>
        </p:nvSpPr>
        <p:spPr>
          <a:xfrm>
            <a:off x="1201753" y="2066623"/>
            <a:ext cx="6886544" cy="732881"/>
          </a:xfrm>
          <a:prstGeom prst="chevron">
            <a:avLst>
              <a:gd name="adj" fmla="val 0"/>
            </a:avLst>
          </a:prstGeom>
          <a:solidFill>
            <a:srgbClr val="00B050"/>
          </a:solidFill>
          <a:ln>
            <a:solidFill>
              <a:schemeClr val="bg2">
                <a:lumMod val="10000"/>
              </a:schemeClr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None/>
              <a:defRPr/>
            </a:pPr>
            <a:r>
              <a:rPr lang="ru-RU" sz="2438" b="1" dirty="0">
                <a:latin typeface="Calibri" panose="020F0502020204030204" pitchFamily="34" charset="0"/>
              </a:rPr>
              <a:t>Усилить работу по мобилизации доходов во все уровни бюджета</a:t>
            </a:r>
            <a:endParaRPr lang="ru-RU" sz="2438" b="1" kern="0" dirty="0">
              <a:solidFill>
                <a:sysClr val="windowText" lastClr="000000"/>
              </a:solidFill>
              <a:latin typeface="Calibri" panose="020F0502020204030204" pitchFamily="34" charset="0"/>
            </a:endParaRPr>
          </a:p>
        </p:txBody>
      </p:sp>
      <p:sp>
        <p:nvSpPr>
          <p:cNvPr id="4" name="Нашивка 3"/>
          <p:cNvSpPr/>
          <p:nvPr/>
        </p:nvSpPr>
        <p:spPr>
          <a:xfrm>
            <a:off x="1201753" y="3896894"/>
            <a:ext cx="6886544" cy="1575542"/>
          </a:xfrm>
          <a:prstGeom prst="chevron">
            <a:avLst>
              <a:gd name="adj" fmla="val 0"/>
            </a:avLst>
          </a:prstGeom>
          <a:solidFill>
            <a:srgbClr val="00B050"/>
          </a:solidFill>
          <a:ln>
            <a:solidFill>
              <a:schemeClr val="bg2">
                <a:lumMod val="10000"/>
              </a:schemeClr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None/>
              <a:defRPr/>
            </a:pPr>
            <a:r>
              <a:rPr lang="ru-RU" sz="2438" b="1" dirty="0">
                <a:latin typeface="Calibri" panose="020F0502020204030204" pitchFamily="34" charset="0"/>
              </a:rPr>
              <a:t>Рационально и эффективно использовать средства бюджетов муниципальных образований, включая внебюджетные источники</a:t>
            </a:r>
            <a:endParaRPr lang="ru-RU" sz="2438" b="1" kern="0" dirty="0">
              <a:solidFill>
                <a:sysClr val="windowText" lastClr="000000"/>
              </a:solidFill>
              <a:latin typeface="Calibri" panose="020F0502020204030204" pitchFamily="34" charset="0"/>
            </a:endParaRPr>
          </a:p>
        </p:txBody>
      </p:sp>
      <p:sp>
        <p:nvSpPr>
          <p:cNvPr id="5" name="Нашивка 4"/>
          <p:cNvSpPr/>
          <p:nvPr/>
        </p:nvSpPr>
        <p:spPr>
          <a:xfrm>
            <a:off x="1201753" y="2880147"/>
            <a:ext cx="6886544" cy="936104"/>
          </a:xfrm>
          <a:prstGeom prst="chevron">
            <a:avLst>
              <a:gd name="adj" fmla="val 0"/>
            </a:avLst>
          </a:prstGeom>
          <a:solidFill>
            <a:srgbClr val="00B050"/>
          </a:solidFill>
          <a:ln>
            <a:solidFill>
              <a:schemeClr val="bg2">
                <a:lumMod val="10000"/>
              </a:schemeClr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None/>
              <a:defRPr/>
            </a:pPr>
            <a:r>
              <a:rPr lang="ru-RU" sz="2438" b="1" dirty="0">
                <a:latin typeface="Calibri" panose="020F0502020204030204" pitchFamily="34" charset="0"/>
              </a:rPr>
              <a:t>Максимально сократить задолженность по налогам и неналоговым доходам</a:t>
            </a:r>
            <a:endParaRPr lang="ru-RU" sz="2438" b="1" kern="0" dirty="0">
              <a:solidFill>
                <a:sysClr val="windowText" lastClr="000000"/>
              </a:solidFill>
              <a:latin typeface="Calibri" panose="020F0502020204030204" pitchFamily="34" charset="0"/>
            </a:endParaRPr>
          </a:p>
        </p:txBody>
      </p:sp>
      <p:sp>
        <p:nvSpPr>
          <p:cNvPr id="7" name="Нашивка 6"/>
          <p:cNvSpPr/>
          <p:nvPr/>
        </p:nvSpPr>
        <p:spPr>
          <a:xfrm>
            <a:off x="1201753" y="5553080"/>
            <a:ext cx="6886544" cy="1431524"/>
          </a:xfrm>
          <a:prstGeom prst="chevron">
            <a:avLst>
              <a:gd name="adj" fmla="val 451"/>
            </a:avLst>
          </a:prstGeom>
          <a:solidFill>
            <a:srgbClr val="00B050"/>
          </a:solidFill>
          <a:ln>
            <a:solidFill>
              <a:schemeClr val="bg2">
                <a:lumMod val="10000"/>
              </a:schemeClr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None/>
              <a:defRPr/>
            </a:pPr>
            <a:r>
              <a:rPr lang="ru-RU" sz="2438" b="1" dirty="0">
                <a:latin typeface="Calibri" panose="020F0502020204030204" pitchFamily="34" charset="0"/>
              </a:rPr>
              <a:t>Обеспечить эффективное и полное освоение целевых средств из бюджета Республики Татарстан и Федерального бюджета</a:t>
            </a:r>
            <a:endParaRPr lang="ru-RU" sz="2438" b="1" kern="0" dirty="0">
              <a:solidFill>
                <a:sysClr val="windowText" lastClr="000000"/>
              </a:solidFill>
              <a:latin typeface="Calibri" panose="020F0502020204030204" pitchFamily="34" charset="0"/>
            </a:endParaRPr>
          </a:p>
        </p:txBody>
      </p:sp>
      <p:sp>
        <p:nvSpPr>
          <p:cNvPr id="62472" name="TextBox 21"/>
          <p:cNvSpPr txBox="1">
            <a:spLocks noChangeArrowheads="1"/>
          </p:cNvSpPr>
          <p:nvPr/>
        </p:nvSpPr>
        <p:spPr bwMode="auto">
          <a:xfrm>
            <a:off x="612577" y="329786"/>
            <a:ext cx="806489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ru-RU" sz="2400" b="1" dirty="0">
                <a:solidFill>
                  <a:schemeClr val="tx2"/>
                </a:solidFill>
              </a:rPr>
              <a:t>Задачи на очередной 202</a:t>
            </a:r>
            <a:r>
              <a:rPr lang="en-US" sz="2400" b="1" dirty="0">
                <a:solidFill>
                  <a:schemeClr val="tx2"/>
                </a:solidFill>
              </a:rPr>
              <a:t>5</a:t>
            </a:r>
            <a:r>
              <a:rPr lang="ru-RU" sz="2400" b="1" dirty="0">
                <a:solidFill>
                  <a:schemeClr val="tx2"/>
                </a:solidFill>
              </a:rPr>
              <a:t> год и на плановый период 202</a:t>
            </a:r>
            <a:r>
              <a:rPr lang="en-US" sz="2400" b="1" dirty="0">
                <a:solidFill>
                  <a:schemeClr val="tx2"/>
                </a:solidFill>
              </a:rPr>
              <a:t>6</a:t>
            </a:r>
            <a:r>
              <a:rPr lang="ru-RU" sz="2400" b="1" dirty="0">
                <a:solidFill>
                  <a:schemeClr val="tx2"/>
                </a:solidFill>
              </a:rPr>
              <a:t> и 202</a:t>
            </a:r>
            <a:r>
              <a:rPr lang="en-US" sz="2400" b="1" dirty="0">
                <a:solidFill>
                  <a:schemeClr val="tx2"/>
                </a:solidFill>
              </a:rPr>
              <a:t>7</a:t>
            </a:r>
            <a:r>
              <a:rPr lang="ru-RU" sz="2400" b="1" dirty="0">
                <a:solidFill>
                  <a:schemeClr val="tx2"/>
                </a:solidFill>
              </a:rPr>
              <a:t> годов </a:t>
            </a:r>
          </a:p>
        </p:txBody>
      </p:sp>
    </p:spTree>
    <p:extLst>
      <p:ext uri="{BB962C8B-B14F-4D97-AF65-F5344CB8AC3E}">
        <p14:creationId xmlns="" xmlns:p14="http://schemas.microsoft.com/office/powerpoint/2010/main" val="231829591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12265" y="3673376"/>
            <a:ext cx="7601161" cy="30171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10" b="1" dirty="0">
                <a:solidFill>
                  <a:prstClr val="black"/>
                </a:solidFill>
              </a:rPr>
              <a:t>Адрес:</a:t>
            </a:r>
            <a:r>
              <a:rPr lang="ru-RU" sz="2210" dirty="0">
                <a:solidFill>
                  <a:prstClr val="black"/>
                </a:solidFill>
              </a:rPr>
              <a:t/>
            </a:r>
            <a:br>
              <a:rPr lang="ru-RU" sz="2210" dirty="0">
                <a:solidFill>
                  <a:prstClr val="black"/>
                </a:solidFill>
              </a:rPr>
            </a:br>
            <a:r>
              <a:rPr lang="ru-RU" sz="2210" dirty="0">
                <a:solidFill>
                  <a:prstClr val="black"/>
                </a:solidFill>
              </a:rPr>
              <a:t>422570, </a:t>
            </a:r>
            <a:r>
              <a:rPr lang="ru-RU" sz="2210" dirty="0" err="1">
                <a:solidFill>
                  <a:prstClr val="black"/>
                </a:solidFill>
              </a:rPr>
              <a:t>с.Верхний</a:t>
            </a:r>
            <a:r>
              <a:rPr lang="ru-RU" sz="2210" dirty="0">
                <a:solidFill>
                  <a:prstClr val="black"/>
                </a:solidFill>
              </a:rPr>
              <a:t> Услон, ул. Чехова, д. 74</a:t>
            </a:r>
          </a:p>
          <a:p>
            <a:r>
              <a:rPr lang="ru-RU" sz="2210" b="1" dirty="0">
                <a:solidFill>
                  <a:prstClr val="black"/>
                </a:solidFill>
              </a:rPr>
              <a:t>Телефон:</a:t>
            </a:r>
            <a:r>
              <a:rPr lang="ru-RU" sz="2210" dirty="0">
                <a:solidFill>
                  <a:prstClr val="black"/>
                </a:solidFill>
              </a:rPr>
              <a:t/>
            </a:r>
            <a:br>
              <a:rPr lang="ru-RU" sz="2210" dirty="0">
                <a:solidFill>
                  <a:prstClr val="black"/>
                </a:solidFill>
              </a:rPr>
            </a:br>
            <a:r>
              <a:rPr lang="ru-RU" sz="2210" dirty="0">
                <a:solidFill>
                  <a:prstClr val="black"/>
                </a:solidFill>
              </a:rPr>
              <a:t>8 (84371) 2-13-51, 2-13-54, 2-18,52, 2-23-39,</a:t>
            </a:r>
          </a:p>
          <a:p>
            <a:r>
              <a:rPr lang="ru-RU" sz="2210" b="1" dirty="0">
                <a:solidFill>
                  <a:prstClr val="black"/>
                </a:solidFill>
              </a:rPr>
              <a:t>Факс:</a:t>
            </a:r>
            <a:r>
              <a:rPr lang="ru-RU" sz="2210" dirty="0">
                <a:solidFill>
                  <a:prstClr val="black"/>
                </a:solidFill>
              </a:rPr>
              <a:t/>
            </a:r>
            <a:br>
              <a:rPr lang="ru-RU" sz="2210" dirty="0">
                <a:solidFill>
                  <a:prstClr val="black"/>
                </a:solidFill>
              </a:rPr>
            </a:br>
            <a:r>
              <a:rPr lang="ru-RU" sz="2210" dirty="0">
                <a:solidFill>
                  <a:prstClr val="black"/>
                </a:solidFill>
              </a:rPr>
              <a:t>8 (84341) 2-17-28</a:t>
            </a:r>
          </a:p>
          <a:p>
            <a:r>
              <a:rPr lang="ru-RU" sz="2210" b="1" dirty="0" err="1">
                <a:solidFill>
                  <a:prstClr val="black"/>
                </a:solidFill>
              </a:rPr>
              <a:t>E-Mail</a:t>
            </a:r>
            <a:r>
              <a:rPr lang="ru-RU" sz="2210" b="1" dirty="0">
                <a:solidFill>
                  <a:prstClr val="black"/>
                </a:solidFill>
              </a:rPr>
              <a:t>:</a:t>
            </a:r>
            <a:r>
              <a:rPr lang="ru-RU" sz="2210" dirty="0">
                <a:solidFill>
                  <a:prstClr val="black"/>
                </a:solidFill>
              </a:rPr>
              <a:t/>
            </a:r>
            <a:br>
              <a:rPr lang="ru-RU" sz="2210" dirty="0">
                <a:solidFill>
                  <a:prstClr val="black"/>
                </a:solidFill>
              </a:rPr>
            </a:br>
            <a:r>
              <a:rPr lang="en-US" sz="2210" u="sng" dirty="0"/>
              <a:t>vusl.fbp@tatar.ru</a:t>
            </a:r>
            <a:endParaRPr lang="ru-RU" sz="2210" dirty="0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96661" y="1007939"/>
            <a:ext cx="7601161" cy="197425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None/>
            </a:pPr>
            <a:r>
              <a:rPr lang="ru-RU" sz="3600" b="1" i="1" dirty="0">
                <a:solidFill>
                  <a:srgbClr val="0070C0"/>
                </a:solidFill>
              </a:rPr>
              <a:t>Финансово-бюджетная Палата Верхнеуслонского муниципального района Республики Татарстан</a:t>
            </a:r>
          </a:p>
        </p:txBody>
      </p:sp>
    </p:spTree>
    <p:extLst>
      <p:ext uri="{BB962C8B-B14F-4D97-AF65-F5344CB8AC3E}">
        <p14:creationId xmlns="" xmlns:p14="http://schemas.microsoft.com/office/powerpoint/2010/main" val="34858526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TextBox 21"/>
          <p:cNvSpPr txBox="1">
            <a:spLocks noChangeArrowheads="1"/>
          </p:cNvSpPr>
          <p:nvPr/>
        </p:nvSpPr>
        <p:spPr bwMode="auto">
          <a:xfrm>
            <a:off x="1520305" y="748211"/>
            <a:ext cx="6782627" cy="983417"/>
          </a:xfrm>
          <a:prstGeom prst="rect">
            <a:avLst/>
          </a:prstGeom>
          <a:noFill/>
          <a:ln w="28575">
            <a:solidFill>
              <a:schemeClr val="accent3">
                <a:lumMod val="50000"/>
              </a:schemeClr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ru-RU" sz="2845" b="1" dirty="0">
                <a:latin typeface="Calibri" panose="020F0502020204030204" pitchFamily="34" charset="0"/>
              </a:rPr>
              <a:t>Формирование бюджета на 2025-2027 годы</a:t>
            </a:r>
          </a:p>
        </p:txBody>
      </p:sp>
      <p:pic>
        <p:nvPicPr>
          <p:cNvPr id="28678" name="Picture 8" descr="Книга: &quot;Бюджетный кодекс Российской Федерации с изменениями и дополнениями  на 2020 г.&quot;. Купить книгу, читать рецензии | ISBN 978-5-04-109982-4 |  Лабиринт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2658" y="2639590"/>
            <a:ext cx="1340876" cy="18430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86" name="TextBox 21"/>
          <p:cNvSpPr txBox="1">
            <a:spLocks noChangeArrowheads="1"/>
          </p:cNvSpPr>
          <p:nvPr/>
        </p:nvSpPr>
        <p:spPr bwMode="auto">
          <a:xfrm>
            <a:off x="6353290" y="2913722"/>
            <a:ext cx="1892136" cy="171181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sz="1422" b="1" dirty="0">
                <a:latin typeface="Calibri" panose="020F0502020204030204" pitchFamily="34" charset="0"/>
              </a:rPr>
              <a:t>Положение </a:t>
            </a:r>
          </a:p>
          <a:p>
            <a:pPr algn="ctr" eaLnBrk="1" hangingPunct="1">
              <a:buNone/>
            </a:pPr>
            <a:r>
              <a:rPr lang="ru-RU" sz="1422" b="1" dirty="0">
                <a:latin typeface="Calibri" panose="020F0502020204030204" pitchFamily="34" charset="0"/>
              </a:rPr>
              <a:t>О бюджетном процессе </a:t>
            </a:r>
            <a:r>
              <a:rPr lang="ru-RU" sz="1422" b="1" dirty="0" err="1">
                <a:latin typeface="Calibri" panose="020F0502020204030204" pitchFamily="34" charset="0"/>
              </a:rPr>
              <a:t>Верхнеуслонского</a:t>
            </a:r>
            <a:r>
              <a:rPr lang="ru-RU" sz="1422" b="1" dirty="0">
                <a:latin typeface="Calibri" panose="020F0502020204030204" pitchFamily="34" charset="0"/>
              </a:rPr>
              <a:t> муниципального района</a:t>
            </a:r>
          </a:p>
          <a:p>
            <a:pPr algn="ctr" eaLnBrk="1" hangingPunct="1"/>
            <a:endParaRPr lang="ru-RU" sz="1422" b="1" dirty="0">
              <a:latin typeface="Calibri" panose="020F0502020204030204" pitchFamily="34" charset="0"/>
            </a:endParaRPr>
          </a:p>
        </p:txBody>
      </p:sp>
      <p:sp>
        <p:nvSpPr>
          <p:cNvPr id="28687" name="TextBox 21"/>
          <p:cNvSpPr txBox="1">
            <a:spLocks noChangeArrowheads="1"/>
          </p:cNvSpPr>
          <p:nvPr/>
        </p:nvSpPr>
        <p:spPr bwMode="auto">
          <a:xfrm>
            <a:off x="2869629" y="2913722"/>
            <a:ext cx="1199332" cy="118654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sz="1422" b="1" dirty="0">
                <a:latin typeface="Calibri" panose="020F0502020204030204" pitchFamily="34" charset="0"/>
              </a:rPr>
              <a:t>Закон о бюджете Республики Татарстан на 202</a:t>
            </a:r>
            <a:r>
              <a:rPr lang="en-US" sz="1422" b="1" dirty="0">
                <a:latin typeface="Calibri" panose="020F0502020204030204" pitchFamily="34" charset="0"/>
              </a:rPr>
              <a:t>5</a:t>
            </a:r>
            <a:r>
              <a:rPr lang="ru-RU" sz="1422" b="1" dirty="0">
                <a:latin typeface="Calibri" panose="020F0502020204030204" pitchFamily="34" charset="0"/>
              </a:rPr>
              <a:t>-202</a:t>
            </a:r>
            <a:r>
              <a:rPr lang="en-US" sz="1422" b="1" dirty="0">
                <a:latin typeface="Calibri" panose="020F0502020204030204" pitchFamily="34" charset="0"/>
              </a:rPr>
              <a:t>7</a:t>
            </a:r>
            <a:r>
              <a:rPr lang="ru-RU" sz="1422" b="1" dirty="0">
                <a:latin typeface="Calibri" panose="020F0502020204030204" pitchFamily="34" charset="0"/>
              </a:rPr>
              <a:t> гг.</a:t>
            </a:r>
          </a:p>
        </p:txBody>
      </p:sp>
      <p:sp>
        <p:nvSpPr>
          <p:cNvPr id="28688" name="TextBox 21"/>
          <p:cNvSpPr txBox="1">
            <a:spLocks noChangeArrowheads="1"/>
          </p:cNvSpPr>
          <p:nvPr/>
        </p:nvSpPr>
        <p:spPr bwMode="auto">
          <a:xfrm>
            <a:off x="4265057" y="2913722"/>
            <a:ext cx="1892136" cy="162422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sz="1422" b="1" dirty="0">
                <a:latin typeface="Calibri" panose="020F0502020204030204" pitchFamily="34" charset="0"/>
              </a:rPr>
              <a:t>Прогноз социально-экономического развития Верхнеуслонского муниципального района на 202</a:t>
            </a:r>
            <a:r>
              <a:rPr lang="en-US" sz="1422" b="1" dirty="0">
                <a:latin typeface="Calibri" panose="020F0502020204030204" pitchFamily="34" charset="0"/>
              </a:rPr>
              <a:t>5</a:t>
            </a:r>
            <a:r>
              <a:rPr lang="ru-RU" sz="1422" b="1" dirty="0">
                <a:latin typeface="Calibri" panose="020F0502020204030204" pitchFamily="34" charset="0"/>
              </a:rPr>
              <a:t>-202</a:t>
            </a:r>
            <a:r>
              <a:rPr lang="en-US" sz="1422" b="1" dirty="0">
                <a:latin typeface="Calibri" panose="020F0502020204030204" pitchFamily="34" charset="0"/>
              </a:rPr>
              <a:t>7</a:t>
            </a:r>
            <a:r>
              <a:rPr lang="ru-RU" sz="1422" b="1" dirty="0">
                <a:latin typeface="Calibri" panose="020F0502020204030204" pitchFamily="34" charset="0"/>
              </a:rPr>
              <a:t> гг.</a:t>
            </a:r>
          </a:p>
        </p:txBody>
      </p:sp>
      <p:sp>
        <p:nvSpPr>
          <p:cNvPr id="5" name="Левая фигурная скобка 4"/>
          <p:cNvSpPr/>
          <p:nvPr/>
        </p:nvSpPr>
        <p:spPr>
          <a:xfrm rot="16200000">
            <a:off x="4746798" y="1638561"/>
            <a:ext cx="441923" cy="6894909"/>
          </a:xfrm>
          <a:prstGeom prst="leftBrace">
            <a:avLst>
              <a:gd name="adj1" fmla="val 6144"/>
              <a:gd name="adj2" fmla="val 50000"/>
            </a:avLst>
          </a:prstGeom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 sz="2946"/>
          </a:p>
        </p:txBody>
      </p:sp>
      <p:sp>
        <p:nvSpPr>
          <p:cNvPr id="21" name="TextBox 21">
            <a:extLst>
              <a:ext uri="{FF2B5EF4-FFF2-40B4-BE49-F238E27FC236}">
                <a16:creationId xmlns="" xmlns:a16="http://schemas.microsoft.com/office/drawing/2014/main" id="{FB6D21BF-FC91-42B4-B9C0-91287A5644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8023" y="5357172"/>
            <a:ext cx="7125433" cy="5847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бюджет Верхнеуслонского муниципального района Республики Татарстан на 202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-202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годы</a:t>
            </a:r>
          </a:p>
        </p:txBody>
      </p:sp>
      <p:pic>
        <p:nvPicPr>
          <p:cNvPr id="22" name="Рисунок 21" descr="Verhneuslonskij_r-n(gerb_)">
            <a:extLst>
              <a:ext uri="{FF2B5EF4-FFF2-40B4-BE49-F238E27FC236}">
                <a16:creationId xmlns="" xmlns:a16="http://schemas.microsoft.com/office/drawing/2014/main" id="{E8BA3614-0FEF-4951-B48B-5934F5882126}"/>
              </a:ext>
            </a:extLst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5025" y="2003464"/>
            <a:ext cx="720080" cy="779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41017729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TextBox 21"/>
          <p:cNvSpPr txBox="1">
            <a:spLocks noChangeArrowheads="1"/>
          </p:cNvSpPr>
          <p:nvPr/>
        </p:nvSpPr>
        <p:spPr bwMode="auto">
          <a:xfrm>
            <a:off x="1743142" y="89644"/>
            <a:ext cx="5803768" cy="7177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buNone/>
            </a:pPr>
            <a:r>
              <a:rPr lang="ru-RU" sz="4064" b="1" dirty="0">
                <a:latin typeface="Times New Roman" pitchFamily="18" charset="0"/>
                <a:cs typeface="Times New Roman" pitchFamily="18" charset="0"/>
              </a:rPr>
              <a:t>Основные направления</a:t>
            </a:r>
          </a:p>
        </p:txBody>
      </p:sp>
      <p:sp>
        <p:nvSpPr>
          <p:cNvPr id="8" name="Прямоугольник с двумя скругленными противолежащими углами 7"/>
          <p:cNvSpPr/>
          <p:nvPr/>
        </p:nvSpPr>
        <p:spPr>
          <a:xfrm>
            <a:off x="4827629" y="1607864"/>
            <a:ext cx="4288234" cy="979789"/>
          </a:xfrm>
          <a:prstGeom prst="round2DiagRect">
            <a:avLst>
              <a:gd name="adj1" fmla="val 0"/>
              <a:gd name="adj2" fmla="val 0"/>
            </a:avLst>
          </a:prstGeom>
          <a:solidFill>
            <a:schemeClr val="bg2">
              <a:lumMod val="90000"/>
            </a:schemeClr>
          </a:solidFill>
          <a:ln>
            <a:solidFill>
              <a:schemeClr val="tx2">
                <a:lumMod val="50000"/>
              </a:schemeClr>
            </a:solidFill>
          </a:ln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 prst="relaxedInset"/>
            <a:contourClr>
              <a:schemeClr val="accent1">
                <a:shade val="25000"/>
                <a:satMod val="180000"/>
              </a:schemeClr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buNone/>
              <a:defRPr/>
            </a:pPr>
            <a:r>
              <a:rPr lang="ru-RU" sz="1422" dirty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Обеспечение качественного прогнозирования и стабильного поступления доходов в местный бюджет</a:t>
            </a:r>
          </a:p>
        </p:txBody>
      </p:sp>
      <p:sp>
        <p:nvSpPr>
          <p:cNvPr id="10" name="Прямоугольник с двумя скругленными противолежащими углами 9"/>
          <p:cNvSpPr/>
          <p:nvPr/>
        </p:nvSpPr>
        <p:spPr>
          <a:xfrm>
            <a:off x="4827629" y="2739053"/>
            <a:ext cx="4288234" cy="1061991"/>
          </a:xfrm>
          <a:prstGeom prst="round2DiagRect">
            <a:avLst>
              <a:gd name="adj1" fmla="val 0"/>
              <a:gd name="adj2" fmla="val 0"/>
            </a:avLst>
          </a:prstGeom>
          <a:solidFill>
            <a:schemeClr val="bg2">
              <a:lumMod val="90000"/>
            </a:schemeClr>
          </a:solidFill>
          <a:ln>
            <a:solidFill>
              <a:schemeClr val="tx2">
                <a:lumMod val="50000"/>
              </a:schemeClr>
            </a:solidFill>
          </a:ln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 prst="relaxedInset"/>
            <a:contourClr>
              <a:schemeClr val="accent1">
                <a:shade val="25000"/>
                <a:satMod val="180000"/>
              </a:schemeClr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buNone/>
              <a:defRPr/>
            </a:pPr>
            <a:r>
              <a:rPr lang="ru-RU" sz="1400" dirty="0">
                <a:solidFill>
                  <a:schemeClr val="tx1"/>
                </a:solidFill>
              </a:rPr>
              <a:t>Обеспечение исполнения всех ранее принятых социальных обязательств</a:t>
            </a:r>
            <a:endParaRPr lang="ru-RU" sz="1400" dirty="0">
              <a:solidFill>
                <a:schemeClr val="tx1"/>
              </a:solidFill>
              <a:latin typeface="Calibri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с двумя скругленными противолежащими углами 10"/>
          <p:cNvSpPr/>
          <p:nvPr/>
        </p:nvSpPr>
        <p:spPr>
          <a:xfrm>
            <a:off x="4827629" y="3952443"/>
            <a:ext cx="4288234" cy="793684"/>
          </a:xfrm>
          <a:prstGeom prst="round2DiagRect">
            <a:avLst>
              <a:gd name="adj1" fmla="val 0"/>
              <a:gd name="adj2" fmla="val 0"/>
            </a:avLst>
          </a:prstGeom>
          <a:solidFill>
            <a:schemeClr val="bg2">
              <a:lumMod val="90000"/>
            </a:schemeClr>
          </a:solidFill>
          <a:ln>
            <a:solidFill>
              <a:schemeClr val="tx2">
                <a:lumMod val="50000"/>
              </a:schemeClr>
            </a:solidFill>
          </a:ln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 prst="relaxedInset"/>
            <a:contourClr>
              <a:schemeClr val="accent1">
                <a:shade val="25000"/>
                <a:satMod val="180000"/>
              </a:schemeClr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buNone/>
              <a:defRPr/>
            </a:pPr>
            <a:r>
              <a:rPr lang="ru-RU" sz="1400" dirty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Эффективность бюджетных расходов, оптимизация.</a:t>
            </a:r>
          </a:p>
          <a:p>
            <a:pPr algn="just">
              <a:buNone/>
              <a:defRPr/>
            </a:pPr>
            <a:r>
              <a:rPr lang="ru-RU" sz="1400" dirty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Повышение платежной дисциплины</a:t>
            </a:r>
          </a:p>
        </p:txBody>
      </p:sp>
      <p:sp>
        <p:nvSpPr>
          <p:cNvPr id="12" name="Прямоугольник с двумя скругленными противолежащими углами 11"/>
          <p:cNvSpPr/>
          <p:nvPr/>
        </p:nvSpPr>
        <p:spPr>
          <a:xfrm>
            <a:off x="4827629" y="4897525"/>
            <a:ext cx="4288234" cy="1006957"/>
          </a:xfrm>
          <a:prstGeom prst="round2DiagRect">
            <a:avLst>
              <a:gd name="adj1" fmla="val 1859"/>
              <a:gd name="adj2" fmla="val 0"/>
            </a:avLst>
          </a:prstGeom>
          <a:solidFill>
            <a:schemeClr val="bg2">
              <a:lumMod val="90000"/>
            </a:schemeClr>
          </a:solidFill>
          <a:ln>
            <a:solidFill>
              <a:schemeClr val="tx2">
                <a:lumMod val="50000"/>
              </a:schemeClr>
            </a:solidFill>
          </a:ln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 prst="relaxedInset"/>
            <a:contourClr>
              <a:schemeClr val="accent1">
                <a:shade val="25000"/>
                <a:satMod val="180000"/>
              </a:schemeClr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buNone/>
              <a:defRPr/>
            </a:pPr>
            <a:r>
              <a:rPr lang="ru-RU" sz="1422" dirty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Эффективное использование муниципального имущества </a:t>
            </a:r>
          </a:p>
        </p:txBody>
      </p:sp>
      <p:sp>
        <p:nvSpPr>
          <p:cNvPr id="13" name="Прямоугольник с двумя скругленными противолежащими углами 12"/>
          <p:cNvSpPr/>
          <p:nvPr/>
        </p:nvSpPr>
        <p:spPr>
          <a:xfrm>
            <a:off x="4805643" y="6055880"/>
            <a:ext cx="4288234" cy="881966"/>
          </a:xfrm>
          <a:prstGeom prst="round2DiagRect">
            <a:avLst>
              <a:gd name="adj1" fmla="val 0"/>
              <a:gd name="adj2" fmla="val 0"/>
            </a:avLst>
          </a:prstGeom>
          <a:solidFill>
            <a:schemeClr val="bg2">
              <a:lumMod val="90000"/>
            </a:schemeClr>
          </a:solidFill>
          <a:ln>
            <a:solidFill>
              <a:schemeClr val="tx2">
                <a:lumMod val="50000"/>
              </a:schemeClr>
            </a:solidFill>
          </a:ln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 prst="relaxedInset"/>
            <a:contourClr>
              <a:schemeClr val="accent1">
                <a:shade val="25000"/>
                <a:satMod val="180000"/>
              </a:schemeClr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buNone/>
              <a:defRPr/>
            </a:pPr>
            <a:r>
              <a:rPr lang="ru-RU" sz="1422" dirty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Повышение роли программно-целевого планирования</a:t>
            </a:r>
          </a:p>
          <a:p>
            <a:pPr algn="just">
              <a:buNone/>
              <a:defRPr/>
            </a:pPr>
            <a:endParaRPr lang="ru-RU" sz="1422" dirty="0">
              <a:solidFill>
                <a:schemeClr val="tx1"/>
              </a:solidFill>
              <a:latin typeface="Calibri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с двумя скругленными противолежащими углами 17"/>
          <p:cNvSpPr/>
          <p:nvPr/>
        </p:nvSpPr>
        <p:spPr>
          <a:xfrm>
            <a:off x="222996" y="1562440"/>
            <a:ext cx="4267195" cy="1030208"/>
          </a:xfrm>
          <a:prstGeom prst="round2DiagRect">
            <a:avLst>
              <a:gd name="adj1" fmla="val 0"/>
              <a:gd name="adj2" fmla="val 3969"/>
            </a:avLst>
          </a:prstGeom>
          <a:solidFill>
            <a:schemeClr val="bg2">
              <a:lumMod val="9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buNone/>
              <a:defRPr/>
            </a:pPr>
            <a:r>
              <a:rPr lang="ru-RU" sz="1400" dirty="0">
                <a:solidFill>
                  <a:schemeClr val="tx1"/>
                </a:solidFill>
              </a:rPr>
              <a:t>Создание эффективной и стабильной налоговой системы, обеспечивающей бюджетную устойчивость в среднесрочной и долгосрочной перспективе, сбалансированность бюджетной системы</a:t>
            </a:r>
            <a:endParaRPr lang="ru-RU" sz="1400" dirty="0">
              <a:solidFill>
                <a:schemeClr val="tx1"/>
              </a:solidFill>
              <a:latin typeface="Calibri" pitchFamily="34" charset="0"/>
              <a:cs typeface="Arial" panose="020B0604020202020204" pitchFamily="34" charset="0"/>
            </a:endParaRPr>
          </a:p>
        </p:txBody>
      </p:sp>
      <p:sp>
        <p:nvSpPr>
          <p:cNvPr id="19" name="Прямоугольник с двумя скругленными противолежащими углами 18"/>
          <p:cNvSpPr/>
          <p:nvPr/>
        </p:nvSpPr>
        <p:spPr>
          <a:xfrm>
            <a:off x="222996" y="2744046"/>
            <a:ext cx="4267195" cy="1094700"/>
          </a:xfrm>
          <a:prstGeom prst="round2DiagRect">
            <a:avLst>
              <a:gd name="adj1" fmla="val 0"/>
              <a:gd name="adj2" fmla="val 0"/>
            </a:avLst>
          </a:prstGeom>
          <a:solidFill>
            <a:schemeClr val="bg2">
              <a:lumMod val="9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buNone/>
              <a:defRPr/>
            </a:pPr>
            <a:r>
              <a:rPr lang="ru-RU" sz="1422" dirty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Мониторинг налогоплательщиков, снизивших поступления НДФЛ, легализация «теневой» заработной платы, выявление «конвертных» выплат и иных схем ухода от уплаты НДФЛ</a:t>
            </a:r>
          </a:p>
          <a:p>
            <a:pPr>
              <a:buNone/>
              <a:defRPr/>
            </a:pPr>
            <a:endParaRPr lang="ru-RU" sz="1422" dirty="0">
              <a:solidFill>
                <a:schemeClr val="tx1"/>
              </a:solidFill>
              <a:latin typeface="Calibri" pitchFamily="34" charset="0"/>
              <a:cs typeface="Arial" panose="020B0604020202020204" pitchFamily="34" charset="0"/>
            </a:endParaRPr>
          </a:p>
        </p:txBody>
      </p:sp>
      <p:sp>
        <p:nvSpPr>
          <p:cNvPr id="20" name="Прямоугольник с двумя скругленными противолежащими углами 19"/>
          <p:cNvSpPr/>
          <p:nvPr/>
        </p:nvSpPr>
        <p:spPr>
          <a:xfrm>
            <a:off x="222996" y="3952443"/>
            <a:ext cx="4267195" cy="831386"/>
          </a:xfrm>
          <a:prstGeom prst="round2DiagRect">
            <a:avLst>
              <a:gd name="adj1" fmla="val 0"/>
              <a:gd name="adj2" fmla="val 0"/>
            </a:avLst>
          </a:prstGeom>
          <a:solidFill>
            <a:schemeClr val="bg2">
              <a:lumMod val="9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buNone/>
              <a:defRPr/>
            </a:pPr>
            <a:r>
              <a:rPr lang="ru-RU" sz="1422" dirty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Проведение работы по сокращению недоимки по налогам и сборам, а также задолженности по арендам платежам и административным штрафам</a:t>
            </a:r>
          </a:p>
        </p:txBody>
      </p:sp>
      <p:sp>
        <p:nvSpPr>
          <p:cNvPr id="21" name="Прямоугольник с двумя скругленными противолежащими углами 20"/>
          <p:cNvSpPr/>
          <p:nvPr/>
        </p:nvSpPr>
        <p:spPr>
          <a:xfrm>
            <a:off x="222996" y="4897525"/>
            <a:ext cx="4267195" cy="1006957"/>
          </a:xfrm>
          <a:prstGeom prst="round2DiagRect">
            <a:avLst>
              <a:gd name="adj1" fmla="val 0"/>
              <a:gd name="adj2" fmla="val 0"/>
            </a:avLst>
          </a:prstGeom>
          <a:solidFill>
            <a:schemeClr val="bg2">
              <a:lumMod val="9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buNone/>
              <a:defRPr/>
            </a:pPr>
            <a:r>
              <a:rPr lang="ru-RU" sz="1400" dirty="0">
                <a:solidFill>
                  <a:schemeClr val="tx1"/>
                </a:solidFill>
              </a:rPr>
              <a:t>Привлечение инвестиций, обеспечение благоприятного инвестиционного климата, наращивание налогового потенциала </a:t>
            </a:r>
            <a:endParaRPr lang="ru-RU" sz="1400" dirty="0">
              <a:solidFill>
                <a:schemeClr val="tx1"/>
              </a:solidFill>
              <a:latin typeface="Calibri" pitchFamily="34" charset="0"/>
              <a:cs typeface="Arial" panose="020B0604020202020204" pitchFamily="34" charset="0"/>
            </a:endParaRPr>
          </a:p>
        </p:txBody>
      </p:sp>
      <p:sp>
        <p:nvSpPr>
          <p:cNvPr id="22" name="Прямоугольник с двумя скругленными противолежащими углами 21"/>
          <p:cNvSpPr/>
          <p:nvPr/>
        </p:nvSpPr>
        <p:spPr>
          <a:xfrm>
            <a:off x="222996" y="6055880"/>
            <a:ext cx="4267195" cy="881966"/>
          </a:xfrm>
          <a:prstGeom prst="round2DiagRect">
            <a:avLst>
              <a:gd name="adj1" fmla="val 0"/>
              <a:gd name="adj2" fmla="val 0"/>
            </a:avLst>
          </a:prstGeom>
          <a:solidFill>
            <a:schemeClr val="bg2">
              <a:lumMod val="9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buNone/>
              <a:defRPr/>
            </a:pPr>
            <a:r>
              <a:rPr lang="ru-RU" sz="1400" dirty="0">
                <a:solidFill>
                  <a:schemeClr val="tx1"/>
                </a:solidFill>
              </a:rPr>
              <a:t>развитие территории опережающего социально-экономического развития «Иннополис»</a:t>
            </a:r>
            <a:endParaRPr lang="ru-RU" sz="1400" dirty="0">
              <a:solidFill>
                <a:schemeClr val="tx1"/>
              </a:solidFill>
              <a:latin typeface="Calibri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1"/>
          <p:cNvSpPr txBox="1">
            <a:spLocks noChangeArrowheads="1"/>
          </p:cNvSpPr>
          <p:nvPr/>
        </p:nvSpPr>
        <p:spPr bwMode="auto">
          <a:xfrm>
            <a:off x="684585" y="871375"/>
            <a:ext cx="3528392" cy="550962"/>
          </a:xfrm>
          <a:prstGeom prst="parallelogram">
            <a:avLst>
              <a:gd name="adj" fmla="val 0"/>
            </a:avLst>
          </a:prstGeom>
          <a:solidFill>
            <a:srgbClr val="4E67C8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buNone/>
            </a:pPr>
            <a:r>
              <a:rPr lang="ru-RU" sz="24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налоговой политики</a:t>
            </a:r>
          </a:p>
        </p:txBody>
      </p:sp>
      <p:sp>
        <p:nvSpPr>
          <p:cNvPr id="25" name="TextBox 21"/>
          <p:cNvSpPr txBox="1">
            <a:spLocks noChangeArrowheads="1"/>
          </p:cNvSpPr>
          <p:nvPr/>
        </p:nvSpPr>
        <p:spPr bwMode="auto">
          <a:xfrm>
            <a:off x="4827629" y="871375"/>
            <a:ext cx="4065868" cy="557926"/>
          </a:xfrm>
          <a:prstGeom prst="parallelogram">
            <a:avLst>
              <a:gd name="adj" fmla="val 0"/>
            </a:avLst>
          </a:prstGeom>
          <a:solidFill>
            <a:srgbClr val="4E67C8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buNone/>
            </a:pPr>
            <a:r>
              <a:rPr lang="ru-RU" sz="2438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бюджетной политики</a:t>
            </a:r>
          </a:p>
        </p:txBody>
      </p:sp>
    </p:spTree>
    <p:extLst>
      <p:ext uri="{BB962C8B-B14F-4D97-AF65-F5344CB8AC3E}">
        <p14:creationId xmlns="" xmlns:p14="http://schemas.microsoft.com/office/powerpoint/2010/main" val="1022019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4294967295"/>
          </p:nvPr>
        </p:nvSpPr>
        <p:spPr>
          <a:xfrm>
            <a:off x="1073150" y="1009650"/>
            <a:ext cx="8216900" cy="438150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ru-RU" dirty="0">
                <a:latin typeface="Tahoma" pitchFamily="34" charset="0"/>
                <a:ea typeface="Tahoma" pitchFamily="34" charset="0"/>
                <a:cs typeface="Tahoma" pitchFamily="34" charset="0"/>
              </a:rPr>
              <a:t>Основные характеристики бюджета</a:t>
            </a: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998154" y="5431479"/>
            <a:ext cx="7896543" cy="126509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accent3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b="1" dirty="0">
                <a:solidFill>
                  <a:prstClr val="black"/>
                </a:solidFill>
              </a:rPr>
              <a:t>Профицит бюджета – </a:t>
            </a:r>
            <a:br>
              <a:rPr lang="ru-RU" sz="2800" b="1" dirty="0">
                <a:solidFill>
                  <a:prstClr val="black"/>
                </a:solidFill>
              </a:rPr>
            </a:br>
            <a:r>
              <a:rPr lang="ru-RU" sz="2800" dirty="0">
                <a:solidFill>
                  <a:prstClr val="black"/>
                </a:solidFill>
              </a:rPr>
              <a:t>превышение доходов бюджета над его расходами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30266" y="1624959"/>
            <a:ext cx="7896543" cy="2200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210" b="1" u="sng" dirty="0">
                <a:solidFill>
                  <a:srgbClr val="1F497D"/>
                </a:solidFill>
              </a:rPr>
              <a:t>Доходы</a:t>
            </a:r>
            <a:r>
              <a:rPr lang="ru-RU" sz="2210" b="1" dirty="0">
                <a:solidFill>
                  <a:prstClr val="black"/>
                </a:solidFill>
              </a:rPr>
              <a:t> </a:t>
            </a:r>
            <a:r>
              <a:rPr lang="ru-RU" sz="2210" dirty="0">
                <a:solidFill>
                  <a:prstClr val="black"/>
                </a:solidFill>
              </a:rPr>
              <a:t>– </a:t>
            </a:r>
            <a:r>
              <a:rPr lang="ru-RU" sz="2210" i="1" dirty="0">
                <a:solidFill>
                  <a:srgbClr val="0081C5"/>
                </a:solidFill>
              </a:rPr>
              <a:t>поступающие в бюджет денежные средства, за исключением средств, являющихся источниками финансирования дефицита бюджета</a:t>
            </a:r>
          </a:p>
          <a:p>
            <a:pPr algn="just"/>
            <a:r>
              <a:rPr lang="ru-RU" sz="2210" b="1" u="sng" dirty="0">
                <a:solidFill>
                  <a:srgbClr val="1F497D">
                    <a:lumMod val="75000"/>
                  </a:srgbClr>
                </a:solidFill>
              </a:rPr>
              <a:t>Расходы</a:t>
            </a:r>
            <a:r>
              <a:rPr lang="ru-RU" sz="2210" dirty="0">
                <a:solidFill>
                  <a:srgbClr val="1F497D">
                    <a:lumMod val="75000"/>
                  </a:srgbClr>
                </a:solidFill>
              </a:rPr>
              <a:t> </a:t>
            </a:r>
            <a:r>
              <a:rPr lang="ru-RU" sz="2210" dirty="0">
                <a:solidFill>
                  <a:prstClr val="black"/>
                </a:solidFill>
              </a:rPr>
              <a:t>– </a:t>
            </a:r>
            <a:r>
              <a:rPr lang="ru-RU" sz="2210" i="1" dirty="0">
                <a:solidFill>
                  <a:srgbClr val="0081C5"/>
                </a:solidFill>
              </a:rPr>
              <a:t>выплачиваемые из бюджета денежные средства, за исключением средств, являющихся источниками финансирования дефицита бюджета</a:t>
            </a: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flipV="1">
            <a:off x="904762" y="1456247"/>
            <a:ext cx="7467097" cy="6573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Заголовок 1">
            <a:extLst>
              <a:ext uri="{FF2B5EF4-FFF2-40B4-BE49-F238E27FC236}">
                <a16:creationId xmlns="" xmlns:a16="http://schemas.microsoft.com/office/drawing/2014/main" id="{74CB7606-B3CA-407A-8610-6FC9202B5843}"/>
              </a:ext>
            </a:extLst>
          </p:cNvPr>
          <p:cNvSpPr txBox="1">
            <a:spLocks/>
          </p:cNvSpPr>
          <p:nvPr/>
        </p:nvSpPr>
        <p:spPr>
          <a:xfrm>
            <a:off x="998154" y="4003208"/>
            <a:ext cx="7896543" cy="110918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 cap="flat" cmpd="sng" algn="ctr">
            <a:solidFill>
              <a:schemeClr val="accent6"/>
            </a:solidFill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>
                <a:solidFill>
                  <a:prstClr val="black"/>
                </a:solidFill>
              </a:rPr>
              <a:t>Дефицит бюджета – </a:t>
            </a:r>
            <a:r>
              <a:rPr lang="ru-RU" sz="2800" dirty="0">
                <a:solidFill>
                  <a:prstClr val="black"/>
                </a:solidFill>
              </a:rPr>
              <a:t/>
            </a:r>
            <a:br>
              <a:rPr lang="ru-RU" sz="2800" dirty="0">
                <a:solidFill>
                  <a:prstClr val="black"/>
                </a:solidFill>
              </a:rPr>
            </a:br>
            <a:r>
              <a:rPr lang="ru-RU" sz="2800" dirty="0">
                <a:solidFill>
                  <a:prstClr val="black"/>
                </a:solidFill>
              </a:rPr>
              <a:t>превышение расходов бюджета над его доходами</a:t>
            </a:r>
          </a:p>
        </p:txBody>
      </p:sp>
    </p:spTree>
    <p:extLst>
      <p:ext uri="{BB962C8B-B14F-4D97-AF65-F5344CB8AC3E}">
        <p14:creationId xmlns="" xmlns:p14="http://schemas.microsoft.com/office/powerpoint/2010/main" val="7939453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2A60505-D8C5-4E9D-A5A2-E7809B0F44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000" dirty="0"/>
              <a:t>Основные характеристики бюджета Верхнеуслонского муниципального района на 202</a:t>
            </a:r>
            <a:r>
              <a:rPr lang="en-US" sz="2000" dirty="0"/>
              <a:t>5</a:t>
            </a:r>
            <a:r>
              <a:rPr lang="ru-RU" sz="2000" dirty="0"/>
              <a:t> год и на плановый период 202</a:t>
            </a:r>
            <a:r>
              <a:rPr lang="en-US" sz="2000" dirty="0"/>
              <a:t>6</a:t>
            </a:r>
            <a:r>
              <a:rPr lang="ru-RU" sz="2000" dirty="0"/>
              <a:t> и 202</a:t>
            </a:r>
            <a:r>
              <a:rPr lang="en-US" sz="2000" dirty="0"/>
              <a:t>7</a:t>
            </a:r>
            <a:r>
              <a:rPr lang="ru-RU" sz="2000" dirty="0"/>
              <a:t> годов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="" xmlns:a16="http://schemas.microsoft.com/office/drawing/2014/main" id="{21A77971-FE6C-490C-8E26-642DB3204F1A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="" xmlns:p14="http://schemas.microsoft.com/office/powerpoint/2010/main" val="3945727098"/>
              </p:ext>
            </p:extLst>
          </p:nvPr>
        </p:nvGraphicFramePr>
        <p:xfrm>
          <a:off x="465138" y="1990726"/>
          <a:ext cx="8284341" cy="46671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2665">
                  <a:extLst>
                    <a:ext uri="{9D8B030D-6E8A-4147-A177-3AD203B41FA5}">
                      <a16:colId xmlns="" xmlns:a16="http://schemas.microsoft.com/office/drawing/2014/main" val="2105035684"/>
                    </a:ext>
                  </a:extLst>
                </a:gridCol>
                <a:gridCol w="1111946">
                  <a:extLst>
                    <a:ext uri="{9D8B030D-6E8A-4147-A177-3AD203B41FA5}">
                      <a16:colId xmlns="" xmlns:a16="http://schemas.microsoft.com/office/drawing/2014/main" val="1940938142"/>
                    </a:ext>
                  </a:extLst>
                </a:gridCol>
                <a:gridCol w="1111946">
                  <a:extLst>
                    <a:ext uri="{9D8B030D-6E8A-4147-A177-3AD203B41FA5}">
                      <a16:colId xmlns="" xmlns:a16="http://schemas.microsoft.com/office/drawing/2014/main" val="3506802378"/>
                    </a:ext>
                  </a:extLst>
                </a:gridCol>
                <a:gridCol w="1111946">
                  <a:extLst>
                    <a:ext uri="{9D8B030D-6E8A-4147-A177-3AD203B41FA5}">
                      <a16:colId xmlns="" xmlns:a16="http://schemas.microsoft.com/office/drawing/2014/main" val="3050470649"/>
                    </a:ext>
                  </a:extLst>
                </a:gridCol>
                <a:gridCol w="1111946">
                  <a:extLst>
                    <a:ext uri="{9D8B030D-6E8A-4147-A177-3AD203B41FA5}">
                      <a16:colId xmlns="" xmlns:a16="http://schemas.microsoft.com/office/drawing/2014/main" val="1854536482"/>
                    </a:ext>
                  </a:extLst>
                </a:gridCol>
                <a:gridCol w="1111946">
                  <a:extLst>
                    <a:ext uri="{9D8B030D-6E8A-4147-A177-3AD203B41FA5}">
                      <a16:colId xmlns="" xmlns:a16="http://schemas.microsoft.com/office/drawing/2014/main" val="973967035"/>
                    </a:ext>
                  </a:extLst>
                </a:gridCol>
                <a:gridCol w="1111946">
                  <a:extLst>
                    <a:ext uri="{9D8B030D-6E8A-4147-A177-3AD203B41FA5}">
                      <a16:colId xmlns="" xmlns:a16="http://schemas.microsoft.com/office/drawing/2014/main" val="3928922090"/>
                    </a:ext>
                  </a:extLst>
                </a:gridCol>
              </a:tblGrid>
              <a:tr h="33960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Наименование </a:t>
                      </a:r>
                    </a:p>
                  </a:txBody>
                  <a:tcPr marL="54000" marR="54000" marT="0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</a:t>
                      </a:r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r>
                        <a:rPr lang="ru-RU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год, </a:t>
                      </a:r>
                    </a:p>
                    <a:p>
                      <a:pPr algn="ctr" fontAlgn="b"/>
                      <a:r>
                        <a:rPr lang="ru-RU" sz="12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тыс.рублей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7144" marR="7144" marT="7144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7144" marR="7144" marT="7144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</a:t>
                      </a:r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</a:t>
                      </a:r>
                      <a:r>
                        <a:rPr lang="ru-RU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год, </a:t>
                      </a:r>
                    </a:p>
                    <a:p>
                      <a:pPr algn="ctr" fontAlgn="b"/>
                      <a:r>
                        <a:rPr lang="ru-RU" sz="12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тыс.рублей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7144" marR="7144" marT="7144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7144" marR="7144" marT="7144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</a:t>
                      </a:r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</a:t>
                      </a:r>
                      <a:r>
                        <a:rPr lang="ru-RU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год, </a:t>
                      </a:r>
                    </a:p>
                    <a:p>
                      <a:pPr algn="ctr" fontAlgn="b"/>
                      <a:r>
                        <a:rPr lang="ru-RU" sz="12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тыс.рублей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7144" marR="7144" marT="7144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="" xmlns:a16="http://schemas.microsoft.com/office/drawing/2014/main" val="1669478954"/>
                  </a:ext>
                </a:extLst>
              </a:tr>
              <a:tr h="72689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Консолиди-рованный</a:t>
                      </a:r>
                      <a:r>
                        <a:rPr lang="ru-RU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бюджет</a:t>
                      </a:r>
                    </a:p>
                  </a:txBody>
                  <a:tcPr marL="7144" marR="7144" marT="7144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Бюджет района</a:t>
                      </a:r>
                    </a:p>
                  </a:txBody>
                  <a:tcPr marL="7144" marR="7144" marT="7144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Консолиди-рованный</a:t>
                      </a:r>
                      <a:r>
                        <a:rPr lang="ru-RU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бюджет</a:t>
                      </a:r>
                    </a:p>
                  </a:txBody>
                  <a:tcPr marL="7144" marR="7144" marT="7144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Бюджет района</a:t>
                      </a:r>
                    </a:p>
                  </a:txBody>
                  <a:tcPr marL="7144" marR="7144" marT="7144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Консолиди-рованный</a:t>
                      </a:r>
                      <a:r>
                        <a:rPr lang="ru-RU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бюджет</a:t>
                      </a:r>
                    </a:p>
                  </a:txBody>
                  <a:tcPr marL="7144" marR="7144" marT="7144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Бюджет района</a:t>
                      </a:r>
                    </a:p>
                  </a:txBody>
                  <a:tcPr marL="7144" marR="7144" marT="7144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177468693"/>
                  </a:ext>
                </a:extLst>
              </a:tr>
              <a:tr h="1189112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Доходы</a:t>
                      </a:r>
                    </a:p>
                  </a:txBody>
                  <a:tcPr marL="51435" marR="51435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1130570,73</a:t>
                      </a:r>
                      <a:endParaRPr lang="ru-RU" sz="14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51435" marR="51435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1004192,93</a:t>
                      </a:r>
                      <a:endParaRPr lang="ru-RU" sz="14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51435" marR="51435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1183863,97</a:t>
                      </a:r>
                      <a:endParaRPr lang="ru-RU" sz="14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51435" marR="51435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1059189,57</a:t>
                      </a:r>
                      <a:endParaRPr lang="ru-RU" sz="14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51435" marR="51435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1257204,61</a:t>
                      </a:r>
                      <a:endParaRPr lang="ru-RU" sz="14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51435" marR="51435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1129423,91</a:t>
                      </a:r>
                      <a:endParaRPr lang="ru-RU" sz="14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51435" marR="51435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74768770"/>
                  </a:ext>
                </a:extLst>
              </a:tr>
              <a:tr h="1189112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Расходы</a:t>
                      </a:r>
                    </a:p>
                  </a:txBody>
                  <a:tcPr marL="51435" marR="51435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1130570,73</a:t>
                      </a:r>
                      <a:endParaRPr lang="ru-RU" sz="14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51435" marR="51435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1004192,93</a:t>
                      </a:r>
                      <a:endParaRPr lang="ru-RU" sz="14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51435" marR="51435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1183863,97</a:t>
                      </a:r>
                      <a:endParaRPr lang="ru-RU" sz="14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51435" marR="51435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1059189,57</a:t>
                      </a:r>
                      <a:endParaRPr lang="ru-RU" sz="14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51435" marR="51435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1257204,61</a:t>
                      </a:r>
                      <a:endParaRPr lang="ru-RU" sz="14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51435" marR="51435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1129423,91</a:t>
                      </a:r>
                      <a:endParaRPr lang="ru-RU" sz="14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51435" marR="51435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41753985"/>
                  </a:ext>
                </a:extLst>
              </a:tr>
              <a:tr h="1189112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Дефицит</a:t>
                      </a:r>
                    </a:p>
                  </a:txBody>
                  <a:tcPr marL="51435" marR="51435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</a:t>
                      </a:r>
                    </a:p>
                  </a:txBody>
                  <a:tcPr marL="51435" marR="51435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</a:t>
                      </a:r>
                    </a:p>
                  </a:txBody>
                  <a:tcPr marL="51435" marR="51435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</a:t>
                      </a:r>
                    </a:p>
                  </a:txBody>
                  <a:tcPr marL="51435" marR="51435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</a:t>
                      </a:r>
                    </a:p>
                  </a:txBody>
                  <a:tcPr marL="51435" marR="51435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</a:t>
                      </a:r>
                    </a:p>
                  </a:txBody>
                  <a:tcPr marL="51435" marR="51435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</a:t>
                      </a:r>
                    </a:p>
                  </a:txBody>
                  <a:tcPr marL="51435" marR="51435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9809195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0071138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21"/>
          <p:cNvSpPr txBox="1">
            <a:spLocks noChangeArrowheads="1"/>
          </p:cNvSpPr>
          <p:nvPr/>
        </p:nvSpPr>
        <p:spPr bwMode="auto">
          <a:xfrm>
            <a:off x="267302" y="347615"/>
            <a:ext cx="8497937" cy="9679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buNone/>
            </a:pPr>
            <a:r>
              <a:rPr lang="ru-RU" sz="2845" b="1" dirty="0">
                <a:solidFill>
                  <a:schemeClr val="tx2"/>
                </a:solidFill>
              </a:rPr>
              <a:t>Структура доходов консолидированного бюджета </a:t>
            </a:r>
            <a:r>
              <a:rPr lang="ru-RU" sz="2845" b="1" dirty="0" err="1">
                <a:solidFill>
                  <a:schemeClr val="tx2"/>
                </a:solidFill>
              </a:rPr>
              <a:t>Верхнеуслонского</a:t>
            </a:r>
            <a:r>
              <a:rPr lang="ru-RU" sz="2845" b="1" dirty="0">
                <a:solidFill>
                  <a:schemeClr val="tx2"/>
                </a:solidFill>
              </a:rPr>
              <a:t> муниципального района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058646723"/>
              </p:ext>
            </p:extLst>
          </p:nvPr>
        </p:nvGraphicFramePr>
        <p:xfrm>
          <a:off x="449320" y="1385971"/>
          <a:ext cx="8497937" cy="5090752"/>
        </p:xfrm>
        <a:graphic>
          <a:graphicData uri="http://schemas.openxmlformats.org/drawingml/2006/table">
            <a:tbl>
              <a:tblPr>
                <a:tableStyleId>{5FD0F851-EC5A-4D38-B0AD-8093EC10F338}</a:tableStyleId>
              </a:tblPr>
              <a:tblGrid>
                <a:gridCol w="292738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00032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78511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78511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88462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anose="020F0502020204030204" pitchFamily="34" charset="0"/>
                        </a:rPr>
                        <a:t>Наименование</a:t>
                      </a:r>
                      <a:endParaRPr kumimoji="0" 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9192" marR="39192" marT="0" marB="0" anchor="ctr" horzOverflow="overflow">
                    <a:lnT w="12700" cap="flat" cmpd="sng" algn="ctr">
                      <a:solidFill>
                        <a:srgbClr val="3EA6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sz="24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anose="020F0502020204030204" pitchFamily="34" charset="0"/>
                        </a:rPr>
                        <a:t>202</a:t>
                      </a:r>
                      <a:r>
                        <a:rPr kumimoji="0" lang="en-US" sz="24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r>
                        <a:rPr kumimoji="0" lang="ru-RU" sz="24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anose="020F0502020204030204" pitchFamily="34" charset="0"/>
                        </a:rPr>
                        <a:t> год</a:t>
                      </a:r>
                      <a:endParaRPr kumimoji="0" 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9192" marR="39192" marT="0" marB="0" anchor="ctr" horzOverflow="overflow">
                    <a:lnT w="12700" cap="flat" cmpd="sng" algn="ctr">
                      <a:solidFill>
                        <a:srgbClr val="3EA6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sz="24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anose="020F0502020204030204" pitchFamily="34" charset="0"/>
                        </a:rPr>
                        <a:t>202</a:t>
                      </a:r>
                      <a:r>
                        <a:rPr kumimoji="0" lang="en-US" sz="24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r>
                        <a:rPr kumimoji="0" lang="ru-RU" sz="24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anose="020F0502020204030204" pitchFamily="34" charset="0"/>
                        </a:rPr>
                        <a:t> год</a:t>
                      </a:r>
                      <a:endParaRPr kumimoji="0" 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9192" marR="39192" marT="0" marB="0" anchor="ctr" horzOverflow="overflow">
                    <a:lnT w="12700" cap="flat" cmpd="sng" algn="ctr">
                      <a:solidFill>
                        <a:srgbClr val="3EA6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sz="24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anose="020F0502020204030204" pitchFamily="34" charset="0"/>
                        </a:rPr>
                        <a:t>202</a:t>
                      </a:r>
                      <a:r>
                        <a:rPr kumimoji="0" lang="en-US" sz="24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anose="020F0502020204030204" pitchFamily="34" charset="0"/>
                        </a:rPr>
                        <a:t>7</a:t>
                      </a:r>
                      <a:r>
                        <a:rPr kumimoji="0" lang="ru-RU" sz="24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anose="020F0502020204030204" pitchFamily="34" charset="0"/>
                        </a:rPr>
                        <a:t> год</a:t>
                      </a:r>
                      <a:endParaRPr kumimoji="0" 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9192" marR="39192" marT="0" marB="0" anchor="ctr" horzOverflow="overflow">
                    <a:lnT w="12700" cap="flat" cmpd="sng" algn="ctr">
                      <a:solidFill>
                        <a:srgbClr val="3EA6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96242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anose="020F0502020204030204" pitchFamily="34" charset="0"/>
                        </a:rPr>
                        <a:t>Доходы всего</a:t>
                      </a:r>
                      <a:endParaRPr kumimoji="0" 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9192" marR="39192" marT="0" marB="0" anchor="ctr" horzOverflow="overflow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1130570,73</a:t>
                      </a:r>
                      <a:endParaRPr kumimoji="0" lang="ru-RU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9192" marR="39192" marT="0" marB="0" anchor="ctr" horzOverflow="overflow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</a:rPr>
                        <a:t>1183863,97</a:t>
                      </a:r>
                      <a:endParaRPr lang="ru-RU" sz="2400" dirty="0">
                        <a:latin typeface="Calibri" panose="020F0502020204030204" pitchFamily="34" charset="0"/>
                      </a:endParaRPr>
                    </a:p>
                  </a:txBody>
                  <a:tcPr marL="39192" marR="39192" marT="0" marB="0" anchor="ctr" horzOverflow="overflow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</a:rPr>
                        <a:t>1257204,61</a:t>
                      </a:r>
                      <a:endParaRPr lang="ru-RU" sz="2400" dirty="0">
                        <a:latin typeface="Calibri" panose="020F0502020204030204" pitchFamily="34" charset="0"/>
                      </a:endParaRPr>
                    </a:p>
                  </a:txBody>
                  <a:tcPr marL="39192" marR="39192" marT="0" marB="0" anchor="ctr" horzOverflow="overflow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160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anose="020F0502020204030204" pitchFamily="34" charset="0"/>
                        </a:rPr>
                        <a:t>в том числе:</a:t>
                      </a:r>
                      <a:endParaRPr kumimoji="0" lang="ru-RU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9192" marR="39192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9192" marR="39192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9192" marR="39192" marT="0" marB="0" anchor="ctr" horzOverflow="overflow"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>
                        <a:latin typeface="Calibri" panose="020F0502020204030204" pitchFamily="34" charset="0"/>
                      </a:endParaRPr>
                    </a:p>
                  </a:txBody>
                  <a:tcPr marL="39192" marR="39192" marT="0" marB="0" anchor="ctr" horzOverflow="overflow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9810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2682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anose="020F0502020204030204" pitchFamily="34" charset="0"/>
                        </a:rPr>
                        <a:t>Налоговые доходы</a:t>
                      </a:r>
                      <a:endParaRPr kumimoji="0" lang="ru-RU" sz="20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9192" marR="39192" marT="0" marB="0" anchor="ctr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675091,6</a:t>
                      </a:r>
                      <a:endParaRPr kumimoji="0" lang="ru-RU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9192" marR="39192" marT="0" marB="0" anchor="ctr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724653,9</a:t>
                      </a:r>
                      <a:endParaRPr kumimoji="0" lang="ru-RU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9192" marR="39192" marT="0" marB="0" anchor="ctr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Calibri" panose="020F0502020204030204" pitchFamily="34" charset="0"/>
                        </a:rPr>
                        <a:t>777967,0</a:t>
                      </a:r>
                      <a:endParaRPr lang="ru-RU" sz="2400" dirty="0">
                        <a:latin typeface="Calibri" panose="020F0502020204030204" pitchFamily="34" charset="0"/>
                      </a:endParaRPr>
                    </a:p>
                  </a:txBody>
                  <a:tcPr marL="39192" marR="39192" marT="0" marB="0" anchor="ctr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988950">
                <a:tc>
                  <a:txBody>
                    <a:bodyPr/>
                    <a:lstStyle/>
                    <a:p>
                      <a:pPr marL="2682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anose="020F0502020204030204" pitchFamily="34" charset="0"/>
                        </a:rPr>
                        <a:t>Неналоговые доходы</a:t>
                      </a:r>
                      <a:endParaRPr kumimoji="0" lang="ru-RU" sz="20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9192" marR="39192" marT="0" marB="0" anchor="ctr" horzOverflow="overflow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42694,0</a:t>
                      </a:r>
                      <a:endParaRPr kumimoji="0" lang="ru-RU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9192" marR="39192" marT="0" marB="0" anchor="ctr" horzOverflow="overflow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39051,0</a:t>
                      </a:r>
                      <a:endParaRPr kumimoji="0" lang="ru-RU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9192" marR="39192" marT="0" marB="0" anchor="ctr" horzOverflow="overflow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Calibri" panose="020F0502020204030204" pitchFamily="34" charset="0"/>
                        </a:rPr>
                        <a:t>40294,0</a:t>
                      </a:r>
                      <a:endParaRPr lang="ru-RU" sz="2400" dirty="0">
                        <a:latin typeface="Calibri" panose="020F0502020204030204" pitchFamily="34" charset="0"/>
                      </a:endParaRPr>
                    </a:p>
                  </a:txBody>
                  <a:tcPr marL="39192" marR="39192" marT="0" marB="0" anchor="ctr" horzOverflow="overflow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902154">
                <a:tc>
                  <a:txBody>
                    <a:bodyPr/>
                    <a:lstStyle/>
                    <a:p>
                      <a:pPr marL="2682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anose="020F0502020204030204" pitchFamily="34" charset="0"/>
                        </a:rPr>
                        <a:t>Безвозмездные поступления</a:t>
                      </a:r>
                      <a:endParaRPr kumimoji="0" lang="ru-RU" sz="20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9192" marR="39192" marT="0" marB="0" anchor="ctr" horzOverflow="overflow">
                    <a:lnB w="12700" cap="flat" cmpd="sng" algn="ctr">
                      <a:solidFill>
                        <a:srgbClr val="3EA6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412785,13</a:t>
                      </a:r>
                      <a:endParaRPr kumimoji="0" lang="ru-RU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9192" marR="39192" marT="0" marB="0" anchor="ctr" horzOverflow="overflow">
                    <a:lnB w="12700" cap="flat" cmpd="sng" algn="ctr">
                      <a:solidFill>
                        <a:srgbClr val="3EA6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420159,07</a:t>
                      </a:r>
                      <a:endParaRPr kumimoji="0" lang="ru-RU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9192" marR="39192" marT="0" marB="0" anchor="ctr" horzOverflow="overflow">
                    <a:lnB w="12700" cap="flat" cmpd="sng" algn="ctr">
                      <a:solidFill>
                        <a:srgbClr val="3EA6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</a:rPr>
                        <a:t>438943,61</a:t>
                      </a:r>
                      <a:endParaRPr lang="ru-RU" sz="2400" dirty="0">
                        <a:latin typeface="Calibri" panose="020F0502020204030204" pitchFamily="34" charset="0"/>
                      </a:endParaRPr>
                    </a:p>
                  </a:txBody>
                  <a:tcPr marL="39192" marR="39192" marT="0" marB="0" anchor="ctr" horzOverflow="overflow">
                    <a:lnB w="12700" cap="flat" cmpd="sng" algn="ctr">
                      <a:solidFill>
                        <a:srgbClr val="3EA6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8106650" y="948447"/>
            <a:ext cx="1314416" cy="31614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696773">
              <a:defRPr/>
            </a:pPr>
            <a:r>
              <a:rPr lang="ru-RU" sz="1422" dirty="0"/>
              <a:t>тыс. рублей</a:t>
            </a:r>
            <a:endParaRPr lang="ru-RU" sz="1422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356387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2">
            <a:extLst>
              <a:ext uri="{FF2B5EF4-FFF2-40B4-BE49-F238E27FC236}">
                <a16:creationId xmlns="" xmlns:a16="http://schemas.microsoft.com/office/drawing/2014/main" id="{1B79D62B-B726-421F-8C79-A1CDFE3AA1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5138" y="723900"/>
            <a:ext cx="8359775" cy="788095"/>
          </a:xfrm>
        </p:spPr>
        <p:txBody>
          <a:bodyPr>
            <a:noAutofit/>
          </a:bodyPr>
          <a:lstStyle/>
          <a:p>
            <a:r>
              <a:rPr lang="ru-RU" sz="2800" b="1" dirty="0"/>
              <a:t>ИЗ ЧЕГО СКЛАДЫВАЮТСЯ ДОХОДЫ БЮДЖЕТА?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9A51C867-B47C-4E95-B3EF-3EC669404F7E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fontAlgn="ctr"/>
            <a:r>
              <a:rPr lang="ru-RU" sz="2900" b="1" dirty="0"/>
              <a:t>НАЛОГОВЫЕ ДОХОДЫ</a:t>
            </a:r>
            <a:endParaRPr lang="ru-RU" sz="2900" dirty="0"/>
          </a:p>
          <a:p>
            <a:pPr fontAlgn="b"/>
            <a:r>
              <a:rPr lang="ru-RU" sz="2900" dirty="0"/>
              <a:t>Доходы от предусмотренных законодательством Российской Федерации федеральных налогов и сборов, в том числе от налогов, предусмотренных специальными налоговыми режимами, и законодательством Республики Татарстан от региональных налогов</a:t>
            </a:r>
          </a:p>
          <a:p>
            <a:pPr fontAlgn="ctr"/>
            <a:r>
              <a:rPr lang="ru-RU" sz="2900" b="1" dirty="0"/>
              <a:t>НЕНАЛОГОВЫЕ ДОХОДЫ</a:t>
            </a:r>
            <a:endParaRPr lang="ru-RU" sz="2900" dirty="0"/>
          </a:p>
          <a:p>
            <a:pPr fontAlgn="b"/>
            <a:r>
              <a:rPr lang="ru-RU" sz="2900" dirty="0"/>
              <a:t>Платежи,  которые  включают  в  себя возмездные  операции  от  прямого предоставления  государством  в пользование  имущества  и природных  ресурсов,  от  различного вида  услуг,  а  также  платежи  в  виде штрафов  или  иных  санкций  за нарушение  законодательства</a:t>
            </a:r>
          </a:p>
          <a:p>
            <a:pPr fontAlgn="ctr"/>
            <a:r>
              <a:rPr lang="ru-RU" sz="2900" b="1" dirty="0"/>
              <a:t>БЕЗВОЗМЕЗДНЫЕ ПОСТУПЛЕНИЯ</a:t>
            </a:r>
            <a:endParaRPr lang="ru-RU" sz="2900" dirty="0"/>
          </a:p>
          <a:p>
            <a:pPr fontAlgn="b"/>
            <a:r>
              <a:rPr lang="ru-RU" sz="2900" dirty="0"/>
              <a:t>Поступающие  в  бюджет денежные  средства  на безвозвратной  и  безвозмездной основе  из  федерального  бюджета (межбюджетные  трансферты  в виде  дотаций,  субсидий, субвенций и иных межбюджетных трансфертов),  а  также  перечисления от  физических  и  юридических лиц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4967254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1"/>
          <p:cNvSpPr txBox="1">
            <a:spLocks noChangeArrowheads="1"/>
          </p:cNvSpPr>
          <p:nvPr/>
        </p:nvSpPr>
        <p:spPr bwMode="auto">
          <a:xfrm>
            <a:off x="257942" y="82794"/>
            <a:ext cx="8944949" cy="5301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buNone/>
            </a:pPr>
            <a:r>
              <a:rPr lang="ru-RU" sz="2845" b="1" dirty="0">
                <a:solidFill>
                  <a:schemeClr val="tx2"/>
                </a:solidFill>
              </a:rPr>
              <a:t>Поступление налогов, сборов и неналоговых платежей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24545" y="562199"/>
            <a:ext cx="842493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>
              <a:buNone/>
            </a:pPr>
            <a:r>
              <a:rPr lang="ru-RU" sz="1200" spc="2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Каждый уровень бюджета наделен собственными, </a:t>
            </a:r>
            <a:r>
              <a:rPr lang="ru-RU" sz="1200" spc="5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законодательно  закрепленными доходными источниками</a:t>
            </a:r>
            <a:endParaRPr lang="ru-RU" sz="1200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4382" y="970038"/>
            <a:ext cx="4155649" cy="697420"/>
          </a:xfrm>
          <a:prstGeom prst="roundRect">
            <a:avLst>
              <a:gd name="adj" fmla="val 8320"/>
            </a:avLst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Bef>
                <a:spcPct val="0"/>
              </a:spcBef>
              <a:spcAft>
                <a:spcPts val="1016"/>
              </a:spcAft>
            </a:pPr>
            <a:r>
              <a:rPr lang="ru-RU" sz="2000" b="1" dirty="0">
                <a:solidFill>
                  <a:schemeClr val="bg1"/>
                </a:solidFill>
                <a:latin typeface="Calibri" panose="020F0502020204030204" pitchFamily="34" charset="0"/>
              </a:rPr>
              <a:t>Наименование дохода</a:t>
            </a:r>
            <a:endParaRPr lang="ru-RU" sz="2000" b="1" dirty="0">
              <a:solidFill>
                <a:schemeClr val="bg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3656" y="1678735"/>
            <a:ext cx="4155649" cy="645113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626" b="1" dirty="0">
                <a:latin typeface="Calibri" panose="020F0502020204030204" pitchFamily="34" charset="0"/>
              </a:rPr>
              <a:t>Налог на доходы физических лиц</a:t>
            </a:r>
            <a:endParaRPr lang="ru-RU" sz="1626" b="1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210031" y="976265"/>
            <a:ext cx="2567484" cy="677233"/>
          </a:xfrm>
          <a:prstGeom prst="roundRect">
            <a:avLst>
              <a:gd name="adj" fmla="val 4041"/>
            </a:avLst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Bef>
                <a:spcPct val="0"/>
              </a:spcBef>
              <a:spcAft>
                <a:spcPts val="1016"/>
              </a:spcAft>
            </a:pPr>
            <a:r>
              <a:rPr lang="ru-RU" sz="1219" b="1" dirty="0">
                <a:solidFill>
                  <a:schemeClr val="bg1"/>
                </a:solidFill>
                <a:latin typeface="Calibri" panose="020F0502020204030204" pitchFamily="34" charset="0"/>
              </a:rPr>
              <a:t>Бюджет района</a:t>
            </a:r>
            <a:endParaRPr lang="ru-RU" sz="1219" b="1" dirty="0">
              <a:solidFill>
                <a:schemeClr val="bg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210032" y="1671754"/>
            <a:ext cx="2451215" cy="677233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Bef>
                <a:spcPct val="0"/>
              </a:spcBef>
              <a:spcAft>
                <a:spcPts val="1016"/>
              </a:spcAft>
              <a:buNone/>
            </a:pPr>
            <a:r>
              <a:rPr lang="ru-RU" sz="1219" dirty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5% - от городских поселений; 11% - от сельских поселений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53656" y="2384883"/>
            <a:ext cx="4155649" cy="587764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>
              <a:spcBef>
                <a:spcPct val="0"/>
              </a:spcBef>
              <a:spcAft>
                <a:spcPts val="1016"/>
              </a:spcAft>
            </a:pPr>
            <a:r>
              <a:rPr lang="ru-RU" sz="1626" b="1" dirty="0">
                <a:latin typeface="Calibri" panose="020F0502020204030204" pitchFamily="34" charset="0"/>
              </a:rPr>
              <a:t>Упрощенная система налогообложения</a:t>
            </a:r>
            <a:endParaRPr lang="ru-RU" sz="1626" b="1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4210032" y="2381626"/>
            <a:ext cx="2451215" cy="587764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Bef>
                <a:spcPct val="0"/>
              </a:spcBef>
              <a:spcAft>
                <a:spcPts val="1016"/>
              </a:spcAft>
              <a:buNone/>
            </a:pPr>
            <a:r>
              <a:rPr lang="ru-RU" sz="1219" dirty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30%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53656" y="3041274"/>
            <a:ext cx="4155649" cy="519206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>
              <a:spcBef>
                <a:spcPct val="0"/>
              </a:spcBef>
              <a:spcAft>
                <a:spcPts val="1016"/>
              </a:spcAft>
            </a:pPr>
            <a:r>
              <a:rPr lang="ru-RU" sz="1626" b="1" dirty="0">
                <a:latin typeface="Calibri" panose="020F0502020204030204" pitchFamily="34" charset="0"/>
              </a:rPr>
              <a:t>Единый сельскохозяйственный налог </a:t>
            </a:r>
            <a:endParaRPr lang="ru-RU" sz="1626" b="1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4210033" y="3157858"/>
            <a:ext cx="2450488" cy="395641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Bef>
                <a:spcPct val="0"/>
              </a:spcBef>
              <a:spcAft>
                <a:spcPts val="1016"/>
              </a:spcAft>
              <a:buNone/>
            </a:pPr>
            <a:r>
              <a:rPr lang="ru-RU" sz="1219" dirty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50%</a:t>
            </a: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53656" y="3560988"/>
            <a:ext cx="4155649" cy="395641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>
              <a:spcBef>
                <a:spcPct val="0"/>
              </a:spcBef>
              <a:spcAft>
                <a:spcPts val="1016"/>
              </a:spcAft>
            </a:pPr>
            <a:r>
              <a:rPr lang="ru-RU" sz="1626" b="1" dirty="0">
                <a:latin typeface="Calibri" panose="020F0502020204030204" pitchFamily="34" charset="0"/>
              </a:rPr>
              <a:t>Налог на имущество физических лиц</a:t>
            </a:r>
            <a:endParaRPr lang="ru-RU" sz="1626" b="1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4210032" y="3554007"/>
            <a:ext cx="2449761" cy="395641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Bef>
                <a:spcPct val="0"/>
              </a:spcBef>
              <a:spcAft>
                <a:spcPts val="1016"/>
              </a:spcAft>
            </a:pPr>
            <a:endParaRPr lang="ru-RU" sz="1219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661248" y="978632"/>
            <a:ext cx="1056417" cy="671609"/>
          </a:xfrm>
          <a:prstGeom prst="roundRect">
            <a:avLst>
              <a:gd name="adj" fmla="val 4041"/>
            </a:avLst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Bef>
                <a:spcPct val="0"/>
              </a:spcBef>
              <a:spcAft>
                <a:spcPts val="1016"/>
              </a:spcAft>
            </a:pPr>
            <a:r>
              <a:rPr lang="ru-RU" sz="1219" b="1" dirty="0">
                <a:solidFill>
                  <a:schemeClr val="bg1"/>
                </a:solidFill>
                <a:latin typeface="Calibri" panose="020F0502020204030204" pitchFamily="34" charset="0"/>
              </a:rPr>
              <a:t>Бюджет городского поселения</a:t>
            </a:r>
            <a:endParaRPr lang="ru-RU" sz="1219" b="1" dirty="0">
              <a:solidFill>
                <a:schemeClr val="bg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7572624" y="980998"/>
            <a:ext cx="1686347" cy="661985"/>
          </a:xfrm>
          <a:prstGeom prst="roundRect">
            <a:avLst>
              <a:gd name="adj" fmla="val 4041"/>
            </a:avLst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Bef>
                <a:spcPct val="0"/>
              </a:spcBef>
              <a:spcAft>
                <a:spcPts val="1016"/>
              </a:spcAft>
            </a:pPr>
            <a:r>
              <a:rPr lang="ru-RU" sz="1219" b="1" dirty="0">
                <a:solidFill>
                  <a:schemeClr val="bg1"/>
                </a:solidFill>
                <a:latin typeface="Calibri" panose="020F0502020204030204" pitchFamily="34" charset="0"/>
              </a:rPr>
              <a:t>Бюджеты сельских поселений</a:t>
            </a:r>
            <a:endParaRPr lang="ru-RU" sz="1219" b="1" dirty="0">
              <a:solidFill>
                <a:schemeClr val="bg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53656" y="3958875"/>
            <a:ext cx="4155649" cy="395641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>
              <a:spcBef>
                <a:spcPct val="0"/>
              </a:spcBef>
              <a:spcAft>
                <a:spcPts val="1016"/>
              </a:spcAft>
            </a:pPr>
            <a:r>
              <a:rPr lang="ru-RU" sz="1626" b="1" dirty="0">
                <a:latin typeface="Calibri" panose="020F0502020204030204" pitchFamily="34" charset="0"/>
              </a:rPr>
              <a:t>Земельный налог </a:t>
            </a:r>
            <a:endParaRPr lang="ru-RU" sz="1626" b="1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661248" y="1674122"/>
            <a:ext cx="911568" cy="674865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Bef>
                <a:spcPct val="0"/>
              </a:spcBef>
              <a:spcAft>
                <a:spcPts val="1016"/>
              </a:spcAft>
              <a:buNone/>
            </a:pPr>
            <a:r>
              <a:rPr lang="ru-RU" sz="1219" dirty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10%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7572624" y="1678735"/>
            <a:ext cx="1686347" cy="640500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buNone/>
            </a:pPr>
            <a:r>
              <a:rPr lang="ru-RU" sz="1219" dirty="0">
                <a:latin typeface="Calibri" panose="020F0502020204030204" pitchFamily="34" charset="0"/>
              </a:rPr>
              <a:t>4%</a:t>
            </a:r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4210032" y="3951895"/>
            <a:ext cx="2449033" cy="395641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Bef>
                <a:spcPct val="0"/>
              </a:spcBef>
              <a:spcAft>
                <a:spcPts val="1016"/>
              </a:spcAft>
            </a:pPr>
            <a:endParaRPr lang="ru-RU" sz="1219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53656" y="4417329"/>
            <a:ext cx="4155649" cy="431865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>
              <a:spcBef>
                <a:spcPct val="0"/>
              </a:spcBef>
              <a:spcAft>
                <a:spcPts val="1016"/>
              </a:spcAft>
            </a:pPr>
            <a:r>
              <a:rPr lang="ru-RU" sz="1626" b="1" dirty="0">
                <a:latin typeface="Calibri" panose="020F0502020204030204" pitchFamily="34" charset="0"/>
              </a:rPr>
              <a:t>Налог , взимаемый в связи с применением патентной системы налогообложения </a:t>
            </a:r>
            <a:endParaRPr lang="ru-RU" sz="1626" b="1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4210033" y="4349783"/>
            <a:ext cx="2448306" cy="521312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Bef>
                <a:spcPct val="0"/>
              </a:spcBef>
              <a:spcAft>
                <a:spcPts val="1016"/>
              </a:spcAft>
              <a:buNone/>
            </a:pPr>
            <a:r>
              <a:rPr lang="ru-RU" sz="1219" dirty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100%</a:t>
            </a:r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61833" y="4893588"/>
            <a:ext cx="4155649" cy="513661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>
              <a:spcBef>
                <a:spcPct val="0"/>
              </a:spcBef>
              <a:spcAft>
                <a:spcPts val="1016"/>
              </a:spcAft>
            </a:pPr>
            <a:r>
              <a:rPr lang="ru-RU" sz="1626" b="1" dirty="0">
                <a:latin typeface="Calibri" panose="020F0502020204030204" pitchFamily="34" charset="0"/>
              </a:rPr>
              <a:t>Госпошлина</a:t>
            </a:r>
            <a:endParaRPr lang="ru-RU" sz="1626" b="1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46" name="Скругленный прямоугольник 45"/>
          <p:cNvSpPr/>
          <p:nvPr/>
        </p:nvSpPr>
        <p:spPr>
          <a:xfrm>
            <a:off x="4210032" y="4879628"/>
            <a:ext cx="2447579" cy="500259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Bef>
                <a:spcPct val="0"/>
              </a:spcBef>
              <a:spcAft>
                <a:spcPts val="1016"/>
              </a:spcAft>
              <a:buNone/>
            </a:pPr>
            <a:r>
              <a:rPr lang="ru-RU" sz="1219" dirty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за совершение юридических значимых действий и выдачу документов – 100%</a:t>
            </a: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6661247" y="2357366"/>
            <a:ext cx="911569" cy="587764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Bef>
                <a:spcPct val="0"/>
              </a:spcBef>
              <a:spcAft>
                <a:spcPts val="1016"/>
              </a:spcAft>
            </a:pPr>
            <a:endParaRPr lang="ru-RU" sz="1219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7572624" y="2347729"/>
            <a:ext cx="1686347" cy="597401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ru-RU" sz="1219" dirty="0">
              <a:latin typeface="Calibri" panose="020F0502020204030204" pitchFamily="34" charset="0"/>
            </a:endParaRPr>
          </a:p>
        </p:txBody>
      </p:sp>
      <p:sp>
        <p:nvSpPr>
          <p:cNvPr id="59" name="Скругленный прямоугольник 58"/>
          <p:cNvSpPr/>
          <p:nvPr/>
        </p:nvSpPr>
        <p:spPr>
          <a:xfrm>
            <a:off x="53656" y="5395246"/>
            <a:ext cx="4155649" cy="499376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>
              <a:spcBef>
                <a:spcPct val="0"/>
              </a:spcBef>
              <a:spcAft>
                <a:spcPts val="1016"/>
              </a:spcAft>
            </a:pPr>
            <a:r>
              <a:rPr lang="ru-RU" sz="1626" b="1" dirty="0">
                <a:latin typeface="Calibri" panose="020F0502020204030204" pitchFamily="34" charset="0"/>
              </a:rPr>
              <a:t>Налог на добычу общераспространенных полезных ископаемых</a:t>
            </a:r>
            <a:endParaRPr lang="ru-RU" sz="1626" b="1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62" name="Скругленный прямоугольник 61"/>
          <p:cNvSpPr/>
          <p:nvPr/>
        </p:nvSpPr>
        <p:spPr>
          <a:xfrm>
            <a:off x="4210033" y="5484020"/>
            <a:ext cx="2446852" cy="403621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Bef>
                <a:spcPct val="0"/>
              </a:spcBef>
              <a:spcAft>
                <a:spcPts val="1016"/>
              </a:spcAft>
              <a:buNone/>
            </a:pPr>
            <a:r>
              <a:rPr lang="ru-RU" sz="1219" dirty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100%</a:t>
            </a: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6660521" y="3160224"/>
            <a:ext cx="912295" cy="395641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Bef>
                <a:spcPct val="0"/>
              </a:spcBef>
              <a:spcAft>
                <a:spcPts val="1016"/>
              </a:spcAft>
              <a:buNone/>
            </a:pPr>
            <a:r>
              <a:rPr lang="ru-RU" sz="1219" dirty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50%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7572624" y="3164838"/>
            <a:ext cx="1686347" cy="395641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lvl="0" algn="ctr">
              <a:buNone/>
            </a:pPr>
            <a:r>
              <a:rPr lang="ru-RU" sz="1219" dirty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50%</a:t>
            </a:r>
          </a:p>
        </p:txBody>
      </p:sp>
      <p:sp>
        <p:nvSpPr>
          <p:cNvPr id="75" name="Скругленный прямоугольник 74"/>
          <p:cNvSpPr/>
          <p:nvPr/>
        </p:nvSpPr>
        <p:spPr>
          <a:xfrm>
            <a:off x="53656" y="6020908"/>
            <a:ext cx="4155649" cy="459380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>
              <a:spcBef>
                <a:spcPct val="0"/>
              </a:spcBef>
              <a:spcAft>
                <a:spcPts val="1016"/>
              </a:spcAft>
            </a:pPr>
            <a:r>
              <a:rPr lang="ru-RU" sz="1626" b="1" dirty="0">
                <a:latin typeface="Calibri" panose="020F0502020204030204" pitchFamily="34" charset="0"/>
              </a:rPr>
              <a:t>Акцизы на нефтепродукты </a:t>
            </a:r>
            <a:endParaRPr lang="ru-RU" sz="1626" b="1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78" name="Скругленный прямоугольник 77"/>
          <p:cNvSpPr/>
          <p:nvPr/>
        </p:nvSpPr>
        <p:spPr>
          <a:xfrm>
            <a:off x="4210032" y="6049306"/>
            <a:ext cx="2446125" cy="437963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Bef>
                <a:spcPct val="0"/>
              </a:spcBef>
              <a:spcAft>
                <a:spcPts val="1016"/>
              </a:spcAft>
              <a:buNone/>
            </a:pPr>
            <a:r>
              <a:rPr lang="ru-RU" sz="1200" dirty="0"/>
              <a:t>2,8812</a:t>
            </a:r>
            <a:r>
              <a:rPr lang="ru-RU" sz="1219" dirty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%</a:t>
            </a: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6659793" y="3556374"/>
            <a:ext cx="913023" cy="395641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Bef>
                <a:spcPct val="0"/>
              </a:spcBef>
              <a:spcAft>
                <a:spcPts val="1016"/>
              </a:spcAft>
              <a:buNone/>
            </a:pPr>
            <a:r>
              <a:rPr lang="ru-RU" sz="1219" dirty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100%</a:t>
            </a: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7572624" y="3560988"/>
            <a:ext cx="1686347" cy="395641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lvl="0" algn="ctr">
              <a:buNone/>
            </a:pPr>
            <a:r>
              <a:rPr lang="ru-RU" sz="1219" dirty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100%</a:t>
            </a:r>
          </a:p>
        </p:txBody>
      </p:sp>
      <p:sp>
        <p:nvSpPr>
          <p:cNvPr id="79" name="Скругленный прямоугольник 78"/>
          <p:cNvSpPr/>
          <p:nvPr/>
        </p:nvSpPr>
        <p:spPr>
          <a:xfrm>
            <a:off x="53656" y="6557062"/>
            <a:ext cx="4155649" cy="499376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>
              <a:spcBef>
                <a:spcPct val="0"/>
              </a:spcBef>
              <a:spcAft>
                <a:spcPts val="1016"/>
              </a:spcAft>
            </a:pPr>
            <a:r>
              <a:rPr lang="ru-RU" sz="1626" b="1" dirty="0">
                <a:latin typeface="Calibri" panose="020F0502020204030204" pitchFamily="34" charset="0"/>
              </a:rPr>
              <a:t>Аренда и продажа земельных участков</a:t>
            </a:r>
            <a:endParaRPr lang="ru-RU" sz="1626" b="1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82" name="Скругленный прямоугольник 81"/>
          <p:cNvSpPr/>
          <p:nvPr/>
        </p:nvSpPr>
        <p:spPr>
          <a:xfrm>
            <a:off x="4209695" y="6557062"/>
            <a:ext cx="2446125" cy="499376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Bef>
                <a:spcPct val="0"/>
              </a:spcBef>
              <a:spcAft>
                <a:spcPts val="1016"/>
              </a:spcAft>
              <a:buNone/>
            </a:pPr>
            <a:r>
              <a:rPr lang="ru-RU" sz="1219" dirty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100%</a:t>
            </a:r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6659065" y="3954261"/>
            <a:ext cx="913751" cy="395641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Bef>
                <a:spcPct val="0"/>
              </a:spcBef>
              <a:spcAft>
                <a:spcPts val="1016"/>
              </a:spcAft>
              <a:buNone/>
            </a:pPr>
            <a:r>
              <a:rPr lang="ru-RU" sz="1219" dirty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100%</a:t>
            </a:r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7572624" y="3958875"/>
            <a:ext cx="1686347" cy="395641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Bef>
                <a:spcPct val="0"/>
              </a:spcBef>
              <a:spcAft>
                <a:spcPts val="1016"/>
              </a:spcAft>
              <a:buNone/>
            </a:pPr>
            <a:r>
              <a:rPr lang="ru-RU" sz="1219" dirty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100%</a:t>
            </a:r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6658339" y="4352149"/>
            <a:ext cx="914477" cy="521312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Bef>
                <a:spcPct val="0"/>
              </a:spcBef>
              <a:spcAft>
                <a:spcPts val="1016"/>
              </a:spcAft>
            </a:pPr>
            <a:endParaRPr lang="ru-RU" sz="1219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7572624" y="4356762"/>
            <a:ext cx="1686347" cy="521312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lvl="0" algn="ctr"/>
            <a:endParaRPr lang="ru-RU" sz="1219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6" name="Скругленный прямоугольник 75"/>
          <p:cNvSpPr/>
          <p:nvPr/>
        </p:nvSpPr>
        <p:spPr>
          <a:xfrm>
            <a:off x="6656157" y="5971394"/>
            <a:ext cx="916659" cy="508893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Bef>
                <a:spcPct val="0"/>
              </a:spcBef>
              <a:spcAft>
                <a:spcPts val="1016"/>
              </a:spcAft>
            </a:pPr>
            <a:endParaRPr lang="ru-RU" sz="1219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7" name="Скругленный прямоугольник 76"/>
          <p:cNvSpPr/>
          <p:nvPr/>
        </p:nvSpPr>
        <p:spPr>
          <a:xfrm>
            <a:off x="7603703" y="5980028"/>
            <a:ext cx="1655268" cy="500259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lvl="0" algn="ctr"/>
            <a:endParaRPr lang="ru-RU" sz="1219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4" name="Скругленный прямоугольник 43"/>
          <p:cNvSpPr/>
          <p:nvPr/>
        </p:nvSpPr>
        <p:spPr>
          <a:xfrm>
            <a:off x="6657611" y="4881995"/>
            <a:ext cx="915205" cy="500259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Bef>
                <a:spcPct val="0"/>
              </a:spcBef>
              <a:spcAft>
                <a:spcPts val="1016"/>
              </a:spcAft>
            </a:pPr>
            <a:endParaRPr lang="ru-RU" sz="1219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5" name="Скругленный прямоугольник 44"/>
          <p:cNvSpPr/>
          <p:nvPr/>
        </p:nvSpPr>
        <p:spPr>
          <a:xfrm>
            <a:off x="7572624" y="4886608"/>
            <a:ext cx="1686347" cy="500259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buNone/>
            </a:pPr>
            <a:r>
              <a:rPr lang="ru-RU" sz="1219" dirty="0">
                <a:latin typeface="Calibri" panose="020F0502020204030204" pitchFamily="34" charset="0"/>
              </a:rPr>
              <a:t>за совершение нотариальных действий – 100%</a:t>
            </a:r>
          </a:p>
        </p:txBody>
      </p:sp>
      <p:sp>
        <p:nvSpPr>
          <p:cNvPr id="60" name="Скругленный прямоугольник 59"/>
          <p:cNvSpPr/>
          <p:nvPr/>
        </p:nvSpPr>
        <p:spPr>
          <a:xfrm>
            <a:off x="6656885" y="5390633"/>
            <a:ext cx="915931" cy="499376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Bef>
                <a:spcPct val="0"/>
              </a:spcBef>
              <a:spcAft>
                <a:spcPts val="1016"/>
              </a:spcAft>
            </a:pPr>
            <a:endParaRPr lang="ru-RU" sz="1219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1" name="Скругленный прямоугольник 60"/>
          <p:cNvSpPr/>
          <p:nvPr/>
        </p:nvSpPr>
        <p:spPr>
          <a:xfrm>
            <a:off x="7572624" y="5395246"/>
            <a:ext cx="1686347" cy="499376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lvl="0" algn="ctr"/>
            <a:endParaRPr lang="ru-RU" sz="1219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0" name="Скругленный прямоугольник 79"/>
          <p:cNvSpPr/>
          <p:nvPr/>
        </p:nvSpPr>
        <p:spPr>
          <a:xfrm>
            <a:off x="6687370" y="6557060"/>
            <a:ext cx="916996" cy="499377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Bef>
                <a:spcPct val="0"/>
              </a:spcBef>
              <a:spcAft>
                <a:spcPts val="1016"/>
              </a:spcAft>
            </a:pPr>
            <a:endParaRPr lang="ru-RU" sz="1219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1" name="Скругленный прямоугольник 80"/>
          <p:cNvSpPr/>
          <p:nvPr/>
        </p:nvSpPr>
        <p:spPr>
          <a:xfrm>
            <a:off x="7603703" y="6556179"/>
            <a:ext cx="1686347" cy="500259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ru-RU" sz="1219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904422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6703</TotalTime>
  <Words>1787</Words>
  <Application>Microsoft Office PowerPoint</Application>
  <PresentationFormat>Произвольный</PresentationFormat>
  <Paragraphs>550</Paragraphs>
  <Slides>22</Slides>
  <Notes>5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0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Обычная</vt:lpstr>
      <vt:lpstr>               Бюджет  Верхнеуслонского     муниципального района на  2025 год и              плановый период 2026-2027 гг.       (Бюджет для граждан)  </vt:lpstr>
      <vt:lpstr>Что такое бюджет?</vt:lpstr>
      <vt:lpstr>Слайд 3</vt:lpstr>
      <vt:lpstr>Слайд 4</vt:lpstr>
      <vt:lpstr>Слайд 5</vt:lpstr>
      <vt:lpstr>Основные характеристики бюджета Верхнеуслонского муниципального района на 2025 год и на плановый период 2026 и 2027 годов</vt:lpstr>
      <vt:lpstr>Слайд 7</vt:lpstr>
      <vt:lpstr>ИЗ ЧЕГО СКЛАДЫВАЮТСЯ ДОХОДЫ БЮДЖЕТА?</vt:lpstr>
      <vt:lpstr>Слайд 9</vt:lpstr>
      <vt:lpstr>Слайд 10</vt:lpstr>
      <vt:lpstr>Структура налоговых и неналоговых доходов консолидированного бюджета Верхнеуслонского муниципального района в 2025 году</vt:lpstr>
      <vt:lpstr>   Неналоговые доходы консолидированного бюджета Верхнеуслонского муниципального района  на 2025  год (тыс. руб.) </vt:lpstr>
      <vt:lpstr>Слайд 13</vt:lpstr>
      <vt:lpstr>Доходы бюджета Верхнеуслонского муниципального района  на 2025-2027 гг.</vt:lpstr>
      <vt:lpstr>Показатели прогноза социально-экономического развития Верхнеуслонского муниципального района Республики Татарстан</vt:lpstr>
      <vt:lpstr>Слайд 16</vt:lpstr>
      <vt:lpstr>Слайд 17</vt:lpstr>
      <vt:lpstr>Слайд 18</vt:lpstr>
      <vt:lpstr>Консолидированный бюджет Верхнеуслонского муниципального района по доходам и расходам  на 2025-2027 гг. </vt:lpstr>
      <vt:lpstr>Слайд 20</vt:lpstr>
      <vt:lpstr>Слайд 21</vt:lpstr>
      <vt:lpstr>Слайд 22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Бюджет  Камско-Устьинского муниципального района</dc:title>
  <dc:creator>kust-raifo5</dc:creator>
  <cp:lastModifiedBy>Shef</cp:lastModifiedBy>
  <cp:revision>884</cp:revision>
  <cp:lastPrinted>2022-11-15T06:09:04Z</cp:lastPrinted>
  <dcterms:created xsi:type="dcterms:W3CDTF">2011-05-29T06:23:22Z</dcterms:created>
  <dcterms:modified xsi:type="dcterms:W3CDTF">2025-02-24T08:41:09Z</dcterms:modified>
</cp:coreProperties>
</file>