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3" r:id="rId1"/>
  </p:sldMasterIdLst>
  <p:notesMasterIdLst>
    <p:notesMasterId r:id="rId12"/>
  </p:notesMasterIdLst>
  <p:sldIdLst>
    <p:sldId id="256" r:id="rId2"/>
    <p:sldId id="336" r:id="rId3"/>
    <p:sldId id="338" r:id="rId4"/>
    <p:sldId id="329" r:id="rId5"/>
    <p:sldId id="326" r:id="rId6"/>
    <p:sldId id="330" r:id="rId7"/>
    <p:sldId id="331" r:id="rId8"/>
    <p:sldId id="301" r:id="rId9"/>
    <p:sldId id="332" r:id="rId10"/>
    <p:sldId id="348" r:id="rId11"/>
  </p:sldIdLst>
  <p:sldSz cx="9290050" cy="7056438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23">
          <p15:clr>
            <a:srgbClr val="A4A3A4"/>
          </p15:clr>
        </p15:guide>
        <p15:guide id="2" pos="292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027" autoAdjust="0"/>
    <p:restoredTop sz="92683" autoAdjust="0"/>
  </p:normalViewPr>
  <p:slideViewPr>
    <p:cSldViewPr>
      <p:cViewPr varScale="1">
        <p:scale>
          <a:sx n="104" d="100"/>
          <a:sy n="104" d="100"/>
        </p:scale>
        <p:origin x="-1764" y="-102"/>
      </p:cViewPr>
      <p:guideLst>
        <p:guide orient="horz" pos="2223"/>
        <p:guide pos="2926"/>
      </p:guideLst>
    </p:cSldViewPr>
  </p:slideViewPr>
  <p:outlineViewPr>
    <p:cViewPr>
      <p:scale>
        <a:sx n="33" d="100"/>
        <a:sy n="33" d="100"/>
      </p:scale>
      <p:origin x="0" y="4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832594178671109E-2"/>
          <c:y val="0.15291740969321446"/>
          <c:w val="0.84157827214249326"/>
          <c:h val="0.726123108520476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за 2022 год (тыс. руб.)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-4.3843524496771771E-2"/>
                  <c:y val="-2.4515682848787282E-4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053-42A2-A7E9-6BEA5BA07D81}"/>
                </c:ext>
              </c:extLst>
            </c:dLbl>
            <c:dLbl>
              <c:idx val="1"/>
              <c:layout>
                <c:manualLayout>
                  <c:x val="-1.1140522019019436E-16"/>
                  <c:y val="-0.13030482678989075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053-42A2-A7E9-6BEA5BA07D81}"/>
                </c:ext>
              </c:extLst>
            </c:dLbl>
            <c:dLbl>
              <c:idx val="2"/>
              <c:layout>
                <c:manualLayout>
                  <c:x val="-2.1333588523614711E-2"/>
                  <c:y val="5.1277123311614672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053-42A2-A7E9-6BEA5BA07D81}"/>
                </c:ext>
              </c:extLst>
            </c:dLbl>
            <c:dLbl>
              <c:idx val="3"/>
              <c:layout>
                <c:manualLayout>
                  <c:x val="-2.2780517418232024E-3"/>
                  <c:y val="-1.6689519220976206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53-42A2-A7E9-6BEA5BA07D81}"/>
                </c:ext>
              </c:extLst>
            </c:dLbl>
            <c:dLbl>
              <c:idx val="6"/>
              <c:layout>
                <c:manualLayout>
                  <c:x val="0.1619474208336949"/>
                  <c:y val="-3.8912025774759891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53-42A2-A7E9-6BEA5BA07D81}"/>
                </c:ext>
              </c:extLst>
            </c:dLbl>
            <c:dLbl>
              <c:idx val="7"/>
              <c:layout>
                <c:manualLayout>
                  <c:x val="0.26084769027874571"/>
                  <c:y val="-4.689683664458996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53-42A2-A7E9-6BEA5BA07D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400" baseline="0"/>
                </a:pPr>
                <a:endParaRPr lang="ru-RU"/>
              </a:p>
            </c:tx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Налоги</c:v>
                </c:pt>
                <c:pt idx="1">
                  <c:v>неналоговые доходы</c:v>
                </c:pt>
                <c:pt idx="2">
                  <c:v>Дотации</c:v>
                </c:pt>
                <c:pt idx="3">
                  <c:v>Субсидии</c:v>
                </c:pt>
                <c:pt idx="4">
                  <c:v>Субвенции</c:v>
                </c:pt>
                <c:pt idx="5">
                  <c:v>Иные межбюджетные трансферты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0.0">
                  <c:v>232888.1</c:v>
                </c:pt>
                <c:pt idx="1">
                  <c:v>51471.1</c:v>
                </c:pt>
                <c:pt idx="2">
                  <c:v>14987.7</c:v>
                </c:pt>
                <c:pt idx="3">
                  <c:v>83959.2</c:v>
                </c:pt>
                <c:pt idx="4">
                  <c:v>171699.20000000001</c:v>
                </c:pt>
                <c:pt idx="5">
                  <c:v>270211.8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053-42A2-A7E9-6BEA5BA07D81}"/>
            </c:ext>
          </c:extLst>
        </c:ser>
      </c:pie3DChart>
    </c:plotArea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0.10691287613671359"/>
                  <c:y val="-0.14499093016273595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23188718634594777"/>
                      <c:h val="8.505687594065169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C33B-40B9-ABD2-733ADBA6DC16}"/>
                </c:ext>
              </c:extLst>
            </c:dLbl>
            <c:dLbl>
              <c:idx val="1"/>
              <c:layout>
                <c:manualLayout>
                  <c:x val="0.28627303014183925"/>
                  <c:y val="-0.11963158794073669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3B-40B9-ABD2-733ADBA6DC16}"/>
                </c:ext>
              </c:extLst>
            </c:dLbl>
            <c:dLbl>
              <c:idx val="2"/>
              <c:layout>
                <c:manualLayout>
                  <c:x val="0.27776581218551871"/>
                  <c:y val="0.10861528347223695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33B-40B9-ABD2-733ADBA6DC16}"/>
                </c:ext>
              </c:extLst>
            </c:dLbl>
            <c:dLbl>
              <c:idx val="3"/>
              <c:layout>
                <c:manualLayout>
                  <c:x val="-0.29799536915672586"/>
                  <c:y val="0.10004358734991808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3B-40B9-ABD2-733ADBA6DC16}"/>
                </c:ext>
              </c:extLst>
            </c:dLbl>
            <c:dLbl>
              <c:idx val="4"/>
              <c:layout>
                <c:manualLayout>
                  <c:x val="-0.31693534635246351"/>
                  <c:y val="-1.5901900949074722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3B-40B9-ABD2-733ADBA6DC16}"/>
                </c:ext>
              </c:extLst>
            </c:dLbl>
            <c:dLbl>
              <c:idx val="5"/>
              <c:layout>
                <c:manualLayout>
                  <c:x val="-2.6095259971138391E-2"/>
                  <c:y val="3.1696160934342314E-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3B-40B9-ABD2-733ADBA6DC16}"/>
                </c:ext>
              </c:extLst>
            </c:dLbl>
            <c:dLbl>
              <c:idx val="6"/>
              <c:layout>
                <c:manualLayout>
                  <c:x val="-0.30930571709988863"/>
                  <c:y val="0.1217083827693365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3B-40B9-ABD2-733ADBA6DC16}"/>
                </c:ext>
              </c:extLst>
            </c:dLbl>
            <c:dLbl>
              <c:idx val="7"/>
              <c:layout>
                <c:manualLayout>
                  <c:x val="-0.25824888841945592"/>
                  <c:y val="-0.13333240012318373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0.17721088089099513"/>
                      <c:h val="0.1249033403452813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B692-4A02-A684-C97F11410DAB}"/>
                </c:ext>
              </c:extLst>
            </c:dLbl>
            <c:dLbl>
              <c:idx val="8"/>
              <c:layout>
                <c:manualLayout>
                  <c:x val="-0.32323006090468803"/>
                  <c:y val="2.1455788525569799E-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692-4A02-A684-C97F11410DAB}"/>
                </c:ext>
              </c:extLst>
            </c:dLbl>
            <c:dLbl>
              <c:idx val="9"/>
              <c:layout>
                <c:manualLayout>
                  <c:x val="2.8282630329160192E-2"/>
                  <c:y val="-0.15239498730995094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692-4A02-A684-C97F11410DAB}"/>
                </c:ext>
              </c:extLst>
            </c:dLbl>
            <c:dLbl>
              <c:idx val="10"/>
              <c:layout>
                <c:manualLayout>
                  <c:x val="0.34343193971123093"/>
                  <c:y val="-0.11792453740933782"/>
                </c:manualLayout>
              </c:layout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692-4A02-A684-C97F11410D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100" baseline="0"/>
                </a:pPr>
                <a:endParaRPr lang="ru-RU"/>
              </a:p>
            </c:txPr>
            <c:showVal val="1"/>
            <c:showCatName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Лист1!$A$2:$A$12</c:f>
              <c:strCache>
                <c:ptCount val="11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ЖКХ</c:v>
                </c:pt>
                <c:pt idx="5">
                  <c:v>Образование</c:v>
                </c:pt>
                <c:pt idx="6">
                  <c:v>Культура</c:v>
                </c:pt>
                <c:pt idx="7">
                  <c:v>Здравоохранение</c:v>
                </c:pt>
                <c:pt idx="8">
                  <c:v>Социальная политика</c:v>
                </c:pt>
                <c:pt idx="9">
                  <c:v>Физкультура и спорт</c:v>
                </c:pt>
                <c:pt idx="10">
                  <c:v>Межбюджетные трансферты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110078.2</c:v>
                </c:pt>
                <c:pt idx="1">
                  <c:v>2402</c:v>
                </c:pt>
                <c:pt idx="2">
                  <c:v>4484.3</c:v>
                </c:pt>
                <c:pt idx="3">
                  <c:v>60835</c:v>
                </c:pt>
                <c:pt idx="4">
                  <c:v>2972</c:v>
                </c:pt>
                <c:pt idx="5">
                  <c:v>510244.1</c:v>
                </c:pt>
                <c:pt idx="6">
                  <c:v>78661.100000000006</c:v>
                </c:pt>
                <c:pt idx="7">
                  <c:v>292.5</c:v>
                </c:pt>
                <c:pt idx="8">
                  <c:v>12010.5</c:v>
                </c:pt>
                <c:pt idx="9">
                  <c:v>33756.199999999997</c:v>
                </c:pt>
                <c:pt idx="10">
                  <c:v>90200.4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33B-40B9-ABD2-733ADBA6DC16}"/>
            </c:ext>
          </c:extLst>
        </c:ser>
        <c:firstSliceAng val="0"/>
        <c:holeSize val="50"/>
      </c:doughnutChart>
    </c:plotArea>
    <c:plotVisOnly val="1"/>
    <c:dispBlanksAs val="zero"/>
  </c:chart>
  <c:spPr>
    <a:gradFill flip="none" rotWithShape="1">
      <a:gsLst>
        <a:gs pos="0">
          <a:srgbClr val="FFC000"/>
        </a:gs>
        <a:gs pos="100000">
          <a:srgbClr val="FFFFFF"/>
        </a:gs>
      </a:gsLst>
      <a:lin ang="16200000" scaled="1"/>
      <a:tileRect/>
    </a:gradFill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perspective val="30"/>
    </c:view3D>
    <c:plotArea>
      <c:layout>
        <c:manualLayout>
          <c:layoutTarget val="inner"/>
          <c:xMode val="edge"/>
          <c:yMode val="edge"/>
          <c:x val="0.13233271714309475"/>
          <c:y val="2.7411297707283851E-2"/>
          <c:w val="0.7584145787625447"/>
          <c:h val="0.799730692483433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местный бюджет, млн. руб.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5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 (-), профицит (+)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990.7</c:v>
                </c:pt>
                <c:pt idx="1">
                  <c:v>1033.9000000000001</c:v>
                </c:pt>
                <c:pt idx="2">
                  <c:v>-43.200000000000053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1C5-4CDF-A104-354674207FC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района, млн. руб.</c:v>
                </c:pt>
              </c:strCache>
            </c:strRef>
          </c:tx>
          <c:spPr>
            <a:solidFill>
              <a:srgbClr val="92D050"/>
            </a:solidFill>
            <a:ln w="38100">
              <a:solidFill>
                <a:srgbClr val="FF0000"/>
              </a:solidFill>
            </a:ln>
            <a:effectLst>
              <a:outerShdw blurRad="50800" dist="50800" dir="5400000" algn="ctr" rotWithShape="0">
                <a:srgbClr val="000000">
                  <a:alpha val="79000"/>
                </a:srgbClr>
              </a:outerShdw>
            </a:effectLst>
          </c:spPr>
          <c:dLbls>
            <c:dLbl>
              <c:idx val="0"/>
              <c:layout>
                <c:manualLayout>
                  <c:x val="2.7619821283509375E-2"/>
                  <c:y val="-3.659930936815039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1C5-4CDF-A104-354674207FC4}"/>
                </c:ext>
              </c:extLst>
            </c:dLbl>
            <c:dLbl>
              <c:idx val="1"/>
              <c:layout>
                <c:manualLayout>
                  <c:x val="3.411860276198219E-2"/>
                  <c:y val="-2.439953957876694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1C5-4CDF-A104-354674207FC4}"/>
                </c:ext>
              </c:extLst>
            </c:dLbl>
            <c:dLbl>
              <c:idx val="2"/>
              <c:layout>
                <c:manualLayout>
                  <c:x val="4.0617384240454905E-2"/>
                  <c:y val="-1.2199769789383462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1C5-4CDF-A104-354674207F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ru-RU" sz="1500" baseline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 </c:v>
                </c:pt>
                <c:pt idx="2">
                  <c:v>дефицит (-), профицит (+)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867.4</c:v>
                </c:pt>
                <c:pt idx="1">
                  <c:v>905.9</c:v>
                </c:pt>
                <c:pt idx="2">
                  <c:v>-38.5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21C5-4CDF-A104-354674207FC4}"/>
            </c:ext>
          </c:extLst>
        </c:ser>
        <c:shape val="cylinder"/>
        <c:axId val="101185408"/>
        <c:axId val="101188352"/>
        <c:axId val="0"/>
      </c:bar3DChart>
      <c:catAx>
        <c:axId val="10118540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lang="ru-RU"/>
            </a:pPr>
            <a:endParaRPr lang="ru-RU"/>
          </a:p>
        </c:txPr>
        <c:crossAx val="101188352"/>
        <c:crosses val="autoZero"/>
        <c:auto val="1"/>
        <c:lblAlgn val="ctr"/>
        <c:lblOffset val="100"/>
      </c:catAx>
      <c:valAx>
        <c:axId val="101188352"/>
        <c:scaling>
          <c:orientation val="minMax"/>
        </c:scaling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0.0" sourceLinked="1"/>
        <c:tickLblPos val="nextTo"/>
        <c:txPr>
          <a:bodyPr/>
          <a:lstStyle/>
          <a:p>
            <a:pPr>
              <a:defRPr lang="ru-RU" sz="1500" baseline="0"/>
            </a:pPr>
            <a:endParaRPr lang="ru-RU"/>
          </a:p>
        </c:txPr>
        <c:crossAx val="1011854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4057670289182977"/>
          <c:y val="0.28264393026630774"/>
          <c:w val="0.31844438616578352"/>
          <c:h val="0.43471189931443627"/>
        </c:manualLayout>
      </c:layout>
      <c:txPr>
        <a:bodyPr/>
        <a:lstStyle/>
        <a:p>
          <a:pPr>
            <a:defRPr lang="ru-RU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9" tIns="45490" rIns="90979" bIns="4549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373" y="0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9" tIns="45490" rIns="90979" bIns="4549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25" y="509588"/>
            <a:ext cx="335597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2664" y="3228896"/>
            <a:ext cx="7941310" cy="305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9" tIns="45490" rIns="90979" bIns="454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9" tIns="45490" rIns="90979" bIns="4549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373" y="6456218"/>
            <a:ext cx="4301543" cy="339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79" tIns="45490" rIns="90979" bIns="4549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smtClean="0"/>
            </a:lvl1pPr>
          </a:lstStyle>
          <a:p>
            <a:pPr>
              <a:defRPr/>
            </a:pPr>
            <a:fld id="{8B2DD3F6-D3DB-44D7-81BE-95CF23828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6441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30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45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754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05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08" algn="l" defTabSz="91430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580F-EEEE-422E-87F6-E0387B73C7B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39580F-EEEE-422E-87F6-E0387B73C7B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0050" cy="70564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2632" y="1864290"/>
            <a:ext cx="5393660" cy="1559385"/>
          </a:xfrm>
        </p:spPr>
        <p:txBody>
          <a:bodyPr anchor="b">
            <a:noAutofit/>
          </a:bodyPr>
          <a:lstStyle>
            <a:lvl1pPr algn="ctr">
              <a:defRPr sz="4877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2632" y="3702446"/>
            <a:ext cx="5393660" cy="1417514"/>
          </a:xfrm>
        </p:spPr>
        <p:txBody>
          <a:bodyPr anchor="t">
            <a:normAutofit/>
          </a:bodyPr>
          <a:lstStyle>
            <a:lvl1pPr marL="0" indent="0" algn="ctr">
              <a:buNone/>
              <a:defRPr sz="2032">
                <a:solidFill>
                  <a:schemeClr val="tx1"/>
                </a:solidFill>
              </a:defRPr>
            </a:lvl1pPr>
            <a:lvl2pPr marL="4645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29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93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58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2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8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516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161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62295" y="5200858"/>
            <a:ext cx="684030" cy="28748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52631" y="5200858"/>
            <a:ext cx="4129785" cy="28748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26205" y="5200858"/>
            <a:ext cx="420087" cy="287485"/>
          </a:xfrm>
        </p:spPr>
        <p:txBody>
          <a:bodyPr/>
          <a:lstStyle/>
          <a:p>
            <a:fld id="{49DEA3CB-363A-4872-9F7C-2A420785A16E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52087" y="3571773"/>
            <a:ext cx="51947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038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63" y="4954750"/>
            <a:ext cx="6907325" cy="583137"/>
          </a:xfrm>
        </p:spPr>
        <p:txBody>
          <a:bodyPr anchor="b">
            <a:normAutofit/>
          </a:bodyPr>
          <a:lstStyle>
            <a:lvl1pPr algn="ctr">
              <a:defRPr sz="2438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2652" y="1062822"/>
            <a:ext cx="7204749" cy="345852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26"/>
            </a:lvl1pPr>
            <a:lvl2pPr marL="464515" indent="0">
              <a:buNone/>
              <a:defRPr sz="1626"/>
            </a:lvl2pPr>
            <a:lvl3pPr marL="929030" indent="0">
              <a:buNone/>
              <a:defRPr sz="1626"/>
            </a:lvl3pPr>
            <a:lvl4pPr marL="1393546" indent="0">
              <a:buNone/>
              <a:defRPr sz="1626"/>
            </a:lvl4pPr>
            <a:lvl5pPr marL="1858061" indent="0">
              <a:buNone/>
              <a:defRPr sz="1626"/>
            </a:lvl5pPr>
            <a:lvl6pPr marL="2322576" indent="0">
              <a:buNone/>
              <a:defRPr sz="1626"/>
            </a:lvl6pPr>
            <a:lvl7pPr marL="2787091" indent="0">
              <a:buNone/>
              <a:defRPr sz="1626"/>
            </a:lvl7pPr>
            <a:lvl8pPr marL="3251606" indent="0">
              <a:buNone/>
              <a:defRPr sz="1626"/>
            </a:lvl8pPr>
            <a:lvl9pPr marL="3716122" indent="0">
              <a:buNone/>
              <a:defRPr sz="162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5663" y="5537887"/>
            <a:ext cx="6907325" cy="507998"/>
          </a:xfrm>
        </p:spPr>
        <p:txBody>
          <a:bodyPr anchor="t">
            <a:normAutofit/>
          </a:bodyPr>
          <a:lstStyle>
            <a:lvl1pPr marL="0" indent="0" algn="ctr">
              <a:buNone/>
              <a:defRPr sz="1626"/>
            </a:lvl1pPr>
            <a:lvl2pPr marL="464515" indent="0">
              <a:buNone/>
              <a:defRPr sz="1219"/>
            </a:lvl2pPr>
            <a:lvl3pPr marL="929030" indent="0">
              <a:buNone/>
              <a:defRPr sz="1016"/>
            </a:lvl3pPr>
            <a:lvl4pPr marL="1393546" indent="0">
              <a:buNone/>
              <a:defRPr sz="914"/>
            </a:lvl4pPr>
            <a:lvl5pPr marL="1858061" indent="0">
              <a:buNone/>
              <a:defRPr sz="914"/>
            </a:lvl5pPr>
            <a:lvl6pPr marL="2322576" indent="0">
              <a:buNone/>
              <a:defRPr sz="914"/>
            </a:lvl6pPr>
            <a:lvl7pPr marL="2787091" indent="0">
              <a:buNone/>
              <a:defRPr sz="914"/>
            </a:lvl7pPr>
            <a:lvl8pPr marL="3251606" indent="0">
              <a:buNone/>
              <a:defRPr sz="914"/>
            </a:lvl8pPr>
            <a:lvl9pPr marL="3716122" indent="0">
              <a:buNone/>
              <a:defRPr sz="9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A86-3950-4111-8EA0-0F234DC71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5777014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63" y="933114"/>
            <a:ext cx="6907325" cy="3187497"/>
          </a:xfrm>
        </p:spPr>
        <p:txBody>
          <a:bodyPr anchor="ctr">
            <a:normAutofit/>
          </a:bodyPr>
          <a:lstStyle>
            <a:lvl1pPr algn="ctr">
              <a:defRPr sz="325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662" y="4399384"/>
            <a:ext cx="6907327" cy="16465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32">
                <a:solidFill>
                  <a:schemeClr val="tx1"/>
                </a:solidFill>
              </a:defRPr>
            </a:lvl1pPr>
            <a:lvl2pPr marL="464515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929030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3pPr>
            <a:lvl4pPr marL="139354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8580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32257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78709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325160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71612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A86-3950-4111-8EA0-0F234DC717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98886" y="4259997"/>
            <a:ext cx="671194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286176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5645" y="1010550"/>
            <a:ext cx="6502476" cy="2439264"/>
          </a:xfrm>
        </p:spPr>
        <p:txBody>
          <a:bodyPr anchor="ctr">
            <a:normAutofit/>
          </a:bodyPr>
          <a:lstStyle>
            <a:lvl1pPr algn="ctr">
              <a:defRPr sz="3251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25759" y="3449814"/>
            <a:ext cx="5986919" cy="670797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29"/>
            </a:lvl1pPr>
            <a:lvl2pPr marL="464515" indent="0">
              <a:buFontTx/>
              <a:buNone/>
              <a:defRPr/>
            </a:lvl2pPr>
            <a:lvl3pPr marL="929030" indent="0">
              <a:buFontTx/>
              <a:buNone/>
              <a:defRPr/>
            </a:lvl3pPr>
            <a:lvl4pPr marL="1393546" indent="0">
              <a:buFontTx/>
              <a:buNone/>
              <a:defRPr/>
            </a:lvl4pPr>
            <a:lvl5pPr marL="1858061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660" y="4469078"/>
            <a:ext cx="6907329" cy="157680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32">
                <a:solidFill>
                  <a:schemeClr val="tx1"/>
                </a:solidFill>
              </a:defRPr>
            </a:lvl1pPr>
            <a:lvl2pPr marL="464515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929030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3pPr>
            <a:lvl4pPr marL="139354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8580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32257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78709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325160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71612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A86-3950-4111-8EA0-0F234DC717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3546" y="931559"/>
            <a:ext cx="464623" cy="601697"/>
          </a:xfrm>
          <a:prstGeom prst="rect">
            <a:avLst/>
          </a:prstGeom>
        </p:spPr>
        <p:txBody>
          <a:bodyPr vert="horz" lIns="92901" tIns="46450" rIns="92901" bIns="46450" rtlCol="0" anchor="ctr">
            <a:noAutofit/>
          </a:bodyPr>
          <a:lstStyle/>
          <a:p>
            <a:pPr lvl="0"/>
            <a:r>
              <a:rPr lang="en-US" sz="7315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55428" y="2909695"/>
            <a:ext cx="464623" cy="601697"/>
          </a:xfrm>
          <a:prstGeom prst="rect">
            <a:avLst/>
          </a:prstGeom>
        </p:spPr>
        <p:txBody>
          <a:bodyPr vert="horz" lIns="92901" tIns="46450" rIns="92901" bIns="46450" rtlCol="0" anchor="ctr">
            <a:noAutofit/>
          </a:bodyPr>
          <a:lstStyle/>
          <a:p>
            <a:pPr lvl="0" algn="r"/>
            <a:r>
              <a:rPr lang="en-US" sz="7315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98886" y="4259997"/>
            <a:ext cx="670087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71144517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66" y="3404316"/>
            <a:ext cx="6907319" cy="1511300"/>
          </a:xfrm>
        </p:spPr>
        <p:txBody>
          <a:bodyPr anchor="b">
            <a:normAutofit/>
          </a:bodyPr>
          <a:lstStyle>
            <a:lvl1pPr algn="l">
              <a:defRPr sz="3251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665" y="4915616"/>
            <a:ext cx="6907321" cy="885296"/>
          </a:xfrm>
        </p:spPr>
        <p:txBody>
          <a:bodyPr anchor="t">
            <a:normAutofit/>
          </a:bodyPr>
          <a:lstStyle>
            <a:lvl1pPr marL="0" indent="0" algn="l">
              <a:buNone/>
              <a:defRPr sz="1829">
                <a:solidFill>
                  <a:schemeClr val="tx1"/>
                </a:solidFill>
              </a:defRPr>
            </a:lvl1pPr>
            <a:lvl2pPr marL="464515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929030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3pPr>
            <a:lvl4pPr marL="139354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8580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32257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78709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325160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71612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A86-3950-4111-8EA0-0F234DC71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3962598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928" y="1010550"/>
            <a:ext cx="6426195" cy="2308589"/>
          </a:xfrm>
        </p:spPr>
        <p:txBody>
          <a:bodyPr anchor="ctr">
            <a:normAutofit/>
          </a:bodyPr>
          <a:lstStyle>
            <a:lvl1pPr algn="ctr">
              <a:defRPr sz="3251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95665" y="3744616"/>
            <a:ext cx="6907321" cy="912633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32">
                <a:solidFill>
                  <a:schemeClr val="tx1"/>
                </a:solidFill>
              </a:defRPr>
            </a:lvl1pPr>
            <a:lvl2pPr marL="464515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929030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3pPr>
            <a:lvl4pPr marL="139354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8580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32257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78709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325160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71612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662" y="4660734"/>
            <a:ext cx="6907327" cy="1385153"/>
          </a:xfrm>
        </p:spPr>
        <p:txBody>
          <a:bodyPr anchor="t">
            <a:normAutofit/>
          </a:bodyPr>
          <a:lstStyle>
            <a:lvl1pPr marL="0" indent="0" algn="l">
              <a:buNone/>
              <a:defRPr sz="1626">
                <a:solidFill>
                  <a:schemeClr val="tx1"/>
                </a:solidFill>
              </a:defRPr>
            </a:lvl1pPr>
            <a:lvl2pPr marL="464515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2pPr>
            <a:lvl3pPr marL="929030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3pPr>
            <a:lvl4pPr marL="139354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8580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32257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78709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325160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71612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A86-3950-4111-8EA0-0F234DC7174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2085" y="922847"/>
            <a:ext cx="464623" cy="601697"/>
          </a:xfrm>
          <a:prstGeom prst="rect">
            <a:avLst/>
          </a:prstGeom>
        </p:spPr>
        <p:txBody>
          <a:bodyPr vert="horz" lIns="92901" tIns="46450" rIns="92901" bIns="46450" rtlCol="0" anchor="ctr">
            <a:noAutofit/>
          </a:bodyPr>
          <a:lstStyle/>
          <a:p>
            <a:pPr lvl="0"/>
            <a:r>
              <a:rPr lang="en-US" sz="812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771981" y="2683183"/>
            <a:ext cx="464623" cy="601697"/>
          </a:xfrm>
          <a:prstGeom prst="rect">
            <a:avLst/>
          </a:prstGeom>
        </p:spPr>
        <p:txBody>
          <a:bodyPr vert="horz" lIns="92901" tIns="46450" rIns="92901" bIns="46450" rtlCol="0" anchor="ctr">
            <a:noAutofit/>
          </a:bodyPr>
          <a:lstStyle/>
          <a:p>
            <a:pPr lvl="0" algn="r"/>
            <a:r>
              <a:rPr lang="en-US" sz="812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98886" y="3528219"/>
            <a:ext cx="670087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0090349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62" y="1010550"/>
            <a:ext cx="6907325" cy="236085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51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95665" y="3669348"/>
            <a:ext cx="6907321" cy="931450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32">
                <a:solidFill>
                  <a:schemeClr val="tx1"/>
                </a:solidFill>
              </a:defRPr>
            </a:lvl1pPr>
            <a:lvl2pPr marL="464515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929030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3pPr>
            <a:lvl4pPr marL="139354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8580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32257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78709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325160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71612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663" y="4599752"/>
            <a:ext cx="6907325" cy="1446135"/>
          </a:xfrm>
        </p:spPr>
        <p:txBody>
          <a:bodyPr anchor="t">
            <a:normAutofit/>
          </a:bodyPr>
          <a:lstStyle>
            <a:lvl1pPr marL="0" indent="0" algn="l">
              <a:buNone/>
              <a:defRPr sz="1626">
                <a:solidFill>
                  <a:schemeClr val="tx1"/>
                </a:solidFill>
              </a:defRPr>
            </a:lvl1pPr>
            <a:lvl2pPr marL="464515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2pPr>
            <a:lvl3pPr marL="929030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3pPr>
            <a:lvl4pPr marL="139354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8580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32257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78709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325160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71612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A86-3950-4111-8EA0-0F234DC71743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98890" y="3528219"/>
            <a:ext cx="671194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650946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5662" y="2562188"/>
            <a:ext cx="6907327" cy="34837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00DE-73BA-43FB-9796-1D3D4879414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8886" y="2422803"/>
            <a:ext cx="671194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067712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8197" y="933114"/>
            <a:ext cx="1644788" cy="511277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95664" y="933114"/>
            <a:ext cx="4994021" cy="5112772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A9EED-6BDD-4CA2-A33F-58385F7065FD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6345267" y="933114"/>
            <a:ext cx="0" cy="5112772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56164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2" y="784225"/>
            <a:ext cx="8050213" cy="11763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850900" y="2430465"/>
            <a:ext cx="7816850" cy="38322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88646-1547-4DD1-B079-EEAC1AAEDEC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1988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2" y="784225"/>
            <a:ext cx="8050213" cy="11763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50900" y="2430465"/>
            <a:ext cx="3832225" cy="38322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835527" y="2430464"/>
            <a:ext cx="3832225" cy="18399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835527" y="4422775"/>
            <a:ext cx="3832225" cy="183991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3D3D6D-73CE-4A83-8CBC-7A94796FF37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183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98887" y="2422803"/>
            <a:ext cx="67008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86D7A-E55D-4E2D-930A-07A63A11B67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2344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2" y="784225"/>
            <a:ext cx="8050213" cy="11763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50900" y="2430465"/>
            <a:ext cx="7816850" cy="38322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72DD4F-85C5-4734-93A3-8E18C9D110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6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885" y="1688908"/>
            <a:ext cx="6700879" cy="1875249"/>
          </a:xfrm>
        </p:spPr>
        <p:txBody>
          <a:bodyPr anchor="b">
            <a:normAutofit/>
          </a:bodyPr>
          <a:lstStyle>
            <a:lvl1pPr algn="ctr">
              <a:defRPr sz="4064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885" y="3842929"/>
            <a:ext cx="6700879" cy="1121555"/>
          </a:xfrm>
        </p:spPr>
        <p:txBody>
          <a:bodyPr anchor="t">
            <a:normAutofit/>
          </a:bodyPr>
          <a:lstStyle>
            <a:lvl1pPr marL="0" indent="0" algn="ctr">
              <a:buNone/>
              <a:defRPr sz="2438">
                <a:solidFill>
                  <a:schemeClr val="tx1"/>
                </a:solidFill>
              </a:defRPr>
            </a:lvl1pPr>
            <a:lvl2pPr marL="464515" indent="0">
              <a:buNone/>
              <a:defRPr sz="1829">
                <a:solidFill>
                  <a:schemeClr val="tx1">
                    <a:tint val="75000"/>
                  </a:schemeClr>
                </a:solidFill>
              </a:defRPr>
            </a:lvl2pPr>
            <a:lvl3pPr marL="929030" indent="0">
              <a:buNone/>
              <a:defRPr sz="1626">
                <a:solidFill>
                  <a:schemeClr val="tx1">
                    <a:tint val="75000"/>
                  </a:schemeClr>
                </a:solidFill>
              </a:defRPr>
            </a:lvl3pPr>
            <a:lvl4pPr marL="139354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4pPr>
            <a:lvl5pPr marL="185806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5pPr>
            <a:lvl6pPr marL="232257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6pPr>
            <a:lvl7pPr marL="2787091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7pPr>
            <a:lvl8pPr marL="3251606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8pPr>
            <a:lvl9pPr marL="3716122" indent="0">
              <a:buNone/>
              <a:defRPr sz="14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0B877-AD48-41B7-8CF4-5C1041795DD7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98887" y="3703541"/>
            <a:ext cx="670087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0348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98885" y="2424439"/>
            <a:ext cx="670087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98417" y="2559135"/>
            <a:ext cx="3390868" cy="354703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346" y="2559135"/>
            <a:ext cx="3390868" cy="354703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A86-3950-4111-8EA0-0F234DC71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25909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665" y="2735458"/>
            <a:ext cx="3390868" cy="592936"/>
          </a:xfrm>
        </p:spPr>
        <p:txBody>
          <a:bodyPr anchor="b">
            <a:noAutofit/>
          </a:bodyPr>
          <a:lstStyle>
            <a:lvl1pPr marL="0" indent="0">
              <a:buNone/>
              <a:defRPr sz="2438" b="0">
                <a:solidFill>
                  <a:schemeClr val="accent1"/>
                </a:solidFill>
              </a:defRPr>
            </a:lvl1pPr>
            <a:lvl2pPr marL="464515" indent="0">
              <a:buNone/>
              <a:defRPr sz="2032" b="1"/>
            </a:lvl2pPr>
            <a:lvl3pPr marL="929030" indent="0">
              <a:buNone/>
              <a:defRPr sz="1829" b="1"/>
            </a:lvl3pPr>
            <a:lvl4pPr marL="1393546" indent="0">
              <a:buNone/>
              <a:defRPr sz="1626" b="1"/>
            </a:lvl4pPr>
            <a:lvl5pPr marL="1858061" indent="0">
              <a:buNone/>
              <a:defRPr sz="1626" b="1"/>
            </a:lvl5pPr>
            <a:lvl6pPr marL="2322576" indent="0">
              <a:buNone/>
              <a:defRPr sz="1626" b="1"/>
            </a:lvl6pPr>
            <a:lvl7pPr marL="2787091" indent="0">
              <a:buNone/>
              <a:defRPr sz="1626" b="1"/>
            </a:lvl7pPr>
            <a:lvl8pPr marL="3251606" indent="0">
              <a:buNone/>
              <a:defRPr sz="1626" b="1"/>
            </a:lvl8pPr>
            <a:lvl9pPr marL="3716122" indent="0">
              <a:buNone/>
              <a:defRPr sz="162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5665" y="3337107"/>
            <a:ext cx="3390868" cy="278494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972" y="2735458"/>
            <a:ext cx="3390868" cy="592936"/>
          </a:xfrm>
        </p:spPr>
        <p:txBody>
          <a:bodyPr anchor="b">
            <a:noAutofit/>
          </a:bodyPr>
          <a:lstStyle>
            <a:lvl1pPr marL="0" indent="0">
              <a:buNone/>
              <a:defRPr sz="2438" b="0">
                <a:solidFill>
                  <a:schemeClr val="accent1"/>
                </a:solidFill>
              </a:defRPr>
            </a:lvl1pPr>
            <a:lvl2pPr marL="464515" indent="0">
              <a:buNone/>
              <a:defRPr sz="2032" b="1"/>
            </a:lvl2pPr>
            <a:lvl3pPr marL="929030" indent="0">
              <a:buNone/>
              <a:defRPr sz="1829" b="1"/>
            </a:lvl3pPr>
            <a:lvl4pPr marL="1393546" indent="0">
              <a:buNone/>
              <a:defRPr sz="1626" b="1"/>
            </a:lvl4pPr>
            <a:lvl5pPr marL="1858061" indent="0">
              <a:buNone/>
              <a:defRPr sz="1626" b="1"/>
            </a:lvl5pPr>
            <a:lvl6pPr marL="2322576" indent="0">
              <a:buNone/>
              <a:defRPr sz="1626" b="1"/>
            </a:lvl6pPr>
            <a:lvl7pPr marL="2787091" indent="0">
              <a:buNone/>
              <a:defRPr sz="1626" b="1"/>
            </a:lvl7pPr>
            <a:lvl8pPr marL="3251606" indent="0">
              <a:buNone/>
              <a:defRPr sz="1626" b="1"/>
            </a:lvl8pPr>
            <a:lvl9pPr marL="3716122" indent="0">
              <a:buNone/>
              <a:defRPr sz="162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5972" y="3337107"/>
            <a:ext cx="3390868" cy="278494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267F3-D3EA-4BF3-A91D-5C238593AC6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98886" y="2422803"/>
            <a:ext cx="670087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6415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63" y="941823"/>
            <a:ext cx="6907326" cy="134159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7EA2E-3AFF-4386-893B-EE55B9CC6FB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98886" y="2422803"/>
            <a:ext cx="670087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2546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3C5DA-EDF3-4B0C-BF3D-3DA4584EFD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0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62" y="1428711"/>
            <a:ext cx="2577316" cy="1411288"/>
          </a:xfrm>
        </p:spPr>
        <p:txBody>
          <a:bodyPr anchor="b">
            <a:normAutofit/>
          </a:bodyPr>
          <a:lstStyle>
            <a:lvl1pPr algn="ctr">
              <a:defRPr sz="2438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869" y="1010551"/>
            <a:ext cx="3917121" cy="5035336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5662" y="3118770"/>
            <a:ext cx="2577316" cy="2508960"/>
          </a:xfrm>
        </p:spPr>
        <p:txBody>
          <a:bodyPr anchor="t">
            <a:normAutofit/>
          </a:bodyPr>
          <a:lstStyle>
            <a:lvl1pPr marL="0" indent="0" algn="ctr">
              <a:buNone/>
              <a:defRPr sz="1626"/>
            </a:lvl1pPr>
            <a:lvl2pPr marL="464515" indent="0">
              <a:buNone/>
              <a:defRPr sz="1219"/>
            </a:lvl2pPr>
            <a:lvl3pPr marL="929030" indent="0">
              <a:buNone/>
              <a:defRPr sz="1016"/>
            </a:lvl3pPr>
            <a:lvl4pPr marL="1393546" indent="0">
              <a:buNone/>
              <a:defRPr sz="914"/>
            </a:lvl4pPr>
            <a:lvl5pPr marL="1858061" indent="0">
              <a:buNone/>
              <a:defRPr sz="914"/>
            </a:lvl5pPr>
            <a:lvl6pPr marL="2322576" indent="0">
              <a:buNone/>
              <a:defRPr sz="914"/>
            </a:lvl6pPr>
            <a:lvl7pPr marL="2787091" indent="0">
              <a:buNone/>
              <a:defRPr sz="914"/>
            </a:lvl7pPr>
            <a:lvl8pPr marL="3251606" indent="0">
              <a:buNone/>
              <a:defRPr sz="914"/>
            </a:lvl8pPr>
            <a:lvl9pPr marL="3716122" indent="0">
              <a:buNone/>
              <a:defRPr sz="9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D4823-6152-48C0-88A6-EBF163419CE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98886" y="2996808"/>
            <a:ext cx="2370867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9036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5662" y="1938341"/>
            <a:ext cx="3690216" cy="1411288"/>
          </a:xfrm>
        </p:spPr>
        <p:txBody>
          <a:bodyPr anchor="b">
            <a:normAutofit/>
          </a:bodyPr>
          <a:lstStyle>
            <a:lvl1pPr algn="ctr">
              <a:defRPr sz="2438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65855" y="1062821"/>
            <a:ext cx="2976253" cy="4930798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26"/>
            </a:lvl1pPr>
            <a:lvl2pPr marL="464515" indent="0">
              <a:buNone/>
              <a:defRPr sz="1626"/>
            </a:lvl2pPr>
            <a:lvl3pPr marL="929030" indent="0">
              <a:buNone/>
              <a:defRPr sz="1626"/>
            </a:lvl3pPr>
            <a:lvl4pPr marL="1393546" indent="0">
              <a:buNone/>
              <a:defRPr sz="1626"/>
            </a:lvl4pPr>
            <a:lvl5pPr marL="1858061" indent="0">
              <a:buNone/>
              <a:defRPr sz="1626"/>
            </a:lvl5pPr>
            <a:lvl6pPr marL="2322576" indent="0">
              <a:buNone/>
              <a:defRPr sz="1626"/>
            </a:lvl6pPr>
            <a:lvl7pPr marL="2787091" indent="0">
              <a:buNone/>
              <a:defRPr sz="1626"/>
            </a:lvl7pPr>
            <a:lvl8pPr marL="3251606" indent="0">
              <a:buNone/>
              <a:defRPr sz="1626"/>
            </a:lvl8pPr>
            <a:lvl9pPr marL="3716122" indent="0">
              <a:buNone/>
              <a:defRPr sz="1626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5663" y="3349629"/>
            <a:ext cx="3690215" cy="1881717"/>
          </a:xfrm>
        </p:spPr>
        <p:txBody>
          <a:bodyPr anchor="t">
            <a:normAutofit/>
          </a:bodyPr>
          <a:lstStyle>
            <a:lvl1pPr marL="0" indent="0" algn="ctr">
              <a:buNone/>
              <a:defRPr sz="1626"/>
            </a:lvl1pPr>
            <a:lvl2pPr marL="464515" indent="0">
              <a:buNone/>
              <a:defRPr sz="1219"/>
            </a:lvl2pPr>
            <a:lvl3pPr marL="929030" indent="0">
              <a:buNone/>
              <a:defRPr sz="1016"/>
            </a:lvl3pPr>
            <a:lvl4pPr marL="1393546" indent="0">
              <a:buNone/>
              <a:defRPr sz="914"/>
            </a:lvl4pPr>
            <a:lvl5pPr marL="1858061" indent="0">
              <a:buNone/>
              <a:defRPr sz="914"/>
            </a:lvl5pPr>
            <a:lvl6pPr marL="2322576" indent="0">
              <a:buNone/>
              <a:defRPr sz="914"/>
            </a:lvl6pPr>
            <a:lvl7pPr marL="2787091" indent="0">
              <a:buNone/>
              <a:defRPr sz="914"/>
            </a:lvl7pPr>
            <a:lvl8pPr marL="3251606" indent="0">
              <a:buNone/>
              <a:defRPr sz="914"/>
            </a:lvl8pPr>
            <a:lvl9pPr marL="3716122" indent="0">
              <a:buNone/>
              <a:defRPr sz="914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6A86-3950-4111-8EA0-0F234DC71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5806204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90050" cy="705643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95663" y="941823"/>
            <a:ext cx="6907325" cy="134159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5662" y="2562188"/>
            <a:ext cx="6907327" cy="35446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8200" y="6133002"/>
            <a:ext cx="1166624" cy="2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6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95663" y="6133002"/>
            <a:ext cx="5186200" cy="2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16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1162" y="6133002"/>
            <a:ext cx="401827" cy="2874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16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E66A86-3950-4111-8EA0-0F234DC717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90559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4" r:id="rId1"/>
    <p:sldLayoutId id="2147484235" r:id="rId2"/>
    <p:sldLayoutId id="2147484236" r:id="rId3"/>
    <p:sldLayoutId id="2147484237" r:id="rId4"/>
    <p:sldLayoutId id="2147484238" r:id="rId5"/>
    <p:sldLayoutId id="2147484239" r:id="rId6"/>
    <p:sldLayoutId id="2147484240" r:id="rId7"/>
    <p:sldLayoutId id="2147484241" r:id="rId8"/>
    <p:sldLayoutId id="2147484242" r:id="rId9"/>
    <p:sldLayoutId id="2147484243" r:id="rId10"/>
    <p:sldLayoutId id="2147484244" r:id="rId11"/>
    <p:sldLayoutId id="2147484245" r:id="rId12"/>
    <p:sldLayoutId id="2147484246" r:id="rId13"/>
    <p:sldLayoutId id="2147484247" r:id="rId14"/>
    <p:sldLayoutId id="2147484248" r:id="rId15"/>
    <p:sldLayoutId id="2147484249" r:id="rId16"/>
    <p:sldLayoutId id="2147484250" r:id="rId17"/>
    <p:sldLayoutId id="2147484251" r:id="rId18"/>
    <p:sldLayoutId id="2147484252" r:id="rId19"/>
    <p:sldLayoutId id="2147484253" r:id="rId20"/>
  </p:sldLayoutIdLst>
  <p:hf hdr="0" ftr="0" dt="0"/>
  <p:txStyles>
    <p:titleStyle>
      <a:lvl1pPr algn="ctr" defTabSz="464515" rtl="0" eaLnBrk="1" latinLnBrk="0" hangingPunct="1">
        <a:spcBef>
          <a:spcPct val="0"/>
        </a:spcBef>
        <a:buNone/>
        <a:defRPr sz="4064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90322" indent="-290322" algn="l" defTabSz="464515" rtl="0" eaLnBrk="1" latinLnBrk="0" hangingPunct="1">
        <a:spcBef>
          <a:spcPct val="20000"/>
        </a:spcBef>
        <a:spcAft>
          <a:spcPts val="610"/>
        </a:spcAft>
        <a:buClr>
          <a:schemeClr val="accent1"/>
        </a:buClr>
        <a:buSzPct val="115000"/>
        <a:buFont typeface="Arial"/>
        <a:buChar char="•"/>
        <a:defRPr sz="2438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54837" indent="-290322" algn="l" defTabSz="464515" rtl="0" eaLnBrk="1" latinLnBrk="0" hangingPunct="1">
        <a:spcBef>
          <a:spcPct val="20000"/>
        </a:spcBef>
        <a:spcAft>
          <a:spcPts val="610"/>
        </a:spcAft>
        <a:buClr>
          <a:schemeClr val="accent1"/>
        </a:buClr>
        <a:buSzPct val="115000"/>
        <a:buFont typeface="Arial"/>
        <a:buChar char="•"/>
        <a:defRPr sz="203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19352" indent="-290322" algn="l" defTabSz="464515" rtl="0" eaLnBrk="1" latinLnBrk="0" hangingPunct="1">
        <a:spcBef>
          <a:spcPct val="20000"/>
        </a:spcBef>
        <a:spcAft>
          <a:spcPts val="610"/>
        </a:spcAft>
        <a:buClr>
          <a:schemeClr val="accent1"/>
        </a:buClr>
        <a:buSzPct val="115000"/>
        <a:buFont typeface="Arial"/>
        <a:buChar char="•"/>
        <a:defRPr sz="1829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67739" indent="-174193" algn="l" defTabSz="464515" rtl="0" eaLnBrk="1" latinLnBrk="0" hangingPunct="1">
        <a:spcBef>
          <a:spcPct val="20000"/>
        </a:spcBef>
        <a:spcAft>
          <a:spcPts val="610"/>
        </a:spcAft>
        <a:buClr>
          <a:schemeClr val="accent1"/>
        </a:buClr>
        <a:buSzPct val="115000"/>
        <a:buFont typeface="Arial"/>
        <a:buChar char="•"/>
        <a:defRPr sz="1626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32254" indent="-174193" algn="l" defTabSz="464515" rtl="0" eaLnBrk="1" latinLnBrk="0" hangingPunct="1">
        <a:spcBef>
          <a:spcPct val="20000"/>
        </a:spcBef>
        <a:spcAft>
          <a:spcPts val="610"/>
        </a:spcAft>
        <a:buClr>
          <a:schemeClr val="accent1"/>
        </a:buClr>
        <a:buSzPct val="115000"/>
        <a:buFont typeface="Arial"/>
        <a:buChar char="•"/>
        <a:defRPr sz="14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54834" indent="-232258" algn="l" defTabSz="464515" rtl="0" eaLnBrk="1" latinLnBrk="0" hangingPunct="1">
        <a:spcBef>
          <a:spcPct val="20000"/>
        </a:spcBef>
        <a:spcAft>
          <a:spcPts val="610"/>
        </a:spcAft>
        <a:buClr>
          <a:schemeClr val="accent1"/>
        </a:buClr>
        <a:buSzPct val="115000"/>
        <a:buFont typeface="Arial"/>
        <a:buChar char="•"/>
        <a:defRPr sz="14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3019349" indent="-232258" algn="l" defTabSz="464515" rtl="0" eaLnBrk="1" latinLnBrk="0" hangingPunct="1">
        <a:spcBef>
          <a:spcPct val="20000"/>
        </a:spcBef>
        <a:spcAft>
          <a:spcPts val="610"/>
        </a:spcAft>
        <a:buClr>
          <a:schemeClr val="accent1"/>
        </a:buClr>
        <a:buSzPct val="115000"/>
        <a:buFont typeface="Arial"/>
        <a:buChar char="•"/>
        <a:defRPr sz="14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83864" indent="-232258" algn="l" defTabSz="464515" rtl="0" eaLnBrk="1" latinLnBrk="0" hangingPunct="1">
        <a:spcBef>
          <a:spcPct val="20000"/>
        </a:spcBef>
        <a:spcAft>
          <a:spcPts val="610"/>
        </a:spcAft>
        <a:buClr>
          <a:schemeClr val="accent1"/>
        </a:buClr>
        <a:buSzPct val="115000"/>
        <a:buFont typeface="Arial"/>
        <a:buChar char="•"/>
        <a:defRPr sz="14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948379" indent="-232258" algn="l" defTabSz="464515" rtl="0" eaLnBrk="1" latinLnBrk="0" hangingPunct="1">
        <a:spcBef>
          <a:spcPct val="20000"/>
        </a:spcBef>
        <a:spcAft>
          <a:spcPts val="610"/>
        </a:spcAft>
        <a:buClr>
          <a:schemeClr val="accent1"/>
        </a:buClr>
        <a:buSzPct val="115000"/>
        <a:buFont typeface="Arial"/>
        <a:buChar char="•"/>
        <a:defRPr sz="1422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64515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1pPr>
      <a:lvl2pPr marL="464515" algn="l" defTabSz="464515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2pPr>
      <a:lvl3pPr marL="929030" algn="l" defTabSz="464515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3pPr>
      <a:lvl4pPr marL="1393546" algn="l" defTabSz="464515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4pPr>
      <a:lvl5pPr marL="1858061" algn="l" defTabSz="464515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5pPr>
      <a:lvl6pPr marL="2322576" algn="l" defTabSz="464515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6pPr>
      <a:lvl7pPr marL="2787091" algn="l" defTabSz="464515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7pPr>
      <a:lvl8pPr marL="3251606" algn="l" defTabSz="464515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8pPr>
      <a:lvl9pPr marL="3716122" algn="l" defTabSz="464515" rtl="0" eaLnBrk="1" latinLnBrk="0" hangingPunct="1">
        <a:defRPr sz="18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minfin@tatar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_____Microsoft_Office_Excel2.xls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package" Target="../embeddings/_____Microsoft_Office_Excel3.xls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9"/>
          <p:cNvSpPr>
            <a:spLocks noGrp="1" noChangeArrowheads="1"/>
          </p:cNvSpPr>
          <p:nvPr>
            <p:ph type="ctrTitle"/>
          </p:nvPr>
        </p:nvSpPr>
        <p:spPr>
          <a:xfrm>
            <a:off x="1476674" y="670699"/>
            <a:ext cx="6264696" cy="5572164"/>
          </a:xfrm>
        </p:spPr>
        <p:txBody>
          <a:bodyPr>
            <a:normAutofit/>
          </a:bodyPr>
          <a:lstStyle/>
          <a:p>
            <a:pPr algn="ctr"/>
            <a:r>
              <a:rPr lang="ru-RU" sz="3300" b="1" i="1" dirty="0">
                <a:solidFill>
                  <a:srgbClr val="0070C0"/>
                </a:solidFill>
              </a:rPr>
              <a:t>Отчет</a:t>
            </a:r>
            <a:br>
              <a:rPr lang="ru-RU" sz="3300" b="1" i="1" dirty="0">
                <a:solidFill>
                  <a:srgbClr val="0070C0"/>
                </a:solidFill>
              </a:rPr>
            </a:br>
            <a:r>
              <a:rPr lang="ru-RU" sz="3300" b="1" i="1" dirty="0">
                <a:solidFill>
                  <a:srgbClr val="0070C0"/>
                </a:solidFill>
              </a:rPr>
              <a:t>об исполнении бюджета              Верхнеуслонского муниципального района </a:t>
            </a:r>
            <a:br>
              <a:rPr lang="ru-RU" sz="3300" b="1" i="1" dirty="0">
                <a:solidFill>
                  <a:srgbClr val="0070C0"/>
                </a:solidFill>
              </a:rPr>
            </a:br>
            <a:r>
              <a:rPr lang="ru-RU" sz="3300" b="1" i="1" dirty="0">
                <a:solidFill>
                  <a:srgbClr val="0070C0"/>
                </a:solidFill>
              </a:rPr>
              <a:t>за  2023 год                </a:t>
            </a:r>
            <a:r>
              <a:rPr lang="ru-RU" sz="3300" i="1" dirty="0"/>
              <a:t/>
            </a:r>
            <a:br>
              <a:rPr lang="ru-RU" sz="3300" i="1" dirty="0"/>
            </a:br>
            <a:r>
              <a:rPr lang="ru-RU" sz="3300" i="1" dirty="0"/>
              <a:t/>
            </a:r>
            <a:br>
              <a:rPr lang="ru-RU" sz="3300" i="1" dirty="0"/>
            </a:br>
            <a:r>
              <a:rPr lang="ru-RU" sz="3300" i="1" dirty="0"/>
              <a:t>(БЮДЖЕТ ДЛЯ ГРАЖДАН)</a:t>
            </a:r>
            <a:br>
              <a:rPr lang="ru-RU" sz="3300" i="1" dirty="0"/>
            </a:br>
            <a:r>
              <a:rPr lang="ru-RU" sz="3300" i="1" dirty="0"/>
              <a:t/>
            </a:r>
            <a:br>
              <a:rPr lang="ru-RU" sz="3300" i="1" dirty="0"/>
            </a:br>
            <a:endParaRPr lang="ru-RU" sz="33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12265" y="3673376"/>
            <a:ext cx="7601161" cy="3357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10" b="1" dirty="0">
                <a:solidFill>
                  <a:prstClr val="black"/>
                </a:solidFill>
              </a:rPr>
              <a:t>Адрес:</a:t>
            </a:r>
            <a:r>
              <a:rPr lang="ru-RU" sz="2210" dirty="0">
                <a:solidFill>
                  <a:prstClr val="black"/>
                </a:solidFill>
              </a:rPr>
              <a:t/>
            </a:r>
            <a:br>
              <a:rPr lang="ru-RU" sz="2210" dirty="0">
                <a:solidFill>
                  <a:prstClr val="black"/>
                </a:solidFill>
              </a:rPr>
            </a:br>
            <a:r>
              <a:rPr lang="ru-RU" sz="2210" dirty="0">
                <a:solidFill>
                  <a:prstClr val="black"/>
                </a:solidFill>
              </a:rPr>
              <a:t>422570, </a:t>
            </a:r>
            <a:r>
              <a:rPr lang="ru-RU" sz="2210" dirty="0" err="1">
                <a:solidFill>
                  <a:prstClr val="black"/>
                </a:solidFill>
              </a:rPr>
              <a:t>с.Верхний</a:t>
            </a:r>
            <a:r>
              <a:rPr lang="ru-RU" sz="2210" dirty="0">
                <a:solidFill>
                  <a:prstClr val="black"/>
                </a:solidFill>
              </a:rPr>
              <a:t> Услон, ул. Чехова, д. 74</a:t>
            </a:r>
          </a:p>
          <a:p>
            <a:r>
              <a:rPr lang="ru-RU" sz="2210" b="1" dirty="0">
                <a:solidFill>
                  <a:prstClr val="black"/>
                </a:solidFill>
              </a:rPr>
              <a:t>Телефон:</a:t>
            </a:r>
            <a:r>
              <a:rPr lang="ru-RU" sz="2210" dirty="0">
                <a:solidFill>
                  <a:prstClr val="black"/>
                </a:solidFill>
              </a:rPr>
              <a:t/>
            </a:r>
            <a:br>
              <a:rPr lang="ru-RU" sz="2210" dirty="0">
                <a:solidFill>
                  <a:prstClr val="black"/>
                </a:solidFill>
              </a:rPr>
            </a:br>
            <a:r>
              <a:rPr lang="ru-RU" sz="2210" dirty="0">
                <a:solidFill>
                  <a:prstClr val="black"/>
                </a:solidFill>
              </a:rPr>
              <a:t>8 (84371) 2-13-51, 2-13-54, 2-18,52, 2-23-39,</a:t>
            </a:r>
          </a:p>
          <a:p>
            <a:r>
              <a:rPr lang="ru-RU" sz="2210" b="1" dirty="0">
                <a:solidFill>
                  <a:prstClr val="black"/>
                </a:solidFill>
              </a:rPr>
              <a:t>Факс:</a:t>
            </a:r>
            <a:r>
              <a:rPr lang="ru-RU" sz="2210" dirty="0">
                <a:solidFill>
                  <a:prstClr val="black"/>
                </a:solidFill>
              </a:rPr>
              <a:t/>
            </a:r>
            <a:br>
              <a:rPr lang="ru-RU" sz="2210" dirty="0">
                <a:solidFill>
                  <a:prstClr val="black"/>
                </a:solidFill>
              </a:rPr>
            </a:br>
            <a:r>
              <a:rPr lang="ru-RU" sz="2210" dirty="0">
                <a:solidFill>
                  <a:prstClr val="black"/>
                </a:solidFill>
              </a:rPr>
              <a:t>8 (84341) 2-17-28</a:t>
            </a:r>
          </a:p>
          <a:p>
            <a:r>
              <a:rPr lang="ru-RU" sz="2210" b="1" dirty="0">
                <a:solidFill>
                  <a:prstClr val="black"/>
                </a:solidFill>
              </a:rPr>
              <a:t>E-</a:t>
            </a:r>
            <a:r>
              <a:rPr lang="ru-RU" sz="2210" b="1" dirty="0" err="1">
                <a:solidFill>
                  <a:prstClr val="black"/>
                </a:solidFill>
              </a:rPr>
              <a:t>Mail</a:t>
            </a:r>
            <a:r>
              <a:rPr lang="ru-RU" sz="2210" b="1" dirty="0">
                <a:solidFill>
                  <a:prstClr val="black"/>
                </a:solidFill>
              </a:rPr>
              <a:t>:</a:t>
            </a:r>
            <a:r>
              <a:rPr lang="ru-RU" sz="2210" dirty="0">
                <a:solidFill>
                  <a:prstClr val="black"/>
                </a:solidFill>
              </a:rPr>
              <a:t/>
            </a:r>
            <a:br>
              <a:rPr lang="ru-RU" sz="2210" dirty="0">
                <a:solidFill>
                  <a:prstClr val="black"/>
                </a:solidFill>
              </a:rPr>
            </a:br>
            <a:r>
              <a:rPr lang="en-US" sz="2210" u="sng" dirty="0" err="1"/>
              <a:t>vusl.</a:t>
            </a:r>
            <a:r>
              <a:rPr lang="en-US" sz="2210" u="sng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fbp</a:t>
            </a:r>
            <a:r>
              <a:rPr lang="ru-RU" sz="2210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@tatar.ru</a:t>
            </a:r>
            <a:r>
              <a:rPr lang="ru-RU" sz="2210" dirty="0">
                <a:solidFill>
                  <a:prstClr val="black"/>
                </a:solidFill>
              </a:rPr>
              <a:t/>
            </a:r>
            <a:br>
              <a:rPr lang="ru-RU" sz="2210" dirty="0">
                <a:solidFill>
                  <a:prstClr val="black"/>
                </a:solidFill>
              </a:rPr>
            </a:br>
            <a:endParaRPr lang="ru-RU" sz="2210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6661" y="1007939"/>
            <a:ext cx="7601161" cy="197425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600" b="1" i="1" dirty="0">
                <a:solidFill>
                  <a:srgbClr val="0070C0"/>
                </a:solidFill>
              </a:rPr>
              <a:t>Финансово-бюджетная Палата Верхнеуслонского муниципального района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xmlns="" val="3485852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1685925" y="1009650"/>
            <a:ext cx="7604125" cy="43815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Основные характеристики бюджета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98154" y="5040387"/>
            <a:ext cx="7373705" cy="12961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2800" b="1" dirty="0">
                <a:solidFill>
                  <a:prstClr val="black"/>
                </a:solidFill>
              </a:rPr>
              <a:t>Профицит бюджета – </a:t>
            </a:r>
            <a:br>
              <a:rPr lang="ru-RU" sz="2800" b="1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превышение доходов бюджета над его расходами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0266" y="1624959"/>
            <a:ext cx="7604323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10" b="1" u="sng" dirty="0">
                <a:solidFill>
                  <a:srgbClr val="1F497D"/>
                </a:solidFill>
              </a:rPr>
              <a:t>Доходы</a:t>
            </a:r>
            <a:r>
              <a:rPr lang="ru-RU" sz="2210" b="1" dirty="0">
                <a:solidFill>
                  <a:prstClr val="black"/>
                </a:solidFill>
              </a:rPr>
              <a:t> </a:t>
            </a:r>
            <a:r>
              <a:rPr lang="ru-RU" sz="2210" dirty="0">
                <a:solidFill>
                  <a:prstClr val="black"/>
                </a:solidFill>
              </a:rPr>
              <a:t>– </a:t>
            </a:r>
            <a:r>
              <a:rPr lang="ru-RU" sz="2210" i="1" dirty="0">
                <a:solidFill>
                  <a:srgbClr val="0081C5"/>
                </a:solidFill>
              </a:rPr>
              <a:t>поступающие в бюджет денежные средства, за исключением средств, являющихся источниками финансирования дефицита бюджета</a:t>
            </a:r>
          </a:p>
          <a:p>
            <a:pPr algn="just"/>
            <a:r>
              <a:rPr lang="ru-RU" sz="2210" b="1" u="sng" dirty="0">
                <a:solidFill>
                  <a:srgbClr val="1F497D">
                    <a:lumMod val="75000"/>
                  </a:srgbClr>
                </a:solidFill>
              </a:rPr>
              <a:t>Расходы</a:t>
            </a:r>
            <a:r>
              <a:rPr lang="ru-RU" sz="2210" dirty="0">
                <a:solidFill>
                  <a:srgbClr val="1F497D">
                    <a:lumMod val="75000"/>
                  </a:srgbClr>
                </a:solidFill>
              </a:rPr>
              <a:t> </a:t>
            </a:r>
            <a:r>
              <a:rPr lang="ru-RU" sz="2210" dirty="0">
                <a:solidFill>
                  <a:prstClr val="black"/>
                </a:solidFill>
              </a:rPr>
              <a:t>– </a:t>
            </a:r>
            <a:r>
              <a:rPr lang="ru-RU" sz="2210" i="1" dirty="0">
                <a:solidFill>
                  <a:srgbClr val="0081C5"/>
                </a:solidFill>
              </a:rPr>
              <a:t>выплачиваемые из бюджета денежные средства, за исключением средств, являющихся источниками финансирования дефицита бюджета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V="1">
            <a:off x="904762" y="1456247"/>
            <a:ext cx="7467097" cy="6573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74CB7606-B3CA-407A-8610-6FC9202B5843}"/>
              </a:ext>
            </a:extLst>
          </p:cNvPr>
          <p:cNvSpPr txBox="1">
            <a:spLocks/>
          </p:cNvSpPr>
          <p:nvPr/>
        </p:nvSpPr>
        <p:spPr>
          <a:xfrm>
            <a:off x="998154" y="3417758"/>
            <a:ext cx="7373705" cy="14326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 cap="flat" cmpd="sng" algn="ctr">
            <a:solidFill>
              <a:schemeClr val="accent6"/>
            </a:solidFill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solidFill>
                  <a:prstClr val="black"/>
                </a:solidFill>
              </a:rPr>
              <a:t>Дефицит бюджета – </a:t>
            </a:r>
            <a:r>
              <a:rPr lang="ru-RU" sz="2800" dirty="0">
                <a:solidFill>
                  <a:prstClr val="black"/>
                </a:solidFill>
              </a:rPr>
              <a:t/>
            </a:r>
            <a:br>
              <a:rPr lang="ru-RU" sz="2800" dirty="0">
                <a:solidFill>
                  <a:prstClr val="black"/>
                </a:solidFill>
              </a:rPr>
            </a:br>
            <a:r>
              <a:rPr lang="ru-RU" sz="2800" dirty="0">
                <a:solidFill>
                  <a:prstClr val="black"/>
                </a:solidFill>
              </a:rPr>
              <a:t>превышение расходов бюджета над его доходами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793945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>
            <a:extLst>
              <a:ext uri="{FF2B5EF4-FFF2-40B4-BE49-F238E27FC236}">
                <a16:creationId xmlns:a16="http://schemas.microsoft.com/office/drawing/2014/main" xmlns="" id="{1B79D62B-B726-421F-8C79-A1CDFE3AA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138" y="723900"/>
            <a:ext cx="8359775" cy="788095"/>
          </a:xfrm>
        </p:spPr>
        <p:txBody>
          <a:bodyPr>
            <a:noAutofit/>
          </a:bodyPr>
          <a:lstStyle/>
          <a:p>
            <a:r>
              <a:rPr lang="ru-RU" sz="2800" b="1" dirty="0"/>
              <a:t>ИЗ ЧЕГО СКЛАДЫВАЮТСЯ ДОХОДЫ БЮДЖЕТА?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A51C867-B47C-4E95-B3EF-3EC669404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fontAlgn="ctr"/>
            <a:r>
              <a:rPr lang="ru-RU" sz="2900" b="1" dirty="0"/>
              <a:t>НАЛОГОВЫЕ ДОХОДЫ</a:t>
            </a:r>
            <a:endParaRPr lang="ru-RU" sz="2900" dirty="0"/>
          </a:p>
          <a:p>
            <a:pPr fontAlgn="b"/>
            <a:r>
              <a:rPr lang="ru-RU" sz="2900" dirty="0"/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режимами, и законодательством Республики Татарстан от региональных налогов, местных налогов</a:t>
            </a:r>
          </a:p>
          <a:p>
            <a:pPr fontAlgn="ctr"/>
            <a:r>
              <a:rPr lang="ru-RU" sz="2900" b="1" dirty="0"/>
              <a:t>НЕНАЛОГОВЫЕ ДОХОДЫ</a:t>
            </a:r>
            <a:endParaRPr lang="ru-RU" sz="2900" dirty="0"/>
          </a:p>
          <a:p>
            <a:pPr fontAlgn="b"/>
            <a:r>
              <a:rPr lang="ru-RU" sz="2900" dirty="0"/>
              <a:t>Платежи,  которые  включают  в  себя возмездные  операции  от  прямого предоставления  государством  в пользование  имущества  и природных  ресурсов,  от  различного вида  услуг,  а  также  платежи  в  виде штрафов  или  иных  санкций  за нарушение  законодательства</a:t>
            </a:r>
          </a:p>
          <a:p>
            <a:pPr fontAlgn="ctr"/>
            <a:r>
              <a:rPr lang="ru-RU" sz="2900" b="1" dirty="0"/>
              <a:t>БЕЗВОЗМЕЗДНЫЕ ПОСТУПЛЕНИЯ</a:t>
            </a:r>
            <a:endParaRPr lang="ru-RU" sz="2900" dirty="0"/>
          </a:p>
          <a:p>
            <a:pPr fontAlgn="b"/>
            <a:r>
              <a:rPr lang="ru-RU" sz="2900" dirty="0"/>
              <a:t>Поступающие  в  бюджет денежные  средства  на безвозвратной  и  безвозмездной основе  из  федерального  бюджета,  республиканского бюджета (межбюджетные  трансферты  в виде  дотаций,  субсидий, субвенций и иных межбюджетных трансфертов),  межбюджетные трансферты от муниципальных образований района, а  также  перечисления от  физических  и  юридических лиц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672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>
          <a:xfrm>
            <a:off x="758827" y="527824"/>
            <a:ext cx="8048625" cy="85725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800" dirty="0"/>
              <a:t>Доходы бюджета Верхнеуслонского муниципального района  за 2023 год</a:t>
            </a:r>
          </a:p>
        </p:txBody>
      </p:sp>
      <p:graphicFrame>
        <p:nvGraphicFramePr>
          <p:cNvPr id="43175" name="Group 167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xmlns="" val="2664526267"/>
              </p:ext>
            </p:extLst>
          </p:nvPr>
        </p:nvGraphicFramePr>
        <p:xfrm>
          <a:off x="612579" y="1670833"/>
          <a:ext cx="8048626" cy="4676048"/>
        </p:xfrm>
        <a:graphic>
          <a:graphicData uri="http://schemas.openxmlformats.org/drawingml/2006/table">
            <a:tbl>
              <a:tblPr/>
              <a:tblGrid>
                <a:gridCol w="2392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467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015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84782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61363"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2023 г., тыс. руб.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2023 г.,  тыс. руб.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исп.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20</a:t>
                      </a: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г., тыс. руб.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Темп роста, %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3877">
                <a:tc>
                  <a:txBody>
                    <a:bodyPr/>
                    <a:lstStyle/>
                    <a:p>
                      <a:pPr marL="0" marR="0" lvl="0" indent="0" algn="l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</a:t>
                      </a:r>
                    </a:p>
                  </a:txBody>
                  <a:tcPr marL="93396" marR="93396" marT="46699" marB="46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278612,3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284359,2</a:t>
                      </a:r>
                      <a:endParaRPr lang="ru-RU" b="1" dirty="0"/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102,1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273533,5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104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61989">
                <a:tc>
                  <a:txBody>
                    <a:bodyPr/>
                    <a:lstStyle/>
                    <a:p>
                      <a:pPr marL="0" marR="0" lvl="0" indent="0" algn="l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Дотации</a:t>
                      </a:r>
                    </a:p>
                  </a:txBody>
                  <a:tcPr marL="93396" marR="93396" marT="46699" marB="46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14987,7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14987,7</a:t>
                      </a:r>
                      <a:endParaRPr lang="ru-RU" b="1" dirty="0"/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34333,1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61989">
                <a:tc>
                  <a:txBody>
                    <a:bodyPr/>
                    <a:lstStyle/>
                    <a:p>
                      <a:pPr marL="0" marR="0" lvl="0" indent="0" algn="l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Субсидии</a:t>
                      </a:r>
                    </a:p>
                  </a:txBody>
                  <a:tcPr marL="93396" marR="93396" marT="46699" marB="46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84183,7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83959,2</a:t>
                      </a:r>
                      <a:endParaRPr lang="ru-RU" b="1" dirty="0"/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99,7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142333,8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61989">
                <a:tc>
                  <a:txBody>
                    <a:bodyPr/>
                    <a:lstStyle/>
                    <a:p>
                      <a:pPr marL="0" marR="0" lvl="0" indent="0" algn="l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Субвенции</a:t>
                      </a:r>
                    </a:p>
                  </a:txBody>
                  <a:tcPr marL="93396" marR="93396" marT="46699" marB="46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171699,2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171699,2</a:t>
                      </a:r>
                      <a:endParaRPr lang="ru-RU" b="1" dirty="0"/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157286,4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109,6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64122">
                <a:tc>
                  <a:txBody>
                    <a:bodyPr/>
                    <a:lstStyle/>
                    <a:p>
                      <a:pPr marL="0" marR="0" lvl="0" indent="0" algn="l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Иные межбюджетные трансферты</a:t>
                      </a:r>
                    </a:p>
                  </a:txBody>
                  <a:tcPr marL="93396" marR="93396" marT="46699" marB="46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274107,7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270211,8</a:t>
                      </a:r>
                      <a:endParaRPr lang="ru-RU" b="1" dirty="0"/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227605,2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118,7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0719">
                <a:tc>
                  <a:txBody>
                    <a:bodyPr/>
                    <a:lstStyle/>
                    <a:p>
                      <a:pPr marL="0" marR="0" lvl="0" indent="0" algn="l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Всего доходов</a:t>
                      </a:r>
                    </a:p>
                  </a:txBody>
                  <a:tcPr marL="93396" marR="93396" marT="46699" marB="466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861676,1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6451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867365,3</a:t>
                      </a:r>
                      <a:endParaRPr lang="ru-RU" b="1" dirty="0"/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100,7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861802,2</a:t>
                      </a: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345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100,6</a:t>
                      </a:r>
                      <a:endParaRPr kumimoji="0" lang="ru-RU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3396" marR="93396" marT="46699" marB="466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503" y="313509"/>
            <a:ext cx="8361045" cy="1071569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доходов бюджета Верхнеуслонского муниципального района в 2023 году, тыс. руб.</a:t>
            </a:r>
            <a:endParaRPr lang="ru-RU" sz="2400" dirty="0">
              <a:solidFill>
                <a:srgbClr val="0070C0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5047910"/>
              </p:ext>
            </p:extLst>
          </p:nvPr>
        </p:nvGraphicFramePr>
        <p:xfrm>
          <a:off x="465138" y="1456517"/>
          <a:ext cx="8068319" cy="528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07893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503" y="-441055"/>
            <a:ext cx="8361045" cy="1470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64503" y="-808580"/>
            <a:ext cx="8361045" cy="367525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871262435"/>
              </p:ext>
            </p:extLst>
          </p:nvPr>
        </p:nvGraphicFramePr>
        <p:xfrm>
          <a:off x="540569" y="304800"/>
          <a:ext cx="8284978" cy="6319763"/>
        </p:xfrm>
        <a:graphic>
          <a:graphicData uri="http://schemas.openxmlformats.org/presentationml/2006/ole">
            <p:oleObj spid="_x0000_s3156" name="Лист" r:id="rId4" imgW="4333743" imgH="399087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503" y="-441055"/>
            <a:ext cx="8361045" cy="1470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64503" y="-808580"/>
            <a:ext cx="8361045" cy="367525"/>
          </a:xfrm>
        </p:spPr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62626128"/>
              </p:ext>
            </p:extLst>
          </p:nvPr>
        </p:nvGraphicFramePr>
        <p:xfrm>
          <a:off x="787373" y="527823"/>
          <a:ext cx="7970866" cy="6072230"/>
        </p:xfrm>
        <a:graphic>
          <a:graphicData uri="http://schemas.openxmlformats.org/presentationml/2006/ole">
            <p:oleObj spid="_x0000_s4179" name="Лист" r:id="rId4" imgW="4524457" imgH="3791070" progId="Excel.Sheet.12">
              <p:embed/>
            </p:oleObj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2" y="-432221"/>
            <a:ext cx="8050213" cy="23927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/>
              <a:t>Расходы бюджета Верхнеуслонского муниципального района </a:t>
            </a:r>
            <a:br>
              <a:rPr lang="ru-RU" sz="2400" b="1" dirty="0"/>
            </a:br>
            <a:r>
              <a:rPr lang="ru-RU" sz="2400" b="1" dirty="0"/>
              <a:t>за 2023</a:t>
            </a:r>
            <a:br>
              <a:rPr lang="ru-RU" sz="2400" b="1" dirty="0"/>
            </a:br>
            <a:r>
              <a:rPr lang="ru-RU" sz="2400" b="1" dirty="0"/>
              <a:t> год (тыс. руб.)</a:t>
            </a:r>
            <a:br>
              <a:rPr lang="ru-RU" sz="2400" b="1" dirty="0"/>
            </a:br>
            <a:endParaRPr lang="ru-RU" sz="2400" b="1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650976284"/>
              </p:ext>
            </p:extLst>
          </p:nvPr>
        </p:nvGraphicFramePr>
        <p:xfrm>
          <a:off x="1548681" y="2304083"/>
          <a:ext cx="6286544" cy="4143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7373" y="384947"/>
            <a:ext cx="8121651" cy="17859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/>
              <a:t>Консолидированный бюджет Верхнеуслонского муниципального района по доходам и расходам</a:t>
            </a:r>
            <a:br>
              <a:rPr lang="ru-RU" sz="2800" b="1" dirty="0"/>
            </a:br>
            <a:r>
              <a:rPr lang="ru-RU" sz="2800" b="1" dirty="0"/>
              <a:t> за 2023 год</a:t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4" name="Рисунок SmartArt 3"/>
          <p:cNvGraphicFramePr>
            <a:graphicFrameLocks noGrp="1"/>
          </p:cNvGraphicFramePr>
          <p:nvPr>
            <p:ph type="dgm" idx="1"/>
            <p:extLst>
              <p:ext uri="{D42A27DB-BD31-4B8C-83A1-F6EECF244321}">
                <p14:modId xmlns:p14="http://schemas.microsoft.com/office/powerpoint/2010/main" xmlns="" val="706585028"/>
              </p:ext>
            </p:extLst>
          </p:nvPr>
        </p:nvGraphicFramePr>
        <p:xfrm>
          <a:off x="736600" y="2088059"/>
          <a:ext cx="7816850" cy="416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390543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5712</TotalTime>
  <Words>346</Words>
  <Application>Microsoft Office PowerPoint</Application>
  <PresentationFormat>Произвольный</PresentationFormat>
  <Paragraphs>84</Paragraphs>
  <Slides>10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Натуральные материалы</vt:lpstr>
      <vt:lpstr>Лист</vt:lpstr>
      <vt:lpstr>Лист Microsoft Office Excel</vt:lpstr>
      <vt:lpstr>Отчет об исполнении бюджета              Верхнеуслонского муниципального района  за  2023 год                  (БЮДЖЕТ ДЛЯ ГРАЖДАН)  </vt:lpstr>
      <vt:lpstr>Слайд 2</vt:lpstr>
      <vt:lpstr>ИЗ ЧЕГО СКЛАДЫВАЮТСЯ ДОХОДЫ БЮДЖЕТА?</vt:lpstr>
      <vt:lpstr>Доходы бюджета Верхнеуслонского муниципального района  за 2023 год</vt:lpstr>
      <vt:lpstr>Структура доходов бюджета Верхнеуслонского муниципального района в 2023 году, тыс. руб.</vt:lpstr>
      <vt:lpstr>Слайд 6</vt:lpstr>
      <vt:lpstr>Слайд 7</vt:lpstr>
      <vt:lpstr>   Расходы бюджета Верхнеуслонского муниципального района  за 2023  год (тыс. руб.) </vt:lpstr>
      <vt:lpstr>Консолидированный бюджет Верхнеуслонского муниципального района по доходам и расходам  за 2023 год 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Камско-Устьинского муниципального района</dc:title>
  <dc:creator>kust-raifo5</dc:creator>
  <cp:lastModifiedBy>vusl-raisa</cp:lastModifiedBy>
  <cp:revision>754</cp:revision>
  <cp:lastPrinted>2023-02-22T10:44:46Z</cp:lastPrinted>
  <dcterms:created xsi:type="dcterms:W3CDTF">2011-05-29T06:23:22Z</dcterms:created>
  <dcterms:modified xsi:type="dcterms:W3CDTF">2025-02-22T05:20:32Z</dcterms:modified>
</cp:coreProperties>
</file>