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2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36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31.jpeg" ContentType="image/jpeg"/>
  <Override PartName="/ppt/media/image15.jpeg" ContentType="image/jpeg"/>
  <Override PartName="/ppt/media/image51.png" ContentType="image/png"/>
  <Override PartName="/ppt/media/image9.png" ContentType="image/png"/>
  <Override PartName="/ppt/media/image43.png" ContentType="image/png"/>
  <Override PartName="/ppt/media/image37.png" ContentType="image/png"/>
  <Override PartName="/ppt/media/image38.jpeg" ContentType="image/jpeg"/>
  <Override PartName="/ppt/media/image12.png" ContentType="image/png"/>
  <Override PartName="/ppt/media/image39.png" ContentType="image/png"/>
  <Override PartName="/ppt/media/image41.png" ContentType="image/png"/>
  <Override PartName="/ppt/media/image7.png" ContentType="image/png"/>
  <Override PartName="/ppt/media/image42.png" ContentType="image/png"/>
  <Override PartName="/ppt/media/image48.png" ContentType="image/png"/>
  <Override PartName="/ppt/media/image49.png" ContentType="image/png"/>
  <Override PartName="/ppt/media/image47.png" ContentType="image/png"/>
  <Override PartName="/ppt/media/image46.png" ContentType="image/png"/>
  <Override PartName="/ppt/media/image44.jpeg" ContentType="image/jpeg"/>
  <Override PartName="/ppt/media/image45.png" ContentType="image/png"/>
  <Override PartName="/ppt/media/image40.png" ContentType="image/png"/>
  <Override PartName="/ppt/media/image6.png" ContentType="image/png"/>
  <Override PartName="/ppt/media/image13.png" ContentType="image/png"/>
  <Override PartName="/ppt/media/image10.png" ContentType="image/png"/>
  <Override PartName="/ppt/media/image26.png" ContentType="image/png"/>
  <Override PartName="/ppt/media/image14.png" ContentType="image/png"/>
  <Override PartName="/ppt/media/image28.png" ContentType="image/png"/>
  <Override PartName="/ppt/media/image2.png" ContentType="image/png"/>
  <Override PartName="/ppt/media/image11.png" ContentType="image/png"/>
  <Override PartName="/ppt/media/image27.png" ContentType="image/png"/>
  <Override PartName="/ppt/media/image8.png" ContentType="image/png"/>
  <Override PartName="/ppt/media/image50.png" ContentType="image/png"/>
  <Override PartName="/ppt/media/image1.jpeg" ContentType="image/jpeg"/>
  <Override PartName="/ppt/media/image29.png" ContentType="image/png"/>
  <Override PartName="/ppt/media/image3.png" ContentType="image/png"/>
  <Override PartName="/ppt/media/image16.png" ContentType="image/png"/>
  <Override PartName="/ppt/media/image4.png" ContentType="image/png"/>
  <Override PartName="/ppt/media/image5.png" ContentType="image/png"/>
  <Override PartName="/ppt/media/image17.pn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9926638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96A04C2-3563-43FE-B333-9DDDFEEA50A5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Rectangle 2"/>
          <p:cNvSpPr/>
          <p:nvPr/>
        </p:nvSpPr>
        <p:spPr>
          <a:xfrm>
            <a:off x="4277160" y="10157400"/>
            <a:ext cx="327780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967837-50A8-40AC-8728-4DC70E2F8CA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1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3680" cy="4007520"/>
          </a:xfrm>
          <a:prstGeom prst="rect">
            <a:avLst/>
          </a:prstGeom>
          <a:ln w="0">
            <a:noFill/>
          </a:ln>
        </p:spPr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754920" y="5078880"/>
            <a:ext cx="60454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2680" cy="2291760"/>
          </a:xfrm>
          <a:prstGeom prst="rect">
            <a:avLst/>
          </a:prstGeom>
          <a:ln w="0">
            <a:noFill/>
          </a:ln>
        </p:spPr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8000" cy="2673360"/>
          </a:xfrm>
          <a:prstGeom prst="rect">
            <a:avLst/>
          </a:prstGeom>
          <a:noFill/>
          <a:ln w="0">
            <a:noFill/>
          </a:ln>
        </p:spPr>
        <p:txBody>
          <a:bodyPr lIns="79920" rIns="79920" tIns="39960" bIns="3996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sldNum" idx="17"/>
          </p:nvPr>
        </p:nvSpPr>
        <p:spPr>
          <a:xfrm>
            <a:off x="5622840" y="6456240"/>
            <a:ext cx="4298400" cy="338040"/>
          </a:xfrm>
          <a:prstGeom prst="rect">
            <a:avLst/>
          </a:prstGeom>
          <a:noFill/>
          <a:ln w="0">
            <a:noFill/>
          </a:ln>
        </p:spPr>
        <p:txBody>
          <a:bodyPr lIns="79920" rIns="79920" tIns="39960" bIns="399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9AD50A-C05B-4AAF-8DA0-BD2FC057EB75}" type="slidenum">
              <a:rPr b="0" lang="ru-RU" sz="11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2680" cy="2291760"/>
          </a:xfrm>
          <a:prstGeom prst="rect">
            <a:avLst/>
          </a:prstGeom>
          <a:ln w="0">
            <a:noFill/>
          </a:ln>
        </p:spPr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8720" cy="2674080"/>
          </a:xfrm>
          <a:prstGeom prst="rect">
            <a:avLst/>
          </a:prstGeom>
          <a:noFill/>
          <a:ln w="0">
            <a:noFill/>
          </a:ln>
        </p:spPr>
        <p:txBody>
          <a:bodyPr lIns="79920" rIns="79920" tIns="39960" bIns="3996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sldNum" idx="16"/>
          </p:nvPr>
        </p:nvSpPr>
        <p:spPr>
          <a:xfrm>
            <a:off x="5622840" y="6456240"/>
            <a:ext cx="4299120" cy="338760"/>
          </a:xfrm>
          <a:prstGeom prst="rect">
            <a:avLst/>
          </a:prstGeom>
          <a:noFill/>
          <a:ln w="0">
            <a:noFill/>
          </a:ln>
        </p:spPr>
        <p:txBody>
          <a:bodyPr lIns="79920" rIns="79920" tIns="39960" bIns="3996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86ABDF-1517-4664-8CEB-BBF0F9E3DC99}" type="slidenum">
              <a:rPr b="0" lang="ru-RU" sz="11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C9BDD3-7FAE-485F-898F-32670651EA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49ABA0-EF83-4D36-9D9A-AB5DFBCC54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4494F0-DBE1-4509-BE78-B6B8A58C23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F8DC5A-0995-4EE0-AE24-4D75812AC2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15FE2C-795D-4246-9CDB-F9A73C2807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0F11AD-7B6F-4506-A1D2-B66CBF5C43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BC1DB3-2EC9-4DBC-BAD9-5E2896F15A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9D874DD-2EA0-403F-83E0-B6BB7EB290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500995-D4C2-47DB-8E11-26AF6A38AB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79B22F-071D-46F2-8788-D072213E7E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FEED7C-F353-4442-900E-C270A8DB52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2539D2-3DEF-49AB-BC9C-0B0B4437F7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875084-FC88-43DD-8C21-CEBDD14B03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3AC036C-7B14-400B-81D3-666525BB56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ED3BE2-3205-4680-A138-ECA788ACCB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518FA8-A8AE-4525-BB85-809446C71E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EC334D-DFFC-46DF-B315-E0E8731C40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200D99D-B8FE-452C-BEA7-1D1C95187F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0B68680-311D-455A-8E78-6299B7D203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71A193A-CD0D-4E0A-8D85-A11FC110A3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BFE6F7-BE8C-4860-8022-1A8EF4FB51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A5CAE83-82AE-49C2-83A9-DC43BAB154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785623-9B9E-4608-8FA1-1C3CE5BFF8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36F806-EAD8-4C8D-8BB6-527034DC3D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2F43558-9910-4228-A58D-9DFAEAE023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2A04D2-296A-4215-9732-88F4766A24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D4B3DEC-5B86-4DAC-B3F1-E87863067E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4D2174-D567-46A0-8774-2756E412D8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A60B88-357D-431A-A459-1B37E4EB29F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2B03CE-2697-4945-AC93-52F9B9D067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86F6A81-7A42-4116-9F18-FD0699AE83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C96C0E6-7158-47C7-B815-FDC15AFACD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25E3860-465D-478A-83E7-9012FB0F35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D70E51-65C5-4096-8623-0AB8750817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3F1DCD7-CDDA-499D-A200-B14A2DD0A5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1FC64A-4CDE-412E-B0BD-76A83376B2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FC51EC2-0A9D-4044-97D8-10A4780EC9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DEF9F0-2B83-47BB-9D06-9BFEB9A78C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6769DAF-4728-4A00-AF99-E42A400E9E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8E916F-0A3F-4909-9201-92EE21ABC0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C81F213-5051-4BAA-B48D-290A806902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D169FCB-B200-44A7-952E-3B6B2BB9E3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AB48F6-4A82-419D-A48E-11A12B4B3E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7FA4D1-4C99-444F-AE64-998A13EC22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136F04-172A-4982-B343-42B9F87940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DE1E33-AFB7-4ABA-ADAB-921A4AE58A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1F1C91-DFD6-463D-900D-18EC7D640F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0EA3B9-4BAE-49B6-95BB-A68B63B2AB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5659560" cy="6854040"/>
          </a:xfrm>
          <a:prstGeom prst="rect">
            <a:avLst/>
          </a:prstGeom>
          <a:ln w="0">
            <a:noFill/>
          </a:ln>
        </p:spPr>
      </p:pic>
      <p:sp>
        <p:nvSpPr>
          <p:cNvPr id="1" name="bg object 17"/>
          <p:cNvSpPr/>
          <p:nvPr/>
        </p:nvSpPr>
        <p:spPr>
          <a:xfrm>
            <a:off x="0" y="0"/>
            <a:ext cx="5668920" cy="6846120"/>
          </a:xfrm>
          <a:custGeom>
            <a:avLst/>
            <a:gdLst>
              <a:gd name="textAreaLeft" fmla="*/ 0 w 5668920"/>
              <a:gd name="textAreaRight" fmla="*/ 5672880 w 5668920"/>
              <a:gd name="textAreaTop" fmla="*/ 0 h 6846120"/>
              <a:gd name="textAreaBottom" fmla="*/ 6850080 h 6846120"/>
            </a:gdLst>
            <a:ah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2" name="bg object 18"/>
          <p:cNvSpPr/>
          <p:nvPr/>
        </p:nvSpPr>
        <p:spPr>
          <a:xfrm>
            <a:off x="5672880" y="0"/>
            <a:ext cx="6515640" cy="1837080"/>
          </a:xfrm>
          <a:custGeom>
            <a:avLst/>
            <a:gdLst>
              <a:gd name="textAreaLeft" fmla="*/ 0 w 6515640"/>
              <a:gd name="textAreaRight" fmla="*/ 6519600 w 6515640"/>
              <a:gd name="textAreaTop" fmla="*/ 0 h 1837080"/>
              <a:gd name="textAreaBottom" fmla="*/ 1841040 h 1837080"/>
            </a:gdLst>
            <a:ah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3" name="bg object 19" descr=""/>
          <p:cNvPicPr/>
          <p:nvPr/>
        </p:nvPicPr>
        <p:blipFill>
          <a:blip r:embed="rId3"/>
          <a:stretch/>
        </p:blipFill>
        <p:spPr>
          <a:xfrm>
            <a:off x="9350640" y="5846760"/>
            <a:ext cx="252360" cy="24768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4"/>
          <a:stretch/>
        </p:blipFill>
        <p:spPr>
          <a:xfrm>
            <a:off x="8863920" y="6142680"/>
            <a:ext cx="1225800" cy="1407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84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E313FF-8E1B-4F1B-B279-0420A24BBA96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8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4BF37D-D330-459F-8643-456F97292731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8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C26B09-CCCA-4A97-AD1F-69D74BCC5091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24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3BCF00-5215-4550-BF2C-E9280AD13657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3" Type="http://schemas.openxmlformats.org/officeDocument/2006/relationships/hyperlink" Target="mailto:INFO@FPPRT.RU" TargetMode="External"/><Relationship Id="rId4" Type="http://schemas.openxmlformats.org/officeDocument/2006/relationships/hyperlink" Target="mailto:INFO@FPPRT.RU" TargetMode="External"/><Relationship Id="rId5" Type="http://schemas.openxmlformats.org/officeDocument/2006/relationships/hyperlink" Target="mailto:INFO@FPPRT.RU" TargetMode="External"/><Relationship Id="rId6" Type="http://schemas.openxmlformats.org/officeDocument/2006/relationships/hyperlink" Target="mailto:INFO@FPPRT.RU" TargetMode="External"/><Relationship Id="rId7" Type="http://schemas.openxmlformats.org/officeDocument/2006/relationships/hyperlink" Target="mailto:INFO@FPPRT.RU" TargetMode="External"/><Relationship Id="rId8" Type="http://schemas.openxmlformats.org/officeDocument/2006/relationships/hyperlink" Target="mailto:INFO@FPPRT.RU" TargetMode="External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INFO@FPPRT.RU" TargetMode="External"/><Relationship Id="rId2" Type="http://schemas.openxmlformats.org/officeDocument/2006/relationships/hyperlink" Target="mailto:INFO@FPPRT.RU" TargetMode="External"/><Relationship Id="rId3" Type="http://schemas.openxmlformats.org/officeDocument/2006/relationships/hyperlink" Target="mailto:INFO@FPPRT.RU" TargetMode="External"/><Relationship Id="rId4" Type="http://schemas.openxmlformats.org/officeDocument/2006/relationships/hyperlink" Target="mailto:INFO@FPPRT.RU" TargetMode="External"/><Relationship Id="rId5" Type="http://schemas.openxmlformats.org/officeDocument/2006/relationships/hyperlink" Target="mailto:INFO@FPPRT.RU" TargetMode="External"/><Relationship Id="rId6" Type="http://schemas.openxmlformats.org/officeDocument/2006/relationships/hyperlink" Target="mailto:INFO@FPPRT.RU" TargetMode="External"/><Relationship Id="rId7" Type="http://schemas.openxmlformats.org/officeDocument/2006/relationships/hyperlink" Target="mailto:INFO@FPPRT.RU" TargetMode="External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INFO@FPPRT.RU" TargetMode="External"/><Relationship Id="rId2" Type="http://schemas.openxmlformats.org/officeDocument/2006/relationships/hyperlink" Target="mailto:INFO@FPPRT.RU" TargetMode="External"/><Relationship Id="rId3" Type="http://schemas.openxmlformats.org/officeDocument/2006/relationships/hyperlink" Target="mailto:INFO@FPPRT.RU" TargetMode="External"/><Relationship Id="rId4" Type="http://schemas.openxmlformats.org/officeDocument/2006/relationships/hyperlink" Target="mailto:INFO@FPPRT.RU" TargetMode="External"/><Relationship Id="rId5" Type="http://schemas.openxmlformats.org/officeDocument/2006/relationships/hyperlink" Target="mailto:INFO@FPPRT.RU" TargetMode="External"/><Relationship Id="rId6" Type="http://schemas.openxmlformats.org/officeDocument/2006/relationships/hyperlink" Target="mailto:INFO@FPPRT.RU" TargetMode="External"/><Relationship Id="rId7" Type="http://schemas.openxmlformats.org/officeDocument/2006/relationships/hyperlink" Target="mailto:INFO@FPPRT.RU" TargetMode="External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INFO@FPPRT.RU" TargetMode="External"/><Relationship Id="rId2" Type="http://schemas.openxmlformats.org/officeDocument/2006/relationships/hyperlink" Target="mailto:INFO@FPPRT.RU" TargetMode="External"/><Relationship Id="rId3" Type="http://schemas.openxmlformats.org/officeDocument/2006/relationships/hyperlink" Target="mailto:INFO@FPPRT.RU" TargetMode="External"/><Relationship Id="rId4" Type="http://schemas.openxmlformats.org/officeDocument/2006/relationships/hyperlink" Target="mailto:INFO@FPPRT.RU" TargetMode="External"/><Relationship Id="rId5" Type="http://schemas.openxmlformats.org/officeDocument/2006/relationships/hyperlink" Target="mailto:INFO@FPPRT.RU" TargetMode="External"/><Relationship Id="rId6" Type="http://schemas.openxmlformats.org/officeDocument/2006/relationships/hyperlink" Target="mailto:INFO@FPPRT.RU" TargetMode="External"/><Relationship Id="rId7" Type="http://schemas.openxmlformats.org/officeDocument/2006/relationships/hyperlink" Target="mailto:INFO@FPPRT.RU" TargetMode="External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6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jpeg"/><Relationship Id="rId11" Type="http://schemas.openxmlformats.org/officeDocument/2006/relationships/image" Target="../media/image32.png"/><Relationship Id="rId12" Type="http://schemas.openxmlformats.org/officeDocument/2006/relationships/image" Target="../media/image6.png"/><Relationship Id="rId1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24.png"/><Relationship Id="rId3" Type="http://schemas.openxmlformats.org/officeDocument/2006/relationships/image" Target="../media/image34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jpeg"/><Relationship Id="rId11" Type="http://schemas.openxmlformats.org/officeDocument/2006/relationships/image" Target="../media/image32.png"/><Relationship Id="rId12" Type="http://schemas.openxmlformats.org/officeDocument/2006/relationships/image" Target="../media/image6.png"/><Relationship Id="rId13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24.png"/><Relationship Id="rId3" Type="http://schemas.openxmlformats.org/officeDocument/2006/relationships/image" Target="../media/image34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jpeg"/><Relationship Id="rId11" Type="http://schemas.openxmlformats.org/officeDocument/2006/relationships/image" Target="../media/image32.png"/><Relationship Id="rId12" Type="http://schemas.openxmlformats.org/officeDocument/2006/relationships/image" Target="../media/image6.png"/><Relationship Id="rId1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hyperlink" Target="mailto:INFO@FPPRT.RU" TargetMode="External"/><Relationship Id="rId9" Type="http://schemas.openxmlformats.org/officeDocument/2006/relationships/hyperlink" Target="mailto:INFO@FPPRT.RU" TargetMode="External"/><Relationship Id="rId10" Type="http://schemas.openxmlformats.org/officeDocument/2006/relationships/hyperlink" Target="mailto:INFO@FPPRT.RU" TargetMode="External"/><Relationship Id="rId11" Type="http://schemas.openxmlformats.org/officeDocument/2006/relationships/hyperlink" Target="mailto:INFO@FPPRT.RU" TargetMode="External"/><Relationship Id="rId12" Type="http://schemas.openxmlformats.org/officeDocument/2006/relationships/hyperlink" Target="mailto:INFO@FPPRT.RU" TargetMode="External"/><Relationship Id="rId13" Type="http://schemas.openxmlformats.org/officeDocument/2006/relationships/hyperlink" Target="mailto:INFO@FPPRT.RU" TargetMode="External"/><Relationship Id="rId14" Type="http://schemas.openxmlformats.org/officeDocument/2006/relationships/hyperlink" Target="mailto:INFO@FPPRT.RU" TargetMode="External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14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4720" cy="1149480"/>
          </a:xfrm>
          <a:prstGeom prst="rect">
            <a:avLst/>
          </a:prstGeom>
          <a:noFill/>
          <a:ln w="0">
            <a:noFill/>
          </a:ln>
        </p:spPr>
        <p:txBody>
          <a:bodyPr lIns="0" rIns="0" tIns="7920" bIns="0" anchor="ctr">
            <a:noAutofit/>
          </a:bodyPr>
          <a:p>
            <a:pPr marL="7560" indent="0" algn="ctr">
              <a:lnSpc>
                <a:spcPct val="100000"/>
              </a:lnSpc>
              <a:spcBef>
                <a:spcPts val="65"/>
              </a:spcBef>
              <a:buNone/>
              <a:tabLst>
                <a:tab algn="l" pos="0"/>
              </a:tabLst>
            </a:pPr>
            <a:r>
              <a:rPr b="1" lang="ru-RU" sz="3030" spc="-1" strike="noStrike">
                <a:solidFill>
                  <a:srgbClr val="e84e22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b="0" lang="ru-RU" sz="303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31" descr=""/>
          <p:cNvPicPr/>
          <p:nvPr/>
        </p:nvPicPr>
        <p:blipFill>
          <a:blip r:embed="rId1"/>
          <a:stretch/>
        </p:blipFill>
        <p:spPr>
          <a:xfrm>
            <a:off x="5735160" y="5377320"/>
            <a:ext cx="961200" cy="645480"/>
          </a:xfrm>
          <a:prstGeom prst="rect">
            <a:avLst/>
          </a:prstGeom>
          <a:ln w="0">
            <a:noFill/>
          </a:ln>
        </p:spPr>
      </p:pic>
      <p:sp>
        <p:nvSpPr>
          <p:cNvPr id="177" name="Скругленный прямоугольник 6"/>
          <p:cNvSpPr/>
          <p:nvPr/>
        </p:nvSpPr>
        <p:spPr>
          <a:xfrm>
            <a:off x="8637480" y="5609520"/>
            <a:ext cx="1521000" cy="830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9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78" name="Рисунок 30" descr=""/>
          <p:cNvPicPr/>
          <p:nvPr/>
        </p:nvPicPr>
        <p:blipFill>
          <a:blip r:embed="rId2"/>
          <a:stretch/>
        </p:blipFill>
        <p:spPr>
          <a:xfrm>
            <a:off x="6698160" y="5286240"/>
            <a:ext cx="5399640" cy="64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Скругленный прямоугольник 38"/>
          <p:cNvSpPr/>
          <p:nvPr/>
        </p:nvSpPr>
        <p:spPr>
          <a:xfrm>
            <a:off x="4348800" y="2229840"/>
            <a:ext cx="1608480" cy="1882800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16" name="Параллелограмм 11"/>
          <p:cNvSpPr/>
          <p:nvPr/>
        </p:nvSpPr>
        <p:spPr>
          <a:xfrm>
            <a:off x="210960" y="234360"/>
            <a:ext cx="780120" cy="4712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17" name="object 7"/>
          <p:cNvSpPr/>
          <p:nvPr/>
        </p:nvSpPr>
        <p:spPr>
          <a:xfrm>
            <a:off x="308520" y="1165320"/>
            <a:ext cx="565596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 anchor="t">
            <a:spAutoFit/>
          </a:bodyPr>
          <a:p>
            <a:pPr marL="699120" algn="ctr">
              <a:lnSpc>
                <a:spcPct val="102000"/>
              </a:lnSpc>
              <a:spcBef>
                <a:spcPts val="496"/>
              </a:spcBef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ФИНАНСИРОВАНИЕ СЕРТИФИКАЦИИ ПРОДУКЦИИ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45"/>
          <p:cNvSpPr/>
          <p:nvPr/>
        </p:nvSpPr>
        <p:spPr>
          <a:xfrm>
            <a:off x="371160" y="2081160"/>
            <a:ext cx="394524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Calibri"/>
              </a:rPr>
              <a:t>Услуга включает в себя финансирование оформления </a:t>
            </a:r>
            <a:r>
              <a:rPr b="1" lang="ru-RU" sz="1600" spc="-1" strike="noStrike">
                <a:solidFill>
                  <a:schemeClr val="dk1"/>
                </a:solidFill>
                <a:latin typeface="Calibri"/>
                <a:ea typeface="Calibri"/>
              </a:rPr>
              <a:t>разрешительной документации – сертификата/ свидетельства 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Calibri"/>
              </a:rPr>
              <a:t>для 1 субъекта МСП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9" name="Группа 46"/>
          <p:cNvGrpSpPr/>
          <p:nvPr/>
        </p:nvGrpSpPr>
        <p:grpSpPr>
          <a:xfrm>
            <a:off x="308520" y="919800"/>
            <a:ext cx="5916240" cy="948240"/>
            <a:chOff x="308520" y="919800"/>
            <a:chExt cx="5916240" cy="948240"/>
          </a:xfrm>
        </p:grpSpPr>
        <p:sp>
          <p:nvSpPr>
            <p:cNvPr id="320" name="Скругленный прямоугольник 47"/>
            <p:cNvSpPr/>
            <p:nvPr/>
          </p:nvSpPr>
          <p:spPr>
            <a:xfrm>
              <a:off x="308520" y="1035000"/>
              <a:ext cx="5916240" cy="8330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21" name="Группа 48"/>
            <p:cNvGrpSpPr/>
            <p:nvPr/>
          </p:nvGrpSpPr>
          <p:grpSpPr>
            <a:xfrm>
              <a:off x="5118120" y="919800"/>
              <a:ext cx="803160" cy="410760"/>
              <a:chOff x="5118120" y="919800"/>
              <a:chExt cx="803160" cy="410760"/>
            </a:xfrm>
          </p:grpSpPr>
          <p:sp>
            <p:nvSpPr>
              <p:cNvPr id="322" name="Скругленный прямоугольник 14"/>
              <p:cNvSpPr/>
              <p:nvPr/>
            </p:nvSpPr>
            <p:spPr>
              <a:xfrm>
                <a:off x="5133960" y="953280"/>
                <a:ext cx="782280" cy="37728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3" name="Прямоугольник 1"/>
              <p:cNvSpPr/>
              <p:nvPr/>
            </p:nvSpPr>
            <p:spPr>
              <a:xfrm>
                <a:off x="5118120" y="91980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4" name="Прямоугольник 51"/>
          <p:cNvSpPr/>
          <p:nvPr/>
        </p:nvSpPr>
        <p:spPr>
          <a:xfrm>
            <a:off x="4447440" y="2416320"/>
            <a:ext cx="1500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Calibri"/>
              </a:rPr>
              <a:t>700 000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Прямоугольник 52"/>
          <p:cNvSpPr/>
          <p:nvPr/>
        </p:nvSpPr>
        <p:spPr>
          <a:xfrm>
            <a:off x="4941360" y="2151720"/>
            <a:ext cx="425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до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Прямоугольник 53"/>
          <p:cNvSpPr/>
          <p:nvPr/>
        </p:nvSpPr>
        <p:spPr>
          <a:xfrm>
            <a:off x="4695840" y="2759040"/>
            <a:ext cx="87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Прямоугольник 55"/>
          <p:cNvSpPr/>
          <p:nvPr/>
        </p:nvSpPr>
        <p:spPr>
          <a:xfrm>
            <a:off x="4392360" y="3219120"/>
            <a:ext cx="1572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не более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3-х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Параллелограмм 42"/>
          <p:cNvSpPr/>
          <p:nvPr/>
        </p:nvSpPr>
        <p:spPr>
          <a:xfrm>
            <a:off x="993960" y="234360"/>
            <a:ext cx="10829160" cy="6584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9" name="Прямоугольник 43"/>
          <p:cNvSpPr/>
          <p:nvPr/>
        </p:nvSpPr>
        <p:spPr>
          <a:xfrm>
            <a:off x="1333800" y="297360"/>
            <a:ext cx="10302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для производственников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10"/>
          <p:cNvSpPr/>
          <p:nvPr/>
        </p:nvSpPr>
        <p:spPr>
          <a:xfrm>
            <a:off x="153720" y="4669200"/>
            <a:ext cx="63792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ФИНАНСИРОВАНИЕ УЧАСТИЯ В ВЫСТАВОЧНО-ЯРМАРОЧНЫХ МЕРОПРИЯТИЯХ НА ТЕРРИТОРИИ РФ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1" name="Группа 29"/>
          <p:cNvGrpSpPr/>
          <p:nvPr/>
        </p:nvGrpSpPr>
        <p:grpSpPr>
          <a:xfrm>
            <a:off x="424440" y="4253760"/>
            <a:ext cx="5712120" cy="1137240"/>
            <a:chOff x="424440" y="4253760"/>
            <a:chExt cx="5712120" cy="1137240"/>
          </a:xfrm>
        </p:grpSpPr>
        <p:sp>
          <p:nvSpPr>
            <p:cNvPr id="332" name="Скругленный прямоугольник 47"/>
            <p:cNvSpPr/>
            <p:nvPr/>
          </p:nvSpPr>
          <p:spPr>
            <a:xfrm>
              <a:off x="424440" y="4542480"/>
              <a:ext cx="5712120" cy="8485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33" name="Группа 31"/>
            <p:cNvGrpSpPr/>
            <p:nvPr/>
          </p:nvGrpSpPr>
          <p:grpSpPr>
            <a:xfrm>
              <a:off x="5186160" y="4253760"/>
              <a:ext cx="803160" cy="403560"/>
              <a:chOff x="5186160" y="4253760"/>
              <a:chExt cx="803160" cy="403560"/>
            </a:xfrm>
          </p:grpSpPr>
          <p:sp>
            <p:nvSpPr>
              <p:cNvPr id="334" name="Скругленный прямоугольник 14"/>
              <p:cNvSpPr/>
              <p:nvPr/>
            </p:nvSpPr>
            <p:spPr>
              <a:xfrm>
                <a:off x="5208840" y="4268160"/>
                <a:ext cx="754920" cy="384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35" name="Прямоугольник 1"/>
              <p:cNvSpPr/>
              <p:nvPr/>
            </p:nvSpPr>
            <p:spPr>
              <a:xfrm>
                <a:off x="5186160" y="4253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36" name="TextBox 35"/>
          <p:cNvSpPr/>
          <p:nvPr/>
        </p:nvSpPr>
        <p:spPr>
          <a:xfrm>
            <a:off x="371160" y="5434560"/>
            <a:ext cx="618912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оборудования.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Оплачивается не более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600 тыс.руб.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на 1 субъекта МСП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7" name="Группа 36"/>
          <p:cNvGrpSpPr/>
          <p:nvPr/>
        </p:nvGrpSpPr>
        <p:grpSpPr>
          <a:xfrm>
            <a:off x="6398640" y="2061360"/>
            <a:ext cx="5712120" cy="1137240"/>
            <a:chOff x="6398640" y="2061360"/>
            <a:chExt cx="5712120" cy="1137240"/>
          </a:xfrm>
        </p:grpSpPr>
        <p:sp>
          <p:nvSpPr>
            <p:cNvPr id="338" name="Скругленный прямоугольник 47"/>
            <p:cNvSpPr/>
            <p:nvPr/>
          </p:nvSpPr>
          <p:spPr>
            <a:xfrm>
              <a:off x="6398640" y="2350080"/>
              <a:ext cx="5712120" cy="8485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39" name="Группа 39"/>
            <p:cNvGrpSpPr/>
            <p:nvPr/>
          </p:nvGrpSpPr>
          <p:grpSpPr>
            <a:xfrm>
              <a:off x="11160360" y="2061360"/>
              <a:ext cx="803160" cy="403560"/>
              <a:chOff x="11160360" y="2061360"/>
              <a:chExt cx="803160" cy="403560"/>
            </a:xfrm>
          </p:grpSpPr>
          <p:sp>
            <p:nvSpPr>
              <p:cNvPr id="340" name="Скругленный прямоугольник 14"/>
              <p:cNvSpPr/>
              <p:nvPr/>
            </p:nvSpPr>
            <p:spPr>
              <a:xfrm>
                <a:off x="11183040" y="2075760"/>
                <a:ext cx="754920" cy="3841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41" name="Прямоугольник 1"/>
              <p:cNvSpPr/>
              <p:nvPr/>
            </p:nvSpPr>
            <p:spPr>
              <a:xfrm>
                <a:off x="11160360" y="20613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42" name="TextBox 60"/>
          <p:cNvSpPr/>
          <p:nvPr/>
        </p:nvSpPr>
        <p:spPr>
          <a:xfrm>
            <a:off x="5947200" y="2491200"/>
            <a:ext cx="63792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ФИНАНСИРОВАНИЕ ОКАЗАНИЯ УСЛУГ ПО РЕКЛАМЕ ПРОДУКЦИИ/УСЛУГ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TextBox 62"/>
          <p:cNvSpPr/>
          <p:nvPr/>
        </p:nvSpPr>
        <p:spPr>
          <a:xfrm>
            <a:off x="6616080" y="3339720"/>
            <a:ext cx="549324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Прямоугольник 9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Группа 33"/>
          <p:cNvGrpSpPr/>
          <p:nvPr/>
        </p:nvGrpSpPr>
        <p:grpSpPr>
          <a:xfrm>
            <a:off x="165960" y="234360"/>
            <a:ext cx="4136760" cy="471240"/>
            <a:chOff x="165960" y="234360"/>
            <a:chExt cx="4136760" cy="471240"/>
          </a:xfrm>
        </p:grpSpPr>
        <p:sp>
          <p:nvSpPr>
            <p:cNvPr id="346" name="Параллелограмм 14"/>
            <p:cNvSpPr/>
            <p:nvPr/>
          </p:nvSpPr>
          <p:spPr>
            <a:xfrm>
              <a:off x="997560" y="234360"/>
              <a:ext cx="330516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47" name="Прямоугольник 47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Параллелограмм 16"/>
            <p:cNvSpPr/>
            <p:nvPr/>
          </p:nvSpPr>
          <p:spPr>
            <a:xfrm>
              <a:off x="165960" y="234360"/>
              <a:ext cx="78012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49" name="Прямоугольник 96"/>
            <p:cNvSpPr/>
            <p:nvPr/>
          </p:nvSpPr>
          <p:spPr>
            <a:xfrm>
              <a:off x="339120" y="271800"/>
              <a:ext cx="538920" cy="39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20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50" name="Прямоугольник 99"/>
          <p:cNvSpPr/>
          <p:nvPr/>
        </p:nvSpPr>
        <p:spPr>
          <a:xfrm>
            <a:off x="4198680" y="287280"/>
            <a:ext cx="729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b="1" lang="ru-RU" sz="1800" spc="-160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b="1" lang="ru-RU" sz="1800" spc="-197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5" strike="noStrike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b="1" lang="ru-RU" sz="1800" spc="-1104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1" name="Группа 42"/>
          <p:cNvGrpSpPr/>
          <p:nvPr/>
        </p:nvGrpSpPr>
        <p:grpSpPr>
          <a:xfrm>
            <a:off x="590400" y="770760"/>
            <a:ext cx="11196360" cy="1123200"/>
            <a:chOff x="590400" y="770760"/>
            <a:chExt cx="11196360" cy="1123200"/>
          </a:xfrm>
        </p:grpSpPr>
        <p:sp>
          <p:nvSpPr>
            <p:cNvPr id="352" name="Скругленный прямоугольник 27"/>
            <p:cNvSpPr/>
            <p:nvPr/>
          </p:nvSpPr>
          <p:spPr>
            <a:xfrm>
              <a:off x="590400" y="1054080"/>
              <a:ext cx="11196360" cy="8398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53" name="Группа 43"/>
            <p:cNvGrpSpPr/>
            <p:nvPr/>
          </p:nvGrpSpPr>
          <p:grpSpPr>
            <a:xfrm>
              <a:off x="9968040" y="770760"/>
              <a:ext cx="1481040" cy="403560"/>
              <a:chOff x="9968040" y="770760"/>
              <a:chExt cx="1481040" cy="403560"/>
            </a:xfrm>
          </p:grpSpPr>
          <p:sp>
            <p:nvSpPr>
              <p:cNvPr id="354" name="Скругленный прямоугольник 29"/>
              <p:cNvSpPr/>
              <p:nvPr/>
            </p:nvSpPr>
            <p:spPr>
              <a:xfrm>
                <a:off x="9968040" y="784800"/>
                <a:ext cx="1481040" cy="37656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55" name="Прямоугольник 100"/>
              <p:cNvSpPr/>
              <p:nvPr/>
            </p:nvSpPr>
            <p:spPr>
              <a:xfrm>
                <a:off x="10308960" y="770760"/>
                <a:ext cx="803160" cy="40356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56" name="Прямоугольник 101"/>
          <p:cNvSpPr/>
          <p:nvPr/>
        </p:nvSpPr>
        <p:spPr>
          <a:xfrm>
            <a:off x="590400" y="1145520"/>
            <a:ext cx="11196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Прямоугольник 102"/>
          <p:cNvSpPr/>
          <p:nvPr/>
        </p:nvSpPr>
        <p:spPr>
          <a:xfrm>
            <a:off x="669240" y="1917000"/>
            <a:ext cx="11399400" cy="27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98440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98440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UzFood 2025, 24-я Международная выставка продуктов питания, ингредиентов и пищевых технологий,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Рисунок 12" descr=""/>
          <p:cNvPicPr/>
          <p:nvPr/>
        </p:nvPicPr>
        <p:blipFill>
          <a:blip r:embed="rId1"/>
          <a:stretch/>
        </p:blipFill>
        <p:spPr>
          <a:xfrm>
            <a:off x="10539360" y="4677840"/>
            <a:ext cx="1406160" cy="1406160"/>
          </a:xfrm>
          <a:prstGeom prst="rect">
            <a:avLst/>
          </a:prstGeom>
          <a:ln w="0">
            <a:noFill/>
          </a:ln>
        </p:spPr>
      </p:pic>
      <p:sp>
        <p:nvSpPr>
          <p:cNvPr id="359" name="Скругленный прямоугольник 30"/>
          <p:cNvSpPr/>
          <p:nvPr/>
        </p:nvSpPr>
        <p:spPr>
          <a:xfrm>
            <a:off x="546480" y="6177240"/>
            <a:ext cx="11516760" cy="4636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rIns="61560" tIns="16560" bIns="165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60" name="object 16"/>
          <p:cNvSpPr/>
          <p:nvPr/>
        </p:nvSpPr>
        <p:spPr>
          <a:xfrm>
            <a:off x="902880" y="6250320"/>
            <a:ext cx="11130120" cy="4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 anchor="t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  <a:tabLst>
                <a:tab algn="l" pos="2858760"/>
              </a:tabLst>
            </a:pP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@FPP</a:t>
            </a:r>
            <a:r>
              <a:rPr b="1" lang="ru-RU" sz="1800" spc="-55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R</a:t>
            </a:r>
            <a:r>
              <a:rPr b="1" lang="ru-RU" sz="1800" spc="-126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T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7"/>
              </a:rPr>
              <a:t>.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8"/>
              </a:rPr>
              <a:t>RU</a:t>
            </a:r>
            <a:r>
              <a:rPr b="1" lang="ru-RU" sz="1800" spc="-1" strike="noStrike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b="1" lang="ru-RU" sz="1800" spc="-21" strike="noStrike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b="1" lang="ru-RU" sz="1800" spc="-1" strike="noStrike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1" name="object 43"/>
          <p:cNvGrpSpPr/>
          <p:nvPr/>
        </p:nvGrpSpPr>
        <p:grpSpPr>
          <a:xfrm>
            <a:off x="590400" y="6250320"/>
            <a:ext cx="309240" cy="308880"/>
            <a:chOff x="590400" y="6250320"/>
            <a:chExt cx="309240" cy="308880"/>
          </a:xfrm>
        </p:grpSpPr>
        <p:pic>
          <p:nvPicPr>
            <p:cNvPr id="362" name="object 44" descr=""/>
            <p:cNvPicPr/>
            <p:nvPr/>
          </p:nvPicPr>
          <p:blipFill>
            <a:blip r:embed="rId9"/>
            <a:stretch/>
          </p:blipFill>
          <p:spPr>
            <a:xfrm>
              <a:off x="749160" y="6250320"/>
              <a:ext cx="150480" cy="14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3" name="object 45"/>
            <p:cNvSpPr/>
            <p:nvPr/>
          </p:nvSpPr>
          <p:spPr>
            <a:xfrm>
              <a:off x="590400" y="6282000"/>
              <a:ext cx="278280" cy="277200"/>
            </a:xfrm>
            <a:custGeom>
              <a:avLst/>
              <a:gdLst>
                <a:gd name="textAreaLeft" fmla="*/ 0 w 278280"/>
                <a:gd name="textAreaRight" fmla="*/ 281880 w 278280"/>
                <a:gd name="textAreaTop" fmla="*/ 0 h 277200"/>
                <a:gd name="textAreaBottom" fmla="*/ 280800 h 277200"/>
              </a:gdLst>
              <a:ah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2"/>
          <p:cNvSpPr/>
          <p:nvPr/>
        </p:nvSpPr>
        <p:spPr>
          <a:xfrm>
            <a:off x="207360" y="1798920"/>
            <a:ext cx="5178240" cy="32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В услугу включены: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Подготовка перечня потенциальных покупателей: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составление списка потенциальных партнёров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Проверка интереса и подготовка переговорного процесса: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- поиск контактных данных лиц, ответственных за взаимодействие с новыми поставщиками;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- точечная рассылка презентационных материалов;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- уточнение интереса к продукции и готовности провести переговоры;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- итоговый отчёт с перечнем потенциальных иностранных покупателей с контактными данным для проведения дальнейшей коммуникации.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5" name="Группа 18"/>
          <p:cNvGrpSpPr/>
          <p:nvPr/>
        </p:nvGrpSpPr>
        <p:grpSpPr>
          <a:xfrm>
            <a:off x="165960" y="234360"/>
            <a:ext cx="4136760" cy="471240"/>
            <a:chOff x="165960" y="234360"/>
            <a:chExt cx="4136760" cy="471240"/>
          </a:xfrm>
        </p:grpSpPr>
        <p:sp>
          <p:nvSpPr>
            <p:cNvPr id="366" name="Параллелограмм 17"/>
            <p:cNvSpPr/>
            <p:nvPr/>
          </p:nvSpPr>
          <p:spPr>
            <a:xfrm>
              <a:off x="997560" y="234360"/>
              <a:ext cx="330516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7" name="Прямоугольник 23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Параллелограмм 18"/>
            <p:cNvSpPr/>
            <p:nvPr/>
          </p:nvSpPr>
          <p:spPr>
            <a:xfrm>
              <a:off x="165960" y="234360"/>
              <a:ext cx="78012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9" name="Прямоугольник 64"/>
            <p:cNvSpPr/>
            <p:nvPr/>
          </p:nvSpPr>
          <p:spPr>
            <a:xfrm>
              <a:off x="339120" y="271800"/>
              <a:ext cx="538920" cy="39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20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70" name="Прямоугольник 106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b="1" lang="ru-RU" sz="1800" spc="-160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b="1" lang="ru-RU" sz="1800" spc="-197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5" strike="noStrike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b="1" lang="ru-RU" sz="1800" spc="-1104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ОТ АО «РОССИЙСКИЙ ЭКСПОРТНЫЙ ЦЕНТР»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1" name="Группа 37"/>
          <p:cNvGrpSpPr/>
          <p:nvPr/>
        </p:nvGrpSpPr>
        <p:grpSpPr>
          <a:xfrm>
            <a:off x="311760" y="4858560"/>
            <a:ext cx="5370480" cy="1636920"/>
            <a:chOff x="311760" y="4858560"/>
            <a:chExt cx="5370480" cy="1636920"/>
          </a:xfrm>
        </p:grpSpPr>
        <p:sp>
          <p:nvSpPr>
            <p:cNvPr id="372" name="TextBox 17"/>
            <p:cNvSpPr/>
            <p:nvPr/>
          </p:nvSpPr>
          <p:spPr>
            <a:xfrm>
              <a:off x="366120" y="4858560"/>
              <a:ext cx="5302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Блок-схема: альтернативный процесс 7"/>
            <p:cNvSpPr/>
            <p:nvPr/>
          </p:nvSpPr>
          <p:spPr>
            <a:xfrm>
              <a:off x="1257480" y="5106240"/>
              <a:ext cx="198000" cy="3823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4" name="Прямоугольник 107"/>
            <p:cNvSpPr/>
            <p:nvPr/>
          </p:nvSpPr>
          <p:spPr>
            <a:xfrm>
              <a:off x="1977120" y="5121720"/>
              <a:ext cx="1807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5" name="Прямоугольник 108"/>
            <p:cNvSpPr/>
            <p:nvPr/>
          </p:nvSpPr>
          <p:spPr>
            <a:xfrm>
              <a:off x="396000" y="5668920"/>
              <a:ext cx="5286240" cy="57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6" name="Прямоугольник 109"/>
            <p:cNvSpPr/>
            <p:nvPr/>
          </p:nvSpPr>
          <p:spPr>
            <a:xfrm>
              <a:off x="311760" y="6131520"/>
              <a:ext cx="5357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7" name="TextBox 18"/>
          <p:cNvSpPr/>
          <p:nvPr/>
        </p:nvSpPr>
        <p:spPr>
          <a:xfrm>
            <a:off x="224280" y="4991400"/>
            <a:ext cx="495972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Страны поиска 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b="0" i="1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8" name="Группа 45"/>
          <p:cNvGrpSpPr/>
          <p:nvPr/>
        </p:nvGrpSpPr>
        <p:grpSpPr>
          <a:xfrm>
            <a:off x="224280" y="762840"/>
            <a:ext cx="5321880" cy="1005480"/>
            <a:chOff x="224280" y="762840"/>
            <a:chExt cx="5321880" cy="1005480"/>
          </a:xfrm>
        </p:grpSpPr>
        <p:sp>
          <p:nvSpPr>
            <p:cNvPr id="379" name="Скругленный прямоугольник 31"/>
            <p:cNvSpPr/>
            <p:nvPr/>
          </p:nvSpPr>
          <p:spPr>
            <a:xfrm>
              <a:off x="224280" y="936360"/>
              <a:ext cx="4653720" cy="8319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0" name="Группа 47"/>
            <p:cNvGrpSpPr/>
            <p:nvPr/>
          </p:nvGrpSpPr>
          <p:grpSpPr>
            <a:xfrm>
              <a:off x="3189600" y="762840"/>
              <a:ext cx="2356560" cy="708120"/>
              <a:chOff x="3189600" y="762840"/>
              <a:chExt cx="2356560" cy="708120"/>
            </a:xfrm>
          </p:grpSpPr>
          <p:sp>
            <p:nvSpPr>
              <p:cNvPr id="381" name="Скругленный прямоугольник 33"/>
              <p:cNvSpPr/>
              <p:nvPr/>
            </p:nvSpPr>
            <p:spPr>
              <a:xfrm>
                <a:off x="3470400" y="776880"/>
                <a:ext cx="1737360" cy="6415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2" name="Прямоугольник 110"/>
              <p:cNvSpPr/>
              <p:nvPr/>
            </p:nvSpPr>
            <p:spPr>
              <a:xfrm>
                <a:off x="3189600" y="76284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3" name="Прямоугольник 111"/>
          <p:cNvSpPr/>
          <p:nvPr/>
        </p:nvSpPr>
        <p:spPr>
          <a:xfrm>
            <a:off x="1367640" y="1171440"/>
            <a:ext cx="212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4" name="Группа 49"/>
          <p:cNvGrpSpPr/>
          <p:nvPr/>
        </p:nvGrpSpPr>
        <p:grpSpPr>
          <a:xfrm>
            <a:off x="6536160" y="724680"/>
            <a:ext cx="5313600" cy="1112040"/>
            <a:chOff x="6536160" y="724680"/>
            <a:chExt cx="5313600" cy="1112040"/>
          </a:xfrm>
        </p:grpSpPr>
        <p:sp>
          <p:nvSpPr>
            <p:cNvPr id="385" name="Скругленный прямоугольник 34"/>
            <p:cNvSpPr/>
            <p:nvPr/>
          </p:nvSpPr>
          <p:spPr>
            <a:xfrm>
              <a:off x="6536160" y="1047600"/>
              <a:ext cx="4653720" cy="7891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6" name="Группа 50"/>
            <p:cNvGrpSpPr/>
            <p:nvPr/>
          </p:nvGrpSpPr>
          <p:grpSpPr>
            <a:xfrm>
              <a:off x="9493200" y="724680"/>
              <a:ext cx="2356560" cy="726120"/>
              <a:chOff x="9493200" y="724680"/>
              <a:chExt cx="2356560" cy="726120"/>
            </a:xfrm>
          </p:grpSpPr>
          <p:sp>
            <p:nvSpPr>
              <p:cNvPr id="387" name="Скругленный прямоугольник 35"/>
              <p:cNvSpPr/>
              <p:nvPr/>
            </p:nvSpPr>
            <p:spPr>
              <a:xfrm>
                <a:off x="9777960" y="724680"/>
                <a:ext cx="1737360" cy="6084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8" name="Прямоугольник 112"/>
              <p:cNvSpPr/>
              <p:nvPr/>
            </p:nvSpPr>
            <p:spPr>
              <a:xfrm>
                <a:off x="9493200" y="74268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9" name="Прямоугольник 113"/>
          <p:cNvSpPr/>
          <p:nvPr/>
        </p:nvSpPr>
        <p:spPr>
          <a:xfrm>
            <a:off x="7305480" y="1253880"/>
            <a:ext cx="306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МЕЖДУНАРОДНЫЕ ВЫСТАВКИ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Прямоугольник 114"/>
          <p:cNvSpPr/>
          <p:nvPr/>
        </p:nvSpPr>
        <p:spPr>
          <a:xfrm>
            <a:off x="5394960" y="1852560"/>
            <a:ext cx="6662160" cy="43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SIAL Djazagro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Africa Rail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Южная Африка, 01.06.2025 - 30.06.2025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VietFood &amp; Beverage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Вьетнам, 01.08.2025 - 31.08.2025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03.04.2025)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Bangkok Gems &amp; Jewelry Fair (BGJF)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Таиланд, 01.09.2025 - 30.09.2025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, (прием заявок - до 04.05.2025)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                 </a:t>
            </a: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GITEX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Adipec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KazAgro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Saudi Agriculture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Саудовская Аравия, 01.10.2025 - 31.10.2025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Calibri"/>
                <a:ea typeface="Calibri"/>
              </a:rPr>
              <a:t>China International Import Expo 2025, </a:t>
            </a:r>
            <a:r>
              <a:rPr b="1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Китай, 01.11.2025 - </a:t>
            </a: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Calibri"/>
              </a:rPr>
              <a:t>30.11.2025 (прием заявок - до 04.07.2025)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Скругленный прямоугольник 36"/>
          <p:cNvSpPr/>
          <p:nvPr/>
        </p:nvSpPr>
        <p:spPr>
          <a:xfrm>
            <a:off x="546480" y="6177240"/>
            <a:ext cx="11516760" cy="4636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rIns="61560" tIns="16560" bIns="165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2" name="object 46"/>
          <p:cNvSpPr/>
          <p:nvPr/>
        </p:nvSpPr>
        <p:spPr>
          <a:xfrm>
            <a:off x="902880" y="6250320"/>
            <a:ext cx="11130120" cy="4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 anchor="t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  <a:tabLst>
                <a:tab algn="l" pos="2858760"/>
              </a:tabLst>
            </a:pP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"/>
              </a:rPr>
              <a:t>INF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b="1" lang="ru-RU" sz="1800" spc="-55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R</a:t>
            </a:r>
            <a:r>
              <a:rPr b="1" lang="ru-RU" sz="1800" spc="-126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T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.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7"/>
              </a:rPr>
              <a:t>RU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b="1" lang="ru-RU" sz="1800" spc="-21" strike="noStrike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b="1" lang="ru-RU" sz="1800" spc="-1" strike="noStrike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3" name="object 47"/>
          <p:cNvGrpSpPr/>
          <p:nvPr/>
        </p:nvGrpSpPr>
        <p:grpSpPr>
          <a:xfrm>
            <a:off x="590400" y="6250320"/>
            <a:ext cx="309240" cy="308880"/>
            <a:chOff x="590400" y="6250320"/>
            <a:chExt cx="309240" cy="308880"/>
          </a:xfrm>
        </p:grpSpPr>
        <p:pic>
          <p:nvPicPr>
            <p:cNvPr id="394" name="object 48" descr=""/>
            <p:cNvPicPr/>
            <p:nvPr/>
          </p:nvPicPr>
          <p:blipFill>
            <a:blip r:embed="rId8"/>
            <a:stretch/>
          </p:blipFill>
          <p:spPr>
            <a:xfrm>
              <a:off x="749160" y="6250320"/>
              <a:ext cx="150480" cy="14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5" name="object 49"/>
            <p:cNvSpPr/>
            <p:nvPr/>
          </p:nvSpPr>
          <p:spPr>
            <a:xfrm>
              <a:off x="590400" y="6282000"/>
              <a:ext cx="278280" cy="277200"/>
            </a:xfrm>
            <a:custGeom>
              <a:avLst/>
              <a:gdLst>
                <a:gd name="textAreaLeft" fmla="*/ 0 w 278280"/>
                <a:gd name="textAreaRight" fmla="*/ 281880 w 278280"/>
                <a:gd name="textAreaTop" fmla="*/ 0 h 277200"/>
                <a:gd name="textAreaBottom" fmla="*/ 280800 h 277200"/>
              </a:gdLst>
              <a:ah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Группа 51"/>
          <p:cNvGrpSpPr/>
          <p:nvPr/>
        </p:nvGrpSpPr>
        <p:grpSpPr>
          <a:xfrm>
            <a:off x="165960" y="234360"/>
            <a:ext cx="4136760" cy="471240"/>
            <a:chOff x="165960" y="234360"/>
            <a:chExt cx="4136760" cy="471240"/>
          </a:xfrm>
        </p:grpSpPr>
        <p:sp>
          <p:nvSpPr>
            <p:cNvPr id="397" name="Параллелограмм 19"/>
            <p:cNvSpPr/>
            <p:nvPr/>
          </p:nvSpPr>
          <p:spPr>
            <a:xfrm>
              <a:off x="997560" y="234360"/>
              <a:ext cx="330516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98" name="Прямоугольник 115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Параллелограмм 20"/>
            <p:cNvSpPr/>
            <p:nvPr/>
          </p:nvSpPr>
          <p:spPr>
            <a:xfrm>
              <a:off x="165960" y="234360"/>
              <a:ext cx="78012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00" name="Прямоугольник 116"/>
            <p:cNvSpPr/>
            <p:nvPr/>
          </p:nvSpPr>
          <p:spPr>
            <a:xfrm>
              <a:off x="339120" y="271800"/>
              <a:ext cx="538920" cy="39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20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01" name="Прямоугольник 117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b="1" lang="ru-RU" sz="1800" spc="-160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b="1" lang="ru-RU" sz="1800" spc="-197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5" strike="noStrike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b="1" lang="ru-RU" sz="1800" spc="-1104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ОТ АО «РОССИЙСКИЙ ЭКСПОРТНЫЙ ЦЕНТР»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2" name="Группа 52"/>
          <p:cNvGrpSpPr/>
          <p:nvPr/>
        </p:nvGrpSpPr>
        <p:grpSpPr>
          <a:xfrm>
            <a:off x="311760" y="4858560"/>
            <a:ext cx="5370480" cy="1636920"/>
            <a:chOff x="311760" y="4858560"/>
            <a:chExt cx="5370480" cy="1636920"/>
          </a:xfrm>
        </p:grpSpPr>
        <p:sp>
          <p:nvSpPr>
            <p:cNvPr id="403" name="TextBox 19"/>
            <p:cNvSpPr/>
            <p:nvPr/>
          </p:nvSpPr>
          <p:spPr>
            <a:xfrm>
              <a:off x="366120" y="4858560"/>
              <a:ext cx="5302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04" name="Блок-схема: альтернативный процесс 8"/>
            <p:cNvSpPr/>
            <p:nvPr/>
          </p:nvSpPr>
          <p:spPr>
            <a:xfrm>
              <a:off x="1257480" y="5106240"/>
              <a:ext cx="198000" cy="3823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05" name="Прямоугольник 118"/>
            <p:cNvSpPr/>
            <p:nvPr/>
          </p:nvSpPr>
          <p:spPr>
            <a:xfrm>
              <a:off x="1977120" y="5121720"/>
              <a:ext cx="1807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406" name="Прямоугольник 119"/>
            <p:cNvSpPr/>
            <p:nvPr/>
          </p:nvSpPr>
          <p:spPr>
            <a:xfrm>
              <a:off x="396000" y="5668920"/>
              <a:ext cx="5286240" cy="57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07" name="Прямоугольник 120"/>
            <p:cNvSpPr/>
            <p:nvPr/>
          </p:nvSpPr>
          <p:spPr>
            <a:xfrm>
              <a:off x="311760" y="6131520"/>
              <a:ext cx="5357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8" name="TextBox 21"/>
          <p:cNvSpPr/>
          <p:nvPr/>
        </p:nvSpPr>
        <p:spPr>
          <a:xfrm>
            <a:off x="311760" y="5225400"/>
            <a:ext cx="4778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9" name="Группа 53"/>
          <p:cNvGrpSpPr/>
          <p:nvPr/>
        </p:nvGrpSpPr>
        <p:grpSpPr>
          <a:xfrm>
            <a:off x="208440" y="797760"/>
            <a:ext cx="5293800" cy="1124640"/>
            <a:chOff x="208440" y="797760"/>
            <a:chExt cx="5293800" cy="1124640"/>
          </a:xfrm>
        </p:grpSpPr>
        <p:sp>
          <p:nvSpPr>
            <p:cNvPr id="410" name="Скругленный прямоугольник 37"/>
            <p:cNvSpPr/>
            <p:nvPr/>
          </p:nvSpPr>
          <p:spPr>
            <a:xfrm>
              <a:off x="208440" y="1090440"/>
              <a:ext cx="4653720" cy="83196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411" name="Группа 54"/>
            <p:cNvGrpSpPr/>
            <p:nvPr/>
          </p:nvGrpSpPr>
          <p:grpSpPr>
            <a:xfrm>
              <a:off x="3145680" y="797760"/>
              <a:ext cx="2356560" cy="708120"/>
              <a:chOff x="3145680" y="797760"/>
              <a:chExt cx="2356560" cy="708120"/>
            </a:xfrm>
          </p:grpSpPr>
          <p:sp>
            <p:nvSpPr>
              <p:cNvPr id="412" name="Скругленный прямоугольник 39"/>
              <p:cNvSpPr/>
              <p:nvPr/>
            </p:nvSpPr>
            <p:spPr>
              <a:xfrm>
                <a:off x="3430800" y="820800"/>
                <a:ext cx="1737360" cy="6415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13" name="Прямоугольник 121"/>
              <p:cNvSpPr/>
              <p:nvPr/>
            </p:nvSpPr>
            <p:spPr>
              <a:xfrm>
                <a:off x="3145680" y="79776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14" name="Прямоугольник 122"/>
          <p:cNvSpPr/>
          <p:nvPr/>
        </p:nvSpPr>
        <p:spPr>
          <a:xfrm>
            <a:off x="818640" y="1419120"/>
            <a:ext cx="3465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5" name="Группа 55"/>
          <p:cNvGrpSpPr/>
          <p:nvPr/>
        </p:nvGrpSpPr>
        <p:grpSpPr>
          <a:xfrm>
            <a:off x="6554160" y="779400"/>
            <a:ext cx="5313240" cy="1134360"/>
            <a:chOff x="6554160" y="779400"/>
            <a:chExt cx="5313240" cy="1134360"/>
          </a:xfrm>
        </p:grpSpPr>
        <p:sp>
          <p:nvSpPr>
            <p:cNvPr id="416" name="Скругленный прямоугольник 40"/>
            <p:cNvSpPr/>
            <p:nvPr/>
          </p:nvSpPr>
          <p:spPr>
            <a:xfrm>
              <a:off x="6554160" y="1124640"/>
              <a:ext cx="4653720" cy="7891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417" name="Группа 56"/>
            <p:cNvGrpSpPr/>
            <p:nvPr/>
          </p:nvGrpSpPr>
          <p:grpSpPr>
            <a:xfrm>
              <a:off x="9510840" y="779400"/>
              <a:ext cx="2356560" cy="708120"/>
              <a:chOff x="9510840" y="779400"/>
              <a:chExt cx="2356560" cy="708120"/>
            </a:xfrm>
          </p:grpSpPr>
          <p:sp>
            <p:nvSpPr>
              <p:cNvPr id="418" name="Скругленный прямоугольник 41"/>
              <p:cNvSpPr/>
              <p:nvPr/>
            </p:nvSpPr>
            <p:spPr>
              <a:xfrm>
                <a:off x="9795600" y="801720"/>
                <a:ext cx="1737360" cy="60840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19" name="Прямоугольник 123"/>
              <p:cNvSpPr/>
              <p:nvPr/>
            </p:nvSpPr>
            <p:spPr>
              <a:xfrm>
                <a:off x="9510840" y="77940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20" name="Прямоугольник 124"/>
          <p:cNvSpPr/>
          <p:nvPr/>
        </p:nvSpPr>
        <p:spPr>
          <a:xfrm>
            <a:off x="7135560" y="1397160"/>
            <a:ext cx="388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Прямоугольник 125"/>
          <p:cNvSpPr/>
          <p:nvPr/>
        </p:nvSpPr>
        <p:spPr>
          <a:xfrm>
            <a:off x="268920" y="2056320"/>
            <a:ext cx="498312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Прямоугольник 126"/>
          <p:cNvSpPr/>
          <p:nvPr/>
        </p:nvSpPr>
        <p:spPr>
          <a:xfrm>
            <a:off x="5484960" y="2189520"/>
            <a:ext cx="6467400" cy="35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b="0" i="1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b="0" i="1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Скругленный прямоугольник 42"/>
          <p:cNvSpPr/>
          <p:nvPr/>
        </p:nvSpPr>
        <p:spPr>
          <a:xfrm>
            <a:off x="546480" y="6177240"/>
            <a:ext cx="11516760" cy="4636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rIns="61560" tIns="16560" bIns="165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24" name="object 50"/>
          <p:cNvSpPr/>
          <p:nvPr/>
        </p:nvSpPr>
        <p:spPr>
          <a:xfrm>
            <a:off x="902880" y="6250320"/>
            <a:ext cx="11130120" cy="4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 anchor="t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  <a:tabLst>
                <a:tab algn="l" pos="2858760"/>
              </a:tabLst>
            </a:pP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"/>
              </a:rPr>
              <a:t>INF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b="1" lang="ru-RU" sz="1800" spc="-55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R</a:t>
            </a:r>
            <a:r>
              <a:rPr b="1" lang="ru-RU" sz="1800" spc="-126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T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.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7"/>
              </a:rPr>
              <a:t>RU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b="1" lang="ru-RU" sz="1800" spc="-21" strike="noStrike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b="1" lang="ru-RU" sz="1800" spc="-1" strike="noStrike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5" name="object 51"/>
          <p:cNvGrpSpPr/>
          <p:nvPr/>
        </p:nvGrpSpPr>
        <p:grpSpPr>
          <a:xfrm>
            <a:off x="590400" y="6250320"/>
            <a:ext cx="309240" cy="308880"/>
            <a:chOff x="590400" y="6250320"/>
            <a:chExt cx="309240" cy="308880"/>
          </a:xfrm>
        </p:grpSpPr>
        <p:pic>
          <p:nvPicPr>
            <p:cNvPr id="426" name="object 52" descr=""/>
            <p:cNvPicPr/>
            <p:nvPr/>
          </p:nvPicPr>
          <p:blipFill>
            <a:blip r:embed="rId8"/>
            <a:stretch/>
          </p:blipFill>
          <p:spPr>
            <a:xfrm>
              <a:off x="749160" y="6250320"/>
              <a:ext cx="150480" cy="14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7" name="object 53"/>
            <p:cNvSpPr/>
            <p:nvPr/>
          </p:nvSpPr>
          <p:spPr>
            <a:xfrm>
              <a:off x="590400" y="6282000"/>
              <a:ext cx="278280" cy="277200"/>
            </a:xfrm>
            <a:custGeom>
              <a:avLst/>
              <a:gdLst>
                <a:gd name="textAreaLeft" fmla="*/ 0 w 278280"/>
                <a:gd name="textAreaRight" fmla="*/ 281880 w 278280"/>
                <a:gd name="textAreaTop" fmla="*/ 0 h 277200"/>
                <a:gd name="textAreaBottom" fmla="*/ 280800 h 277200"/>
              </a:gdLst>
              <a:ah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428" name="Picture 3" descr="Международный экспортный форум &quot;Сделано в России&quot;  "/>
          <p:cNvPicPr/>
          <p:nvPr/>
        </p:nvPicPr>
        <p:blipFill>
          <a:blip r:embed="rId9"/>
          <a:stretch/>
        </p:blipFill>
        <p:spPr>
          <a:xfrm>
            <a:off x="10832760" y="1957320"/>
            <a:ext cx="1029600" cy="82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Прямоугольник 127"/>
          <p:cNvSpPr/>
          <p:nvPr/>
        </p:nvSpPr>
        <p:spPr>
          <a:xfrm>
            <a:off x="213840" y="1917000"/>
            <a:ext cx="5878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430" name="Группа 57"/>
          <p:cNvGrpSpPr/>
          <p:nvPr/>
        </p:nvGrpSpPr>
        <p:grpSpPr>
          <a:xfrm>
            <a:off x="165960" y="234360"/>
            <a:ext cx="4136760" cy="471240"/>
            <a:chOff x="165960" y="234360"/>
            <a:chExt cx="4136760" cy="471240"/>
          </a:xfrm>
        </p:grpSpPr>
        <p:sp>
          <p:nvSpPr>
            <p:cNvPr id="431" name="Параллелограмм 22"/>
            <p:cNvSpPr/>
            <p:nvPr/>
          </p:nvSpPr>
          <p:spPr>
            <a:xfrm>
              <a:off x="997560" y="234360"/>
              <a:ext cx="330516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32" name="Прямоугольник 128"/>
            <p:cNvSpPr/>
            <p:nvPr/>
          </p:nvSpPr>
          <p:spPr>
            <a:xfrm>
              <a:off x="1310760" y="297360"/>
              <a:ext cx="29030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Параллелограмм 23"/>
            <p:cNvSpPr/>
            <p:nvPr/>
          </p:nvSpPr>
          <p:spPr>
            <a:xfrm>
              <a:off x="165960" y="234360"/>
              <a:ext cx="78012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34" name="Прямоугольник 129"/>
            <p:cNvSpPr/>
            <p:nvPr/>
          </p:nvSpPr>
          <p:spPr>
            <a:xfrm>
              <a:off x="339120" y="271800"/>
              <a:ext cx="538920" cy="39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20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5" name="Прямоугольник 130"/>
          <p:cNvSpPr/>
          <p:nvPr/>
        </p:nvSpPr>
        <p:spPr>
          <a:xfrm>
            <a:off x="4169520" y="198360"/>
            <a:ext cx="7299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b="1" lang="ru-RU" sz="1800" spc="-160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b="1" lang="ru-RU" sz="1800" spc="-197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5" strike="noStrike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b="1" lang="ru-RU" sz="1800" spc="-1104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b="1" lang="ru-RU" sz="1800" spc="-32" strike="noStrike">
                <a:solidFill>
                  <a:srgbClr val="c00000"/>
                </a:solidFill>
                <a:latin typeface="Arial Black"/>
                <a:ea typeface="Arial"/>
              </a:rPr>
              <a:t>ОТ АО «РОССИЙСКИЙ ЭКСПОРТНЫЙ ЦЕНТР»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6" name="Группа 58"/>
          <p:cNvGrpSpPr/>
          <p:nvPr/>
        </p:nvGrpSpPr>
        <p:grpSpPr>
          <a:xfrm>
            <a:off x="311760" y="4878720"/>
            <a:ext cx="5370480" cy="1636920"/>
            <a:chOff x="311760" y="4878720"/>
            <a:chExt cx="5370480" cy="1636920"/>
          </a:xfrm>
        </p:grpSpPr>
        <p:sp>
          <p:nvSpPr>
            <p:cNvPr id="437" name="TextBox 22"/>
            <p:cNvSpPr/>
            <p:nvPr/>
          </p:nvSpPr>
          <p:spPr>
            <a:xfrm>
              <a:off x="366120" y="4878720"/>
              <a:ext cx="5302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38" name="Блок-схема: альтернативный процесс 9"/>
            <p:cNvSpPr/>
            <p:nvPr/>
          </p:nvSpPr>
          <p:spPr>
            <a:xfrm>
              <a:off x="1257480" y="5126400"/>
              <a:ext cx="198000" cy="3823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39" name="Прямоугольник 131"/>
            <p:cNvSpPr/>
            <p:nvPr/>
          </p:nvSpPr>
          <p:spPr>
            <a:xfrm>
              <a:off x="1977120" y="5141880"/>
              <a:ext cx="1807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440" name="Прямоугольник 132"/>
            <p:cNvSpPr/>
            <p:nvPr/>
          </p:nvSpPr>
          <p:spPr>
            <a:xfrm>
              <a:off x="396000" y="5689080"/>
              <a:ext cx="5286240" cy="57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441" name="Прямоугольник 133"/>
            <p:cNvSpPr/>
            <p:nvPr/>
          </p:nvSpPr>
          <p:spPr>
            <a:xfrm>
              <a:off x="311760" y="6151680"/>
              <a:ext cx="5357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2" name="Группа 59"/>
          <p:cNvGrpSpPr/>
          <p:nvPr/>
        </p:nvGrpSpPr>
        <p:grpSpPr>
          <a:xfrm>
            <a:off x="180720" y="776160"/>
            <a:ext cx="5302080" cy="959040"/>
            <a:chOff x="180720" y="776160"/>
            <a:chExt cx="5302080" cy="959040"/>
          </a:xfrm>
        </p:grpSpPr>
        <p:sp>
          <p:nvSpPr>
            <p:cNvPr id="443" name="Скругленный прямоугольник 43"/>
            <p:cNvSpPr/>
            <p:nvPr/>
          </p:nvSpPr>
          <p:spPr>
            <a:xfrm>
              <a:off x="180720" y="1071000"/>
              <a:ext cx="4653720" cy="6642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444" name="Группа 60"/>
            <p:cNvGrpSpPr/>
            <p:nvPr/>
          </p:nvGrpSpPr>
          <p:grpSpPr>
            <a:xfrm>
              <a:off x="3126240" y="776160"/>
              <a:ext cx="2356560" cy="708120"/>
              <a:chOff x="3126240" y="776160"/>
              <a:chExt cx="2356560" cy="708120"/>
            </a:xfrm>
          </p:grpSpPr>
          <p:sp>
            <p:nvSpPr>
              <p:cNvPr id="445" name="Скругленный прямоугольник 44"/>
              <p:cNvSpPr/>
              <p:nvPr/>
            </p:nvSpPr>
            <p:spPr>
              <a:xfrm>
                <a:off x="3402720" y="855720"/>
                <a:ext cx="1737360" cy="51228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46" name="Прямоугольник 134"/>
              <p:cNvSpPr/>
              <p:nvPr/>
            </p:nvSpPr>
            <p:spPr>
              <a:xfrm>
                <a:off x="3126240" y="77616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47" name="Прямоугольник 135"/>
          <p:cNvSpPr/>
          <p:nvPr/>
        </p:nvSpPr>
        <p:spPr>
          <a:xfrm>
            <a:off x="1568520" y="1353240"/>
            <a:ext cx="1362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8" name="Группа 61"/>
          <p:cNvGrpSpPr/>
          <p:nvPr/>
        </p:nvGrpSpPr>
        <p:grpSpPr>
          <a:xfrm>
            <a:off x="6570360" y="708840"/>
            <a:ext cx="5294160" cy="891720"/>
            <a:chOff x="6570360" y="708840"/>
            <a:chExt cx="5294160" cy="891720"/>
          </a:xfrm>
        </p:grpSpPr>
        <p:sp>
          <p:nvSpPr>
            <p:cNvPr id="449" name="Скругленный прямоугольник 45"/>
            <p:cNvSpPr/>
            <p:nvPr/>
          </p:nvSpPr>
          <p:spPr>
            <a:xfrm>
              <a:off x="6570360" y="941040"/>
              <a:ext cx="4653720" cy="65952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450" name="Группа 62"/>
            <p:cNvGrpSpPr/>
            <p:nvPr/>
          </p:nvGrpSpPr>
          <p:grpSpPr>
            <a:xfrm>
              <a:off x="9507960" y="708840"/>
              <a:ext cx="2356560" cy="708120"/>
              <a:chOff x="9507960" y="708840"/>
              <a:chExt cx="2356560" cy="708120"/>
            </a:xfrm>
          </p:grpSpPr>
          <p:sp>
            <p:nvSpPr>
              <p:cNvPr id="451" name="Скругленный прямоугольник 46"/>
              <p:cNvSpPr/>
              <p:nvPr/>
            </p:nvSpPr>
            <p:spPr>
              <a:xfrm>
                <a:off x="9806760" y="828720"/>
                <a:ext cx="1737360" cy="508320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6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452" name="Прямоугольник 136"/>
              <p:cNvSpPr/>
              <p:nvPr/>
            </p:nvSpPr>
            <p:spPr>
              <a:xfrm>
                <a:off x="9507960" y="708840"/>
                <a:ext cx="235656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800" spc="-1" strike="noStrike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53" name="Прямоугольник 137"/>
          <p:cNvSpPr/>
          <p:nvPr/>
        </p:nvSpPr>
        <p:spPr>
          <a:xfrm>
            <a:off x="8418240" y="1113120"/>
            <a:ext cx="111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Прямоугольник 138"/>
          <p:cNvSpPr/>
          <p:nvPr/>
        </p:nvSpPr>
        <p:spPr>
          <a:xfrm>
            <a:off x="205560" y="1904400"/>
            <a:ext cx="6223320" cy="24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Прямоугольник 139"/>
          <p:cNvSpPr/>
          <p:nvPr/>
        </p:nvSpPr>
        <p:spPr>
          <a:xfrm>
            <a:off x="186840" y="4733280"/>
            <a:ext cx="549540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Прямоугольник 140"/>
          <p:cNvSpPr/>
          <p:nvPr/>
        </p:nvSpPr>
        <p:spPr>
          <a:xfrm>
            <a:off x="5729040" y="1612080"/>
            <a:ext cx="6641640" cy="442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Скругленный прямоугольник 48"/>
          <p:cNvSpPr/>
          <p:nvPr/>
        </p:nvSpPr>
        <p:spPr>
          <a:xfrm>
            <a:off x="546480" y="6177240"/>
            <a:ext cx="11516760" cy="4636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1560" rIns="61560" tIns="16560" bIns="165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58" name="object 54"/>
          <p:cNvSpPr/>
          <p:nvPr/>
        </p:nvSpPr>
        <p:spPr>
          <a:xfrm>
            <a:off x="902880" y="6250320"/>
            <a:ext cx="11130120" cy="4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 anchor="t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  <a:tabLst>
                <a:tab algn="l" pos="2858760"/>
              </a:tabLst>
            </a:pP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800" spc="-4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"/>
              </a:rPr>
              <a:t>INF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b="1" lang="ru-RU" sz="1800" spc="-55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R</a:t>
            </a:r>
            <a:r>
              <a:rPr b="1" lang="ru-RU" sz="1800" spc="-126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5"/>
              </a:rPr>
              <a:t>T</a:t>
            </a:r>
            <a:r>
              <a:rPr b="1" lang="ru-RU" sz="18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.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7"/>
              </a:rPr>
              <a:t>RU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b="1" lang="ru-RU" sz="1800" spc="-21" strike="noStrike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b="1" lang="ru-RU" sz="1800" spc="-1" strike="noStrike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9" name="object 55"/>
          <p:cNvGrpSpPr/>
          <p:nvPr/>
        </p:nvGrpSpPr>
        <p:grpSpPr>
          <a:xfrm>
            <a:off x="590400" y="6250320"/>
            <a:ext cx="309240" cy="308880"/>
            <a:chOff x="590400" y="6250320"/>
            <a:chExt cx="309240" cy="308880"/>
          </a:xfrm>
        </p:grpSpPr>
        <p:pic>
          <p:nvPicPr>
            <p:cNvPr id="460" name="object 56" descr=""/>
            <p:cNvPicPr/>
            <p:nvPr/>
          </p:nvPicPr>
          <p:blipFill>
            <a:blip r:embed="rId8"/>
            <a:stretch/>
          </p:blipFill>
          <p:spPr>
            <a:xfrm>
              <a:off x="749160" y="6250320"/>
              <a:ext cx="150480" cy="14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1" name="object 57"/>
            <p:cNvSpPr/>
            <p:nvPr/>
          </p:nvSpPr>
          <p:spPr>
            <a:xfrm>
              <a:off x="590400" y="6282000"/>
              <a:ext cx="278280" cy="277200"/>
            </a:xfrm>
            <a:custGeom>
              <a:avLst/>
              <a:gdLst>
                <a:gd name="textAreaLeft" fmla="*/ 0 w 278280"/>
                <a:gd name="textAreaRight" fmla="*/ 281880 w 278280"/>
                <a:gd name="textAreaTop" fmla="*/ 0 h 277200"/>
                <a:gd name="textAreaBottom" fmla="*/ 280800 h 277200"/>
              </a:gdLst>
              <a:ah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5"/>
          <p:cNvSpPr/>
          <p:nvPr/>
        </p:nvSpPr>
        <p:spPr>
          <a:xfrm>
            <a:off x="3421080" y="1127880"/>
            <a:ext cx="5346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Скругленный прямоугольник 14"/>
          <p:cNvSpPr/>
          <p:nvPr/>
        </p:nvSpPr>
        <p:spPr>
          <a:xfrm>
            <a:off x="3762360" y="1010520"/>
            <a:ext cx="4663080" cy="622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64" name="Параллелограмм 21"/>
          <p:cNvSpPr/>
          <p:nvPr/>
        </p:nvSpPr>
        <p:spPr>
          <a:xfrm>
            <a:off x="210960" y="234360"/>
            <a:ext cx="780120" cy="4712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65" name="Прямоугольник 22"/>
          <p:cNvSpPr/>
          <p:nvPr/>
        </p:nvSpPr>
        <p:spPr>
          <a:xfrm>
            <a:off x="424440" y="271800"/>
            <a:ext cx="1807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66" name="Параллелограмм 25"/>
          <p:cNvSpPr/>
          <p:nvPr/>
        </p:nvSpPr>
        <p:spPr>
          <a:xfrm>
            <a:off x="932400" y="244800"/>
            <a:ext cx="10825560" cy="4644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67" name="Прямоугольник 27"/>
          <p:cNvSpPr/>
          <p:nvPr/>
        </p:nvSpPr>
        <p:spPr>
          <a:xfrm>
            <a:off x="1330560" y="288000"/>
            <a:ext cx="9925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7" strike="noStrike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TextBox 20"/>
          <p:cNvSpPr/>
          <p:nvPr/>
        </p:nvSpPr>
        <p:spPr>
          <a:xfrm>
            <a:off x="6447960" y="1805400"/>
            <a:ext cx="489276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Кольцо 33"/>
          <p:cNvSpPr/>
          <p:nvPr/>
        </p:nvSpPr>
        <p:spPr>
          <a:xfrm>
            <a:off x="6085080" y="1853280"/>
            <a:ext cx="295200" cy="27540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70" name="Прямая соединительная линия 26"/>
          <p:cNvCxnSpPr/>
          <p:nvPr/>
        </p:nvCxnSpPr>
        <p:spPr>
          <a:xfrm>
            <a:off x="5858280" y="3789000"/>
            <a:ext cx="5603400" cy="396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71" name="Прямоугольник 6"/>
          <p:cNvSpPr/>
          <p:nvPr/>
        </p:nvSpPr>
        <p:spPr>
          <a:xfrm>
            <a:off x="6527880" y="4124880"/>
            <a:ext cx="53578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Рисунок 7" descr=""/>
          <p:cNvPicPr/>
          <p:nvPr/>
        </p:nvPicPr>
        <p:blipFill>
          <a:blip r:embed="rId1"/>
          <a:stretch/>
        </p:blipFill>
        <p:spPr>
          <a:xfrm>
            <a:off x="5858640" y="4203720"/>
            <a:ext cx="380160" cy="361800"/>
          </a:xfrm>
          <a:prstGeom prst="rect">
            <a:avLst/>
          </a:prstGeom>
          <a:ln w="0">
            <a:noFill/>
          </a:ln>
        </p:spPr>
      </p:pic>
      <p:pic>
        <p:nvPicPr>
          <p:cNvPr id="473" name="Рисунок 32" descr=""/>
          <p:cNvPicPr/>
          <p:nvPr/>
        </p:nvPicPr>
        <p:blipFill>
          <a:blip r:embed="rId2"/>
          <a:stretch/>
        </p:blipFill>
        <p:spPr>
          <a:xfrm>
            <a:off x="5858640" y="4723560"/>
            <a:ext cx="380160" cy="361800"/>
          </a:xfrm>
          <a:prstGeom prst="rect">
            <a:avLst/>
          </a:prstGeom>
          <a:ln w="0">
            <a:noFill/>
          </a:ln>
        </p:spPr>
      </p:pic>
      <p:pic>
        <p:nvPicPr>
          <p:cNvPr id="474" name="Рисунок 33" descr=""/>
          <p:cNvPicPr/>
          <p:nvPr/>
        </p:nvPicPr>
        <p:blipFill>
          <a:blip r:embed="rId3"/>
          <a:stretch/>
        </p:blipFill>
        <p:spPr>
          <a:xfrm>
            <a:off x="5858640" y="5535360"/>
            <a:ext cx="380160" cy="361800"/>
          </a:xfrm>
          <a:prstGeom prst="rect">
            <a:avLst/>
          </a:prstGeom>
          <a:ln w="0">
            <a:noFill/>
          </a:ln>
        </p:spPr>
      </p:pic>
      <p:sp>
        <p:nvSpPr>
          <p:cNvPr id="475" name="Прямоугольник 8"/>
          <p:cNvSpPr/>
          <p:nvPr/>
        </p:nvSpPr>
        <p:spPr>
          <a:xfrm>
            <a:off x="482760" y="2133000"/>
            <a:ext cx="5061600" cy="31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/>
            </a:b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«О транспортном налоге» 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"О налоге на имущество организаций"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Box 6"/>
          <p:cNvSpPr/>
          <p:nvPr/>
        </p:nvSpPr>
        <p:spPr>
          <a:xfrm>
            <a:off x="3431880" y="929160"/>
            <a:ext cx="5756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7" strike="noStrike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Скругленный прямоугольник 2"/>
          <p:cNvSpPr/>
          <p:nvPr/>
        </p:nvSpPr>
        <p:spPr>
          <a:xfrm>
            <a:off x="2855520" y="969840"/>
            <a:ext cx="6548400" cy="62244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8" name="Параллелограмм 3"/>
          <p:cNvSpPr/>
          <p:nvPr/>
        </p:nvSpPr>
        <p:spPr>
          <a:xfrm>
            <a:off x="210960" y="234360"/>
            <a:ext cx="779760" cy="4708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79" name="Прямоугольник 13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80" name="Параллелограмм 4"/>
          <p:cNvSpPr/>
          <p:nvPr/>
        </p:nvSpPr>
        <p:spPr>
          <a:xfrm>
            <a:off x="932400" y="244800"/>
            <a:ext cx="10825200" cy="4640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81" name="Прямоугольник 15"/>
          <p:cNvSpPr/>
          <p:nvPr/>
        </p:nvSpPr>
        <p:spPr>
          <a:xfrm>
            <a:off x="1330560" y="288000"/>
            <a:ext cx="9924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7" strike="noStrike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TextBox 7"/>
          <p:cNvSpPr/>
          <p:nvPr/>
        </p:nvSpPr>
        <p:spPr>
          <a:xfrm>
            <a:off x="6162480" y="1922760"/>
            <a:ext cx="5595120" cy="25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Кольцо 2"/>
          <p:cNvSpPr/>
          <p:nvPr/>
        </p:nvSpPr>
        <p:spPr>
          <a:xfrm>
            <a:off x="131760" y="1881720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84" name="Прямая соединительная линия 2"/>
          <p:cNvCxnSpPr/>
          <p:nvPr/>
        </p:nvCxnSpPr>
        <p:spPr>
          <a:xfrm>
            <a:off x="6279840" y="4679280"/>
            <a:ext cx="5603760" cy="43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485" name="Прямоугольник 18"/>
          <p:cNvSpPr/>
          <p:nvPr/>
        </p:nvSpPr>
        <p:spPr>
          <a:xfrm>
            <a:off x="429840" y="1833840"/>
            <a:ext cx="5506920" cy="35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6" name="Группа 2"/>
          <p:cNvGrpSpPr/>
          <p:nvPr/>
        </p:nvGrpSpPr>
        <p:grpSpPr>
          <a:xfrm>
            <a:off x="6201360" y="5170320"/>
            <a:ext cx="1715400" cy="569160"/>
            <a:chOff x="6201360" y="5170320"/>
            <a:chExt cx="1715400" cy="569160"/>
          </a:xfrm>
        </p:grpSpPr>
        <p:pic>
          <p:nvPicPr>
            <p:cNvPr id="487" name="Picture 2" descr="https://stomatologspb.ru/wp-content/uploads/ruble_PNG26.png"/>
            <p:cNvPicPr/>
            <p:nvPr/>
          </p:nvPicPr>
          <p:blipFill>
            <a:blip r:embed="rId1"/>
            <a:stretch/>
          </p:blipFill>
          <p:spPr>
            <a:xfrm>
              <a:off x="7292520" y="5170320"/>
              <a:ext cx="624240" cy="469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8" name="Прямоугольник 33"/>
            <p:cNvSpPr/>
            <p:nvPr/>
          </p:nvSpPr>
          <p:spPr>
            <a:xfrm>
              <a:off x="6201360" y="5208840"/>
              <a:ext cx="13219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Прямоугольник 37"/>
            <p:cNvSpPr/>
            <p:nvPr/>
          </p:nvSpPr>
          <p:spPr>
            <a:xfrm>
              <a:off x="6201360" y="5436000"/>
              <a:ext cx="18036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90" name="Прямоугольник 38"/>
          <p:cNvSpPr/>
          <p:nvPr/>
        </p:nvSpPr>
        <p:spPr>
          <a:xfrm>
            <a:off x="8092800" y="4838760"/>
            <a:ext cx="2638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Группа 12"/>
          <p:cNvGrpSpPr/>
          <p:nvPr/>
        </p:nvGrpSpPr>
        <p:grpSpPr>
          <a:xfrm>
            <a:off x="210960" y="179280"/>
            <a:ext cx="9985680" cy="471240"/>
            <a:chOff x="210960" y="179280"/>
            <a:chExt cx="9985680" cy="471240"/>
          </a:xfrm>
        </p:grpSpPr>
        <p:sp>
          <p:nvSpPr>
            <p:cNvPr id="492" name="Параллелограмм 13"/>
            <p:cNvSpPr/>
            <p:nvPr/>
          </p:nvSpPr>
          <p:spPr>
            <a:xfrm>
              <a:off x="997560" y="179280"/>
              <a:ext cx="919908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93" name="Прямоугольник 14"/>
            <p:cNvSpPr/>
            <p:nvPr/>
          </p:nvSpPr>
          <p:spPr>
            <a:xfrm>
              <a:off x="1296360" y="242280"/>
              <a:ext cx="8625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 cap="all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Параллелограмм 15"/>
            <p:cNvSpPr/>
            <p:nvPr/>
          </p:nvSpPr>
          <p:spPr>
            <a:xfrm>
              <a:off x="210960" y="179280"/>
              <a:ext cx="780120" cy="47124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95" name="Прямоугольник 16"/>
            <p:cNvSpPr/>
            <p:nvPr/>
          </p:nvSpPr>
          <p:spPr>
            <a:xfrm>
              <a:off x="339120" y="216720"/>
              <a:ext cx="538920" cy="39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0" lang="ru-RU" sz="2000" spc="-1" strike="noStrike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96" name="Скругленный прямоугольник 38"/>
          <p:cNvSpPr/>
          <p:nvPr/>
        </p:nvSpPr>
        <p:spPr>
          <a:xfrm>
            <a:off x="4320360" y="1260000"/>
            <a:ext cx="3596400" cy="4906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ЗАПУСК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Скругленный прямоугольник 38"/>
          <p:cNvSpPr/>
          <p:nvPr/>
        </p:nvSpPr>
        <p:spPr>
          <a:xfrm>
            <a:off x="8460000" y="1260000"/>
            <a:ext cx="3308400" cy="4816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РЕАЛИЗАЦИЯ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Скругленный прямоугольник 38"/>
          <p:cNvSpPr/>
          <p:nvPr/>
        </p:nvSpPr>
        <p:spPr>
          <a:xfrm>
            <a:off x="360000" y="1260000"/>
            <a:ext cx="3270960" cy="4906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 algn="ctr">
              <a:lnSpc>
                <a:spcPct val="101000"/>
              </a:lnSpc>
              <a:spcBef>
                <a:spcPts val="79"/>
              </a:spcBef>
            </a:pP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     </a:t>
            </a:r>
            <a:r>
              <a:rPr b="1" lang="ru-RU" sz="1800" spc="-60" strike="noStrike">
                <a:solidFill>
                  <a:srgbClr val="1d1d1b"/>
                </a:solidFill>
                <a:latin typeface="Calibri"/>
                <a:ea typeface="Arial"/>
              </a:rPr>
              <a:t>ПОДГОТОВКА ПРОЕКТА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Овал 29"/>
          <p:cNvSpPr/>
          <p:nvPr/>
        </p:nvSpPr>
        <p:spPr>
          <a:xfrm>
            <a:off x="585360" y="1350720"/>
            <a:ext cx="311400" cy="31140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Овал 30"/>
          <p:cNvSpPr/>
          <p:nvPr/>
        </p:nvSpPr>
        <p:spPr>
          <a:xfrm>
            <a:off x="5040000" y="1350720"/>
            <a:ext cx="311400" cy="31140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Овал 31"/>
          <p:cNvSpPr/>
          <p:nvPr/>
        </p:nvSpPr>
        <p:spPr>
          <a:xfrm>
            <a:off x="8820000" y="1350720"/>
            <a:ext cx="311400" cy="311400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Прямоугольник 32"/>
          <p:cNvSpPr/>
          <p:nvPr/>
        </p:nvSpPr>
        <p:spPr>
          <a:xfrm>
            <a:off x="299520" y="1868040"/>
            <a:ext cx="3657240" cy="35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34"/>
          <p:cNvSpPr/>
          <p:nvPr/>
        </p:nvSpPr>
        <p:spPr>
          <a:xfrm>
            <a:off x="4259520" y="1800000"/>
            <a:ext cx="3657240" cy="38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35"/>
          <p:cNvSpPr/>
          <p:nvPr/>
        </p:nvSpPr>
        <p:spPr>
          <a:xfrm>
            <a:off x="8410680" y="1800000"/>
            <a:ext cx="3466080" cy="38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TextBox 37"/>
          <p:cNvSpPr/>
          <p:nvPr/>
        </p:nvSpPr>
        <p:spPr>
          <a:xfrm>
            <a:off x="329040" y="630720"/>
            <a:ext cx="115236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6" name="Прямая соединительная линия 42"/>
          <p:cNvCxnSpPr/>
          <p:nvPr/>
        </p:nvCxnSpPr>
        <p:spPr>
          <a:xfrm>
            <a:off x="2473920" y="1198800"/>
            <a:ext cx="7204680" cy="396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07" name="Прямая соединительная линия 51"/>
          <p:cNvCxnSpPr/>
          <p:nvPr/>
        </p:nvCxnSpPr>
        <p:spPr>
          <a:xfrm>
            <a:off x="2159640" y="1126800"/>
            <a:ext cx="7900560" cy="396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cxnSp>
        <p:nvCxnSpPr>
          <p:cNvPr id="508" name="Прямая соединительная линия 52"/>
          <p:cNvCxnSpPr/>
          <p:nvPr/>
        </p:nvCxnSpPr>
        <p:spPr>
          <a:xfrm>
            <a:off x="1775520" y="1052640"/>
            <a:ext cx="8644680" cy="61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509" name="Прямоугольник 19"/>
          <p:cNvSpPr/>
          <p:nvPr/>
        </p:nvSpPr>
        <p:spPr>
          <a:xfrm>
            <a:off x="849240" y="6416280"/>
            <a:ext cx="60919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510" name="Picture 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8256240" y="6437520"/>
            <a:ext cx="356040" cy="299880"/>
          </a:xfrm>
          <a:prstGeom prst="rect">
            <a:avLst/>
          </a:prstGeom>
          <a:ln w="0">
            <a:noFill/>
          </a:ln>
        </p:spPr>
      </p:pic>
      <p:sp>
        <p:nvSpPr>
          <p:cNvPr id="511" name="TextBox 24"/>
          <p:cNvSpPr/>
          <p:nvPr/>
        </p:nvSpPr>
        <p:spPr>
          <a:xfrm>
            <a:off x="8611200" y="6327720"/>
            <a:ext cx="33084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" name="Рисунок 484" descr=""/>
          <p:cNvPicPr/>
          <p:nvPr/>
        </p:nvPicPr>
        <p:blipFill>
          <a:blip r:embed="rId2"/>
          <a:stretch/>
        </p:blipFill>
        <p:spPr>
          <a:xfrm>
            <a:off x="180000" y="5400000"/>
            <a:ext cx="1436760" cy="143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1"/>
          <p:cNvSpPr/>
          <p:nvPr/>
        </p:nvSpPr>
        <p:spPr>
          <a:xfrm>
            <a:off x="4493160" y="1190160"/>
            <a:ext cx="3992400" cy="12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AutoShape 3"/>
          <p:cNvSpPr/>
          <p:nvPr/>
        </p:nvSpPr>
        <p:spPr>
          <a:xfrm>
            <a:off x="177480" y="231840"/>
            <a:ext cx="782640" cy="473040"/>
          </a:xfrm>
          <a:custGeom>
            <a:avLst/>
            <a:gdLst>
              <a:gd name="textAreaLeft" fmla="*/ 0 w 782640"/>
              <a:gd name="textAreaRight" fmla="*/ 784440 w 782640"/>
              <a:gd name="textAreaTop" fmla="*/ 0 h 473040"/>
              <a:gd name="textAreaBottom" fmla="*/ 474840 h 473040"/>
            </a:gdLst>
            <a:ah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5" name="Rectangle 4"/>
          <p:cNvSpPr/>
          <p:nvPr/>
        </p:nvSpPr>
        <p:spPr>
          <a:xfrm>
            <a:off x="423360" y="271440"/>
            <a:ext cx="182880" cy="7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6" name="AutoShape 4"/>
          <p:cNvSpPr/>
          <p:nvPr/>
        </p:nvSpPr>
        <p:spPr>
          <a:xfrm>
            <a:off x="996480" y="235080"/>
            <a:ext cx="10827360" cy="466920"/>
          </a:xfrm>
          <a:custGeom>
            <a:avLst/>
            <a:gdLst>
              <a:gd name="textAreaLeft" fmla="*/ 0 w 10827360"/>
              <a:gd name="textAreaRight" fmla="*/ 10829160 w 10827360"/>
              <a:gd name="textAreaTop" fmla="*/ 0 h 466920"/>
              <a:gd name="textAreaBottom" fmla="*/ 468720 h 466920"/>
            </a:gdLst>
            <a:ah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7" name="Rectangle 7"/>
          <p:cNvSpPr/>
          <p:nvPr/>
        </p:nvSpPr>
        <p:spPr>
          <a:xfrm>
            <a:off x="1998360" y="438120"/>
            <a:ext cx="8778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Rectangle 8"/>
          <p:cNvSpPr/>
          <p:nvPr/>
        </p:nvSpPr>
        <p:spPr>
          <a:xfrm>
            <a:off x="4672440" y="2755440"/>
            <a:ext cx="335052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Основные условия предоставления поручительств: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сумма поручительства до 70 млн руб;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доля поручительства до 70% от суммы кредита, банковской гарантии;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комиссия 0,1 – 1 % от суммы предоставляемого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Rectangle 9"/>
          <p:cNvSpPr/>
          <p:nvPr/>
        </p:nvSpPr>
        <p:spPr>
          <a:xfrm>
            <a:off x="8958600" y="1283040"/>
            <a:ext cx="26650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b050"/>
                </a:solidFill>
                <a:latin typeface="Calibri"/>
                <a:ea typeface="Arial"/>
              </a:rPr>
              <a:t>УСЛУГИ ЕДИНОГО ЦЕНТРА КРЕДИТОВАНИЯ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Rectangle 10"/>
          <p:cNvSpPr/>
          <p:nvPr/>
        </p:nvSpPr>
        <p:spPr>
          <a:xfrm>
            <a:off x="8846280" y="2863080"/>
            <a:ext cx="284472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Подбор оптимального кредитного продукта;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Помощь в выборе финансовой организации;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Консультация по подготовке документов;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Arial"/>
              </a:rPr>
              <a:t>Безвозмездное оказание услуг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Рисунок 18" descr=""/>
          <p:cNvPicPr/>
          <p:nvPr/>
        </p:nvPicPr>
        <p:blipFill>
          <a:blip r:embed="rId1"/>
          <a:stretch/>
        </p:blipFill>
        <p:spPr>
          <a:xfrm>
            <a:off x="6171840" y="257400"/>
            <a:ext cx="5595840" cy="609840"/>
          </a:xfrm>
          <a:prstGeom prst="rect">
            <a:avLst/>
          </a:prstGeom>
          <a:ln w="0">
            <a:noFill/>
          </a:ln>
        </p:spPr>
      </p:pic>
      <p:grpSp>
        <p:nvGrpSpPr>
          <p:cNvPr id="522" name="Группа 5"/>
          <p:cNvGrpSpPr/>
          <p:nvPr/>
        </p:nvGrpSpPr>
        <p:grpSpPr>
          <a:xfrm>
            <a:off x="8740440" y="551520"/>
            <a:ext cx="3188880" cy="1813320"/>
            <a:chOff x="8740440" y="551520"/>
            <a:chExt cx="3188880" cy="1813320"/>
          </a:xfrm>
        </p:grpSpPr>
        <p:sp>
          <p:nvSpPr>
            <p:cNvPr id="523" name="Скругленный прямоугольник 51"/>
            <p:cNvSpPr/>
            <p:nvPr/>
          </p:nvSpPr>
          <p:spPr>
            <a:xfrm>
              <a:off x="8740440" y="1048680"/>
              <a:ext cx="3102120" cy="1316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24" name="Прямоугольник 178" descr=""/>
            <p:cNvPicPr/>
            <p:nvPr/>
          </p:nvPicPr>
          <p:blipFill>
            <a:blip r:embed="rId2"/>
            <a:stretch/>
          </p:blipFill>
          <p:spPr>
            <a:xfrm>
              <a:off x="10436040" y="551520"/>
              <a:ext cx="1493280" cy="642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25" name="Группа 20"/>
          <p:cNvGrpSpPr/>
          <p:nvPr/>
        </p:nvGrpSpPr>
        <p:grpSpPr>
          <a:xfrm>
            <a:off x="4366080" y="549720"/>
            <a:ext cx="4777920" cy="1876320"/>
            <a:chOff x="4366080" y="549720"/>
            <a:chExt cx="4777920" cy="1876320"/>
          </a:xfrm>
        </p:grpSpPr>
        <p:sp>
          <p:nvSpPr>
            <p:cNvPr id="526" name="Скругленный прямоугольник 52"/>
            <p:cNvSpPr/>
            <p:nvPr/>
          </p:nvSpPr>
          <p:spPr>
            <a:xfrm>
              <a:off x="4366080" y="1060560"/>
              <a:ext cx="4246200" cy="1365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27" name="Прямоугольник 179" descr=""/>
            <p:cNvPicPr/>
            <p:nvPr/>
          </p:nvPicPr>
          <p:blipFill>
            <a:blip r:embed="rId3"/>
            <a:stretch/>
          </p:blipFill>
          <p:spPr>
            <a:xfrm>
              <a:off x="6909120" y="549720"/>
              <a:ext cx="2234880" cy="663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28" name="Группа 64"/>
          <p:cNvGrpSpPr/>
          <p:nvPr/>
        </p:nvGrpSpPr>
        <p:grpSpPr>
          <a:xfrm>
            <a:off x="4373640" y="2139120"/>
            <a:ext cx="3947760" cy="3273480"/>
            <a:chOff x="4373640" y="2139120"/>
            <a:chExt cx="3947760" cy="3273480"/>
          </a:xfrm>
        </p:grpSpPr>
        <p:sp>
          <p:nvSpPr>
            <p:cNvPr id="529" name="Скругленный прямоугольник 53"/>
            <p:cNvSpPr/>
            <p:nvPr/>
          </p:nvSpPr>
          <p:spPr>
            <a:xfrm>
              <a:off x="4373640" y="2649960"/>
              <a:ext cx="3841920" cy="27626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0" name="Прямоугольник 180" descr=""/>
            <p:cNvPicPr/>
            <p:nvPr/>
          </p:nvPicPr>
          <p:blipFill>
            <a:blip r:embed="rId4"/>
            <a:stretch/>
          </p:blipFill>
          <p:spPr>
            <a:xfrm>
              <a:off x="6472800" y="2139120"/>
              <a:ext cx="1848600" cy="1163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31" name="Группа 65"/>
          <p:cNvGrpSpPr/>
          <p:nvPr/>
        </p:nvGrpSpPr>
        <p:grpSpPr>
          <a:xfrm>
            <a:off x="8740440" y="2162880"/>
            <a:ext cx="3274560" cy="3249720"/>
            <a:chOff x="8740440" y="2162880"/>
            <a:chExt cx="3274560" cy="3249720"/>
          </a:xfrm>
        </p:grpSpPr>
        <p:sp>
          <p:nvSpPr>
            <p:cNvPr id="532" name="Скругленный прямоугольник 54"/>
            <p:cNvSpPr/>
            <p:nvPr/>
          </p:nvSpPr>
          <p:spPr>
            <a:xfrm>
              <a:off x="8740440" y="2640240"/>
              <a:ext cx="3188880" cy="2772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3" name="Прямоугольник 181" descr=""/>
            <p:cNvPicPr/>
            <p:nvPr/>
          </p:nvPicPr>
          <p:blipFill>
            <a:blip r:embed="rId5"/>
            <a:stretch/>
          </p:blipFill>
          <p:spPr>
            <a:xfrm>
              <a:off x="10484280" y="2162880"/>
              <a:ext cx="1530720" cy="1155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34" name="Рисунок 17" descr=""/>
          <p:cNvPicPr/>
          <p:nvPr/>
        </p:nvPicPr>
        <p:blipFill>
          <a:blip r:embed="rId6"/>
          <a:srcRect l="0" t="1691" r="61227" b="0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35" name="TextBox 1"/>
          <p:cNvSpPr/>
          <p:nvPr/>
        </p:nvSpPr>
        <p:spPr>
          <a:xfrm>
            <a:off x="203400" y="1190880"/>
            <a:ext cx="356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Прямоугольник 182"/>
          <p:cNvSpPr/>
          <p:nvPr/>
        </p:nvSpPr>
        <p:spPr>
          <a:xfrm>
            <a:off x="8470800" y="2936880"/>
            <a:ext cx="334656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50 %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Прямоугольник 183"/>
          <p:cNvSpPr/>
          <p:nvPr/>
        </p:nvSpPr>
        <p:spPr>
          <a:xfrm>
            <a:off x="8345520" y="3689280"/>
            <a:ext cx="217044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Прямоугольник 184"/>
          <p:cNvSpPr/>
          <p:nvPr/>
        </p:nvSpPr>
        <p:spPr>
          <a:xfrm>
            <a:off x="8383680" y="4205160"/>
            <a:ext cx="4003560" cy="6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9" name="Picture 23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954920" y="3736800"/>
            <a:ext cx="358920" cy="33372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24" descr="https://xn--b1aqpp2b.xn----8sbg5beewf.xn--p1ai/images/9519f396-be5f-62ad-b139-a010fd802c7a.png"/>
          <p:cNvPicPr/>
          <p:nvPr/>
        </p:nvPicPr>
        <p:blipFill>
          <a:blip r:embed="rId2"/>
          <a:stretch/>
        </p:blipFill>
        <p:spPr>
          <a:xfrm>
            <a:off x="7997760" y="3060720"/>
            <a:ext cx="382680" cy="357480"/>
          </a:xfrm>
          <a:prstGeom prst="rect">
            <a:avLst/>
          </a:prstGeom>
          <a:ln w="0">
            <a:noFill/>
          </a:ln>
        </p:spPr>
      </p:pic>
      <p:sp>
        <p:nvSpPr>
          <p:cNvPr id="541" name="Прямоугольник 185"/>
          <p:cNvSpPr/>
          <p:nvPr/>
        </p:nvSpPr>
        <p:spPr>
          <a:xfrm>
            <a:off x="5316480" y="2971800"/>
            <a:ext cx="358308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Прямоугольник 186"/>
          <p:cNvSpPr/>
          <p:nvPr/>
        </p:nvSpPr>
        <p:spPr>
          <a:xfrm>
            <a:off x="5375160" y="3701880"/>
            <a:ext cx="33768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Прямоугольник 187"/>
          <p:cNvSpPr/>
          <p:nvPr/>
        </p:nvSpPr>
        <p:spPr>
          <a:xfrm>
            <a:off x="5375160" y="4307040"/>
            <a:ext cx="405468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Стоимость переплаты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Прямоугольник 188"/>
          <p:cNvSpPr/>
          <p:nvPr/>
        </p:nvSpPr>
        <p:spPr>
          <a:xfrm>
            <a:off x="5282640" y="878760"/>
            <a:ext cx="6702480" cy="12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           </a:t>
            </a: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«ДАМАН»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5" name="Группа 66"/>
          <p:cNvGrpSpPr/>
          <p:nvPr/>
        </p:nvGrpSpPr>
        <p:grpSpPr>
          <a:xfrm>
            <a:off x="5691600" y="-349560"/>
            <a:ext cx="6417000" cy="2393280"/>
            <a:chOff x="5691600" y="-349560"/>
            <a:chExt cx="6417000" cy="2393280"/>
          </a:xfrm>
        </p:grpSpPr>
        <p:sp>
          <p:nvSpPr>
            <p:cNvPr id="546" name="Скругленный прямоугольник 55"/>
            <p:cNvSpPr/>
            <p:nvPr/>
          </p:nvSpPr>
          <p:spPr>
            <a:xfrm>
              <a:off x="5691600" y="302760"/>
              <a:ext cx="6245640" cy="17409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47" name="Прямоугольник 189" descr=""/>
            <p:cNvPicPr/>
            <p:nvPr/>
          </p:nvPicPr>
          <p:blipFill>
            <a:blip r:embed="rId3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8" name="Прямоугольник 190"/>
          <p:cNvSpPr/>
          <p:nvPr/>
        </p:nvSpPr>
        <p:spPr>
          <a:xfrm>
            <a:off x="6066000" y="2094480"/>
            <a:ext cx="568656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Кольцо 8"/>
          <p:cNvSpPr/>
          <p:nvPr/>
        </p:nvSpPr>
        <p:spPr>
          <a:xfrm>
            <a:off x="5829120" y="2197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0" name="Прямая соединительная линия 6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Кольцо 9"/>
          <p:cNvSpPr/>
          <p:nvPr/>
        </p:nvSpPr>
        <p:spPr>
          <a:xfrm>
            <a:off x="7954920" y="4308480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52" name="Рисунок 20" descr=""/>
          <p:cNvPicPr/>
          <p:nvPr/>
        </p:nvPicPr>
        <p:blipFill>
          <a:blip r:embed="rId4"/>
          <a:stretch/>
        </p:blipFill>
        <p:spPr>
          <a:xfrm>
            <a:off x="5954400" y="442800"/>
            <a:ext cx="5596200" cy="533160"/>
          </a:xfrm>
          <a:prstGeom prst="rect">
            <a:avLst/>
          </a:prstGeom>
          <a:ln w="0">
            <a:noFill/>
          </a:ln>
        </p:spPr>
      </p:pic>
      <p:pic>
        <p:nvPicPr>
          <p:cNvPr id="553" name="Рисунок 21" descr="http://qrcoder.ru/code/?https%3A%2F%2Ft.me%2Fgarfondrt&amp;4&amp;0"/>
          <p:cNvPicPr/>
          <p:nvPr/>
        </p:nvPicPr>
        <p:blipFill>
          <a:blip r:embed="rId5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54" name="Рисунок 22" descr=""/>
          <p:cNvPicPr/>
          <p:nvPr/>
        </p:nvPicPr>
        <p:blipFill>
          <a:blip r:embed="rId6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55" name="Рисунок 23" descr="http://qrcoder.ru/code/?https%3A%2F%2Fgarfondrt.ru%2F&amp;4&amp;0"/>
          <p:cNvPicPr/>
          <p:nvPr/>
        </p:nvPicPr>
        <p:blipFill>
          <a:blip r:embed="rId7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56" name="Рисунок 25" descr="http://qrcoder.ru/code/?https%3A%2F%2Fvk.com%2Fgarfondrtru&amp;4&amp;0"/>
          <p:cNvPicPr/>
          <p:nvPr/>
        </p:nvPicPr>
        <p:blipFill>
          <a:blip r:embed="rId8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57" name="Прямоугольник 191"/>
          <p:cNvSpPr/>
          <p:nvPr/>
        </p:nvSpPr>
        <p:spPr>
          <a:xfrm>
            <a:off x="5279760" y="4843440"/>
            <a:ext cx="23637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Прямоугольник 192"/>
          <p:cNvSpPr/>
          <p:nvPr/>
        </p:nvSpPr>
        <p:spPr>
          <a:xfrm>
            <a:off x="8146440" y="4803840"/>
            <a:ext cx="206676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  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не более 5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Рисунок 26" descr=""/>
          <p:cNvPicPr/>
          <p:nvPr/>
        </p:nvPicPr>
        <p:blipFill>
          <a:blip r:embed="rId9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60" name="Рисунок 27" descr=""/>
          <p:cNvPicPr/>
          <p:nvPr/>
        </p:nvPicPr>
        <p:blipFill>
          <a:blip r:embed="rId10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61" name="Picture 25" descr="https://xn----8sbkdgnibjafxdci9g.xn--p1ai/wp-content/uploads/2019/12/srok-obuchenija.png"/>
          <p:cNvPicPr/>
          <p:nvPr/>
        </p:nvPicPr>
        <p:blipFill>
          <a:blip r:embed="rId11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62" name="Прямоугольник 194"/>
          <p:cNvSpPr/>
          <p:nvPr/>
        </p:nvSpPr>
        <p:spPr>
          <a:xfrm>
            <a:off x="7315200" y="1693800"/>
            <a:ext cx="357804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3" name="Рисунок 17" descr=""/>
          <p:cNvPicPr/>
          <p:nvPr/>
        </p:nvPicPr>
        <p:blipFill>
          <a:blip r:embed="rId12"/>
          <a:srcRect l="0" t="1691" r="61227" b="0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64" name="TextBox 1"/>
          <p:cNvSpPr/>
          <p:nvPr/>
        </p:nvSpPr>
        <p:spPr>
          <a:xfrm>
            <a:off x="203400" y="1190880"/>
            <a:ext cx="356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" descr=""/>
          <p:cNvPicPr/>
          <p:nvPr/>
        </p:nvPicPr>
        <p:blipFill>
          <a:blip r:embed="rId1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7"/>
          <p:cNvSpPr/>
          <p:nvPr/>
        </p:nvSpPr>
        <p:spPr>
          <a:xfrm>
            <a:off x="5919480" y="522720"/>
            <a:ext cx="518796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«Поддержка СВО</a:t>
            </a: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	</a:t>
            </a: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Скругленный прямоугольник 1"/>
          <p:cNvSpPr/>
          <p:nvPr/>
        </p:nvSpPr>
        <p:spPr>
          <a:xfrm>
            <a:off x="5919480" y="440640"/>
            <a:ext cx="5187960" cy="8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82" name="Прямоугольник 141"/>
          <p:cNvSpPr/>
          <p:nvPr/>
        </p:nvSpPr>
        <p:spPr>
          <a:xfrm>
            <a:off x="7835040" y="340668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рямоугольник 142"/>
          <p:cNvSpPr/>
          <p:nvPr/>
        </p:nvSpPr>
        <p:spPr>
          <a:xfrm>
            <a:off x="7752600" y="422748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 143"/>
          <p:cNvSpPr/>
          <p:nvPr/>
        </p:nvSpPr>
        <p:spPr>
          <a:xfrm>
            <a:off x="7820280" y="4885200"/>
            <a:ext cx="341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Picture 1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236000" y="354960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5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153200" y="423216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7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148880" y="4869360"/>
            <a:ext cx="385200" cy="35748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144"/>
          <p:cNvSpPr/>
          <p:nvPr/>
        </p:nvSpPr>
        <p:spPr>
          <a:xfrm>
            <a:off x="605700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45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146"/>
          <p:cNvSpPr/>
          <p:nvPr/>
        </p:nvSpPr>
        <p:spPr>
          <a:xfrm>
            <a:off x="6120000" y="48560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147"/>
          <p:cNvSpPr/>
          <p:nvPr/>
        </p:nvSpPr>
        <p:spPr>
          <a:xfrm>
            <a:off x="6665040" y="1495800"/>
            <a:ext cx="53020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800" spc="-15" strike="noStrike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b="1" lang="ru-RU" sz="1800" spc="46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b="1" lang="ru-RU" sz="1800" spc="32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b="1" lang="ru-RU" sz="1800" spc="66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b="1" lang="ru-RU" sz="1800" spc="35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b="1" lang="ru-RU" sz="1800" spc="41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Кольцо 1"/>
          <p:cNvSpPr/>
          <p:nvPr/>
        </p:nvSpPr>
        <p:spPr>
          <a:xfrm>
            <a:off x="6065640" y="1612800"/>
            <a:ext cx="312840" cy="3128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93" name="TextBox 23"/>
          <p:cNvSpPr/>
          <p:nvPr/>
        </p:nvSpPr>
        <p:spPr>
          <a:xfrm>
            <a:off x="90360" y="1183320"/>
            <a:ext cx="618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148"/>
          <p:cNvSpPr/>
          <p:nvPr/>
        </p:nvSpPr>
        <p:spPr>
          <a:xfrm>
            <a:off x="7839360" y="5543640"/>
            <a:ext cx="1196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Прямоугольник 195"/>
          <p:cNvSpPr/>
          <p:nvPr/>
        </p:nvSpPr>
        <p:spPr>
          <a:xfrm>
            <a:off x="8139960" y="2957400"/>
            <a:ext cx="396612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Прямоугольник 196"/>
          <p:cNvSpPr/>
          <p:nvPr/>
        </p:nvSpPr>
        <p:spPr>
          <a:xfrm>
            <a:off x="8388000" y="3691080"/>
            <a:ext cx="223488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Прямоугольник 197"/>
          <p:cNvSpPr/>
          <p:nvPr/>
        </p:nvSpPr>
        <p:spPr>
          <a:xfrm>
            <a:off x="8273880" y="4240080"/>
            <a:ext cx="406908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Picture 2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69" name="Picture 27" descr="https://xn--b1aqpp2b.xn----8sbg5beewf.xn--p1ai/images/9519f396-be5f-62ad-b139-a010fd802c7a.png"/>
          <p:cNvPicPr/>
          <p:nvPr/>
        </p:nvPicPr>
        <p:blipFill>
          <a:blip r:embed="rId2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70" name="Прямоугольник 198"/>
          <p:cNvSpPr/>
          <p:nvPr/>
        </p:nvSpPr>
        <p:spPr>
          <a:xfrm>
            <a:off x="5279760" y="2971800"/>
            <a:ext cx="36198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Прямоугольник 199"/>
          <p:cNvSpPr/>
          <p:nvPr/>
        </p:nvSpPr>
        <p:spPr>
          <a:xfrm>
            <a:off x="5279760" y="3701880"/>
            <a:ext cx="34722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200"/>
          <p:cNvSpPr/>
          <p:nvPr/>
        </p:nvSpPr>
        <p:spPr>
          <a:xfrm>
            <a:off x="5279760" y="4175280"/>
            <a:ext cx="263412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Прямоугольник 201"/>
          <p:cNvSpPr/>
          <p:nvPr/>
        </p:nvSpPr>
        <p:spPr>
          <a:xfrm>
            <a:off x="5149440" y="872280"/>
            <a:ext cx="6702480" cy="17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продукт, национальный проект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b050"/>
                </a:solidFill>
                <a:latin typeface="Arial"/>
                <a:ea typeface="DejaVu Sans"/>
              </a:rPr>
              <a:t>«Малое и среднее предпринимательство»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   </a:t>
            </a: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«ПОДДЕРЖКА СВО»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4" name="Группа 67"/>
          <p:cNvGrpSpPr/>
          <p:nvPr/>
        </p:nvGrpSpPr>
        <p:grpSpPr>
          <a:xfrm>
            <a:off x="5375160" y="-348120"/>
            <a:ext cx="6815520" cy="2183040"/>
            <a:chOff x="5375160" y="-348120"/>
            <a:chExt cx="6815520" cy="2183040"/>
          </a:xfrm>
        </p:grpSpPr>
        <p:sp>
          <p:nvSpPr>
            <p:cNvPr id="575" name="Скругленный прямоугольник 56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76" name="Прямоугольник 202" descr=""/>
            <p:cNvPicPr/>
            <p:nvPr/>
          </p:nvPicPr>
          <p:blipFill>
            <a:blip r:embed="rId3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7" name="Кольцо 10"/>
          <p:cNvSpPr/>
          <p:nvPr/>
        </p:nvSpPr>
        <p:spPr>
          <a:xfrm>
            <a:off x="5396400" y="19756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8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9" name="Кольцо 11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80" name="Рисунок 34" descr=""/>
          <p:cNvPicPr/>
          <p:nvPr/>
        </p:nvPicPr>
        <p:blipFill>
          <a:blip r:embed="rId4"/>
          <a:stretch/>
        </p:blipFill>
        <p:spPr>
          <a:xfrm>
            <a:off x="5702760" y="3056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581" name="Рисунок 35" descr="http://qrcoder.ru/code/?https%3A%2F%2Ft.me%2Fgarfondrt&amp;4&amp;0"/>
          <p:cNvPicPr/>
          <p:nvPr/>
        </p:nvPicPr>
        <p:blipFill>
          <a:blip r:embed="rId5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82" name="Рисунок 36" descr=""/>
          <p:cNvPicPr/>
          <p:nvPr/>
        </p:nvPicPr>
        <p:blipFill>
          <a:blip r:embed="rId6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83" name="Рисунок 37" descr="http://qrcoder.ru/code/?https%3A%2F%2Fgarfondrt.ru%2F&amp;4&amp;0"/>
          <p:cNvPicPr/>
          <p:nvPr/>
        </p:nvPicPr>
        <p:blipFill>
          <a:blip r:embed="rId7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84" name="Рисунок 38" descr="http://qrcoder.ru/code/?https%3A%2F%2Fvk.com%2Fgarfondrtru&amp;4&amp;0"/>
          <p:cNvPicPr/>
          <p:nvPr/>
        </p:nvPicPr>
        <p:blipFill>
          <a:blip r:embed="rId8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85" name="Прямоугольник 203"/>
          <p:cNvSpPr/>
          <p:nvPr/>
        </p:nvSpPr>
        <p:spPr>
          <a:xfrm>
            <a:off x="5279760" y="4843440"/>
            <a:ext cx="23637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Прямоугольник 204"/>
          <p:cNvSpPr/>
          <p:nvPr/>
        </p:nvSpPr>
        <p:spPr>
          <a:xfrm>
            <a:off x="8354520" y="4795920"/>
            <a:ext cx="299232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7" name="Рисунок 39" descr=""/>
          <p:cNvPicPr/>
          <p:nvPr/>
        </p:nvPicPr>
        <p:blipFill>
          <a:blip r:embed="rId9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88" name="Рисунок 40" descr=""/>
          <p:cNvPicPr/>
          <p:nvPr/>
        </p:nvPicPr>
        <p:blipFill>
          <a:blip r:embed="rId10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89" name="Picture 28" descr="https://xn----8sbkdgnibjafxdci9g.xn--p1ai/wp-content/uploads/2019/12/srok-obuchenija.png"/>
          <p:cNvPicPr/>
          <p:nvPr/>
        </p:nvPicPr>
        <p:blipFill>
          <a:blip r:embed="rId11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90" name="Прямоугольник 206"/>
          <p:cNvSpPr/>
          <p:nvPr/>
        </p:nvSpPr>
        <p:spPr>
          <a:xfrm>
            <a:off x="5739120" y="1953000"/>
            <a:ext cx="613296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1" name="Рисунок 17" descr=""/>
          <p:cNvPicPr/>
          <p:nvPr/>
        </p:nvPicPr>
        <p:blipFill>
          <a:blip r:embed="rId12"/>
          <a:srcRect l="0" t="1691" r="61227" b="0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92" name="TextBox 1"/>
          <p:cNvSpPr/>
          <p:nvPr/>
        </p:nvSpPr>
        <p:spPr>
          <a:xfrm>
            <a:off x="203400" y="1190880"/>
            <a:ext cx="6090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Прямоугольник 195"/>
          <p:cNvSpPr/>
          <p:nvPr/>
        </p:nvSpPr>
        <p:spPr>
          <a:xfrm>
            <a:off x="8119440" y="2957400"/>
            <a:ext cx="394416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Прямоугольник 196"/>
          <p:cNvSpPr/>
          <p:nvPr/>
        </p:nvSpPr>
        <p:spPr>
          <a:xfrm>
            <a:off x="8379360" y="3691080"/>
            <a:ext cx="265824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14 250 тыс.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Прямоугольник 197"/>
          <p:cNvSpPr/>
          <p:nvPr/>
        </p:nvSpPr>
        <p:spPr>
          <a:xfrm>
            <a:off x="8273880" y="4240080"/>
            <a:ext cx="406908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6" name="Picture 2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97" name="Picture 27" descr="https://xn--b1aqpp2b.xn----8sbg5beewf.xn--p1ai/images/9519f396-be5f-62ad-b139-a010fd802c7a.png"/>
          <p:cNvPicPr/>
          <p:nvPr/>
        </p:nvPicPr>
        <p:blipFill>
          <a:blip r:embed="rId2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98" name="Прямоугольник 198"/>
          <p:cNvSpPr/>
          <p:nvPr/>
        </p:nvSpPr>
        <p:spPr>
          <a:xfrm>
            <a:off x="5316480" y="2971800"/>
            <a:ext cx="358308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Прямоугольник 199"/>
          <p:cNvSpPr/>
          <p:nvPr/>
        </p:nvSpPr>
        <p:spPr>
          <a:xfrm>
            <a:off x="5375160" y="3701880"/>
            <a:ext cx="33768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Прямоугольник 200"/>
          <p:cNvSpPr/>
          <p:nvPr/>
        </p:nvSpPr>
        <p:spPr>
          <a:xfrm>
            <a:off x="5375160" y="4175280"/>
            <a:ext cx="253872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Прямоугольник 201"/>
          <p:cNvSpPr/>
          <p:nvPr/>
        </p:nvSpPr>
        <p:spPr>
          <a:xfrm>
            <a:off x="5149440" y="872280"/>
            <a:ext cx="6702480" cy="11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   </a:t>
            </a:r>
            <a:r>
              <a:rPr b="1" lang="ru-RU" sz="2800" spc="-1" strike="noStrike">
                <a:solidFill>
                  <a:srgbClr val="00b050"/>
                </a:solidFill>
                <a:latin typeface="Arial"/>
                <a:ea typeface="DejaVu Sans"/>
              </a:rPr>
              <a:t>«ИНТЕЛЛЕКТУАЛЬНЫЙ АКТИВ»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2" name="Группа 67"/>
          <p:cNvGrpSpPr/>
          <p:nvPr/>
        </p:nvGrpSpPr>
        <p:grpSpPr>
          <a:xfrm>
            <a:off x="5375160" y="-348120"/>
            <a:ext cx="6815520" cy="2080080"/>
            <a:chOff x="5375160" y="-348120"/>
            <a:chExt cx="6815520" cy="2080080"/>
          </a:xfrm>
        </p:grpSpPr>
        <p:sp>
          <p:nvSpPr>
            <p:cNvPr id="603" name="Скругленный прямоугольник 56"/>
            <p:cNvSpPr/>
            <p:nvPr/>
          </p:nvSpPr>
          <p:spPr>
            <a:xfrm>
              <a:off x="5375160" y="218520"/>
              <a:ext cx="6633360" cy="1513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604" name="Прямоугольник 202" descr=""/>
            <p:cNvPicPr/>
            <p:nvPr/>
          </p:nvPicPr>
          <p:blipFill>
            <a:blip r:embed="rId3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5" name="Кольцо 10"/>
          <p:cNvSpPr/>
          <p:nvPr/>
        </p:nvSpPr>
        <p:spPr>
          <a:xfrm>
            <a:off x="5950080" y="1909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Прямая соединительная линия 8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7" name="Кольцо 11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08" name="Рисунок 34" descr=""/>
          <p:cNvPicPr/>
          <p:nvPr/>
        </p:nvPicPr>
        <p:blipFill>
          <a:blip r:embed="rId4"/>
          <a:stretch/>
        </p:blipFill>
        <p:spPr>
          <a:xfrm>
            <a:off x="5702760" y="4640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609" name="Рисунок 35" descr="http://qrcoder.ru/code/?https%3A%2F%2Ft.me%2Fgarfondrt&amp;4&amp;0"/>
          <p:cNvPicPr/>
          <p:nvPr/>
        </p:nvPicPr>
        <p:blipFill>
          <a:blip r:embed="rId5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610" name="Рисунок 36" descr=""/>
          <p:cNvPicPr/>
          <p:nvPr/>
        </p:nvPicPr>
        <p:blipFill>
          <a:blip r:embed="rId6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611" name="Рисунок 37" descr="http://qrcoder.ru/code/?https%3A%2F%2Fgarfondrt.ru%2F&amp;4&amp;0"/>
          <p:cNvPicPr/>
          <p:nvPr/>
        </p:nvPicPr>
        <p:blipFill>
          <a:blip r:embed="rId7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612" name="Рисунок 38" descr="http://qrcoder.ru/code/?https%3A%2F%2Fvk.com%2Fgarfondrtru&amp;4&amp;0"/>
          <p:cNvPicPr/>
          <p:nvPr/>
        </p:nvPicPr>
        <p:blipFill>
          <a:blip r:embed="rId8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613" name="Прямоугольник 203"/>
          <p:cNvSpPr/>
          <p:nvPr/>
        </p:nvSpPr>
        <p:spPr>
          <a:xfrm>
            <a:off x="5279760" y="4843440"/>
            <a:ext cx="23637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Прямоугольник 204"/>
          <p:cNvSpPr/>
          <p:nvPr/>
        </p:nvSpPr>
        <p:spPr>
          <a:xfrm>
            <a:off x="8283600" y="4795920"/>
            <a:ext cx="1810800" cy="3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5" name="Рисунок 39" descr=""/>
          <p:cNvPicPr/>
          <p:nvPr/>
        </p:nvPicPr>
        <p:blipFill>
          <a:blip r:embed="rId9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616" name="Рисунок 40" descr=""/>
          <p:cNvPicPr/>
          <p:nvPr/>
        </p:nvPicPr>
        <p:blipFill>
          <a:blip r:embed="rId10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617" name="Picture 28" descr="https://xn----8sbkdgnibjafxdci9g.xn--p1ai/wp-content/uploads/2019/12/srok-obuchenija.png"/>
          <p:cNvPicPr/>
          <p:nvPr/>
        </p:nvPicPr>
        <p:blipFill>
          <a:blip r:embed="rId11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618" name="Прямоугольник 206"/>
          <p:cNvSpPr/>
          <p:nvPr/>
        </p:nvSpPr>
        <p:spPr>
          <a:xfrm>
            <a:off x="6311880" y="1711440"/>
            <a:ext cx="568656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984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9" name="Рисунок 17" descr=""/>
          <p:cNvPicPr/>
          <p:nvPr/>
        </p:nvPicPr>
        <p:blipFill>
          <a:blip r:embed="rId12"/>
          <a:srcRect l="0" t="1691" r="61227" b="0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620" name="TextBox 1"/>
          <p:cNvSpPr/>
          <p:nvPr/>
        </p:nvSpPr>
        <p:spPr>
          <a:xfrm>
            <a:off x="203400" y="1190880"/>
            <a:ext cx="6090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Параллелограмм 2"/>
          <p:cNvSpPr/>
          <p:nvPr/>
        </p:nvSpPr>
        <p:spPr>
          <a:xfrm>
            <a:off x="244800" y="210600"/>
            <a:ext cx="780840" cy="4719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2" name="Параллелограмм 5"/>
          <p:cNvSpPr/>
          <p:nvPr/>
        </p:nvSpPr>
        <p:spPr>
          <a:xfrm>
            <a:off x="1000440" y="224640"/>
            <a:ext cx="10826280" cy="465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623" name="Прямоугольник 4"/>
          <p:cNvSpPr/>
          <p:nvPr/>
        </p:nvSpPr>
        <p:spPr>
          <a:xfrm>
            <a:off x="1466280" y="316440"/>
            <a:ext cx="9035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chemeClr val="lt1"/>
                </a:solidFill>
                <a:latin typeface="Arial Black"/>
                <a:ea typeface="Arial"/>
              </a:rPr>
              <a:t>Льготный лизинг. Программы льготного лизинга для МСП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Рисунок 4" descr="Телефон"/>
          <p:cNvPicPr/>
          <p:nvPr/>
        </p:nvPicPr>
        <p:blipFill>
          <a:blip r:embed="rId1"/>
          <a:stretch/>
        </p:blipFill>
        <p:spPr>
          <a:xfrm>
            <a:off x="403200" y="6193800"/>
            <a:ext cx="586800" cy="586800"/>
          </a:xfrm>
          <a:prstGeom prst="rect">
            <a:avLst/>
          </a:prstGeom>
          <a:ln w="0">
            <a:noFill/>
          </a:ln>
        </p:spPr>
      </p:pic>
      <p:sp>
        <p:nvSpPr>
          <p:cNvPr id="625" name="TextBox 8"/>
          <p:cNvSpPr/>
          <p:nvPr/>
        </p:nvSpPr>
        <p:spPr>
          <a:xfrm>
            <a:off x="1000440" y="6140520"/>
            <a:ext cx="4533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8 843-524-72-32 (доб. 303)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8 927-498-97-90 Гафуров Марат Рашитович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6" name="Рисунок 5" descr="Электронная почта"/>
          <p:cNvPicPr/>
          <p:nvPr/>
        </p:nvPicPr>
        <p:blipFill>
          <a:blip r:embed="rId2"/>
          <a:stretch/>
        </p:blipFill>
        <p:spPr>
          <a:xfrm>
            <a:off x="6366600" y="6153480"/>
            <a:ext cx="591840" cy="591840"/>
          </a:xfrm>
          <a:prstGeom prst="rect">
            <a:avLst/>
          </a:prstGeom>
          <a:ln w="0">
            <a:noFill/>
          </a:ln>
        </p:spPr>
      </p:pic>
      <p:sp>
        <p:nvSpPr>
          <p:cNvPr id="627" name="TextBox 9"/>
          <p:cNvSpPr/>
          <p:nvPr/>
        </p:nvSpPr>
        <p:spPr>
          <a:xfrm>
            <a:off x="6964920" y="6303960"/>
            <a:ext cx="2013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Arial"/>
              </a:rPr>
              <a:t>sales@rlcrt.ru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8" name="Таблица 2"/>
          <p:cNvGraphicFramePr/>
          <p:nvPr/>
        </p:nvGraphicFramePr>
        <p:xfrm>
          <a:off x="245520" y="785160"/>
          <a:ext cx="11466360" cy="5511960"/>
        </p:xfrm>
        <a:graphic>
          <a:graphicData uri="http://schemas.openxmlformats.org/drawingml/2006/table">
            <a:tbl>
              <a:tblPr/>
              <a:tblGrid>
                <a:gridCol w="6498360"/>
                <a:gridCol w="4968360"/>
              </a:tblGrid>
              <a:tr h="39780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УСТОЙЧИВОЕ РАЗВИТИЕ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ЛИЗИНГ ПРОИЗВОДСТВЕННОЙ НЕДВИЖИМОСТИ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356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Для субъектов МСП с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 и услуги в области здравоохранения, питания, телекоммуникации, социальные услуги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(разделы </a:t>
                      </a:r>
                      <a:r>
                        <a:rPr b="1" lang="en-US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C, D, E, F, H, I, J, L, M, S, Q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классификатора ОКВЭД</a:t>
                      </a:r>
                      <a:r>
                        <a:rPr b="1" lang="en-US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)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резидентов аккредитованных Министерством экономики РТ индустриальных (промышленных) парков, с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строительство, водоснабжение, обеспечение электроэнергией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009800">
                <a:tc rowSpan="2">
                  <a:txBody>
                    <a:bodyPr lIns="9360" rIns="9360" anchor="ctr">
                      <a:noAutofit/>
                    </a:bodyPr>
                    <a:p>
                      <a:pPr marL="874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9,5% годовых - для следующих субъектов МСП: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0"/>
                        </a:tabLst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основной вид деятельности - производство (раздел С классификатора ОКВЭД),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0"/>
                        </a:tabLst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управляющие компании аккредитованных Министерством экономики индустриальных (промышленных) парков,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algn="l" pos="0"/>
                        </a:tabLst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субъекты МСП, арендующие муниципальное имущество (не торговля).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других субъектов МСП, вид деятельности которых соответствует ОКВЭД, процентная ставка составляет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½ ключевой ставки Банка России + 5%.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Металлообрабатывающее оборудование иностранного производства – </a:t>
                      </a: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19% годовых.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Ставка для предмета лизинга: 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00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– 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5965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лизинга: 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780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 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0,5-</a:t>
                      </a:r>
                      <a:r>
                        <a:rPr b="0" lang="en-US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20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млн руб.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2-20  млн руб.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4381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13-60 месяцев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 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13-60 месяцев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5770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15% до 49% (0% - при предоставлении поручительства Гарантийного Фонда Республики Татарстан)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b="0" lang="ru-RU" sz="1300" spc="-1" strike="noStrike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30% до 49%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29" name="Прямоугольник 5"/>
          <p:cNvSpPr/>
          <p:nvPr/>
        </p:nvSpPr>
        <p:spPr>
          <a:xfrm>
            <a:off x="424440" y="271800"/>
            <a:ext cx="1814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chemeClr val="dk1"/>
              </a:solidFill>
              <a:latin typeface="Arial Black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Рисунок 3" descr=""/>
          <p:cNvPicPr/>
          <p:nvPr/>
        </p:nvPicPr>
        <p:blipFill>
          <a:blip r:embed="rId1"/>
          <a:srcRect l="20157" t="0" r="6689" b="0"/>
          <a:stretch/>
        </p:blipFill>
        <p:spPr>
          <a:xfrm>
            <a:off x="0" y="1800"/>
            <a:ext cx="12222720" cy="685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object 3"/>
          <p:cNvSpPr/>
          <p:nvPr/>
        </p:nvSpPr>
        <p:spPr>
          <a:xfrm>
            <a:off x="360" y="3428280"/>
            <a:ext cx="3233520" cy="3425400"/>
          </a:xfrm>
          <a:custGeom>
            <a:avLst/>
            <a:gdLst>
              <a:gd name="textAreaLeft" fmla="*/ 0 w 3233520"/>
              <a:gd name="textAreaRight" fmla="*/ 3237480 w 3233520"/>
              <a:gd name="textAreaTop" fmla="*/ 0 h 3425400"/>
              <a:gd name="textAreaBottom" fmla="*/ 3429360 h 3425400"/>
            </a:gdLst>
            <a:ah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32" name="object 4" descr=""/>
          <p:cNvPicPr/>
          <p:nvPr/>
        </p:nvPicPr>
        <p:blipFill>
          <a:blip r:embed="rId1"/>
          <a:stretch/>
        </p:blipFill>
        <p:spPr>
          <a:xfrm>
            <a:off x="360" y="0"/>
            <a:ext cx="3234240" cy="3424320"/>
          </a:xfrm>
          <a:prstGeom prst="rect">
            <a:avLst/>
          </a:prstGeom>
          <a:ln w="0">
            <a:noFill/>
          </a:ln>
        </p:spPr>
      </p:pic>
      <p:grpSp>
        <p:nvGrpSpPr>
          <p:cNvPr id="633" name="object 5"/>
          <p:cNvGrpSpPr/>
          <p:nvPr/>
        </p:nvGrpSpPr>
        <p:grpSpPr>
          <a:xfrm>
            <a:off x="3474000" y="182160"/>
            <a:ext cx="319680" cy="428760"/>
            <a:chOff x="3474000" y="182160"/>
            <a:chExt cx="319680" cy="428760"/>
          </a:xfrm>
        </p:grpSpPr>
        <p:sp>
          <p:nvSpPr>
            <p:cNvPr id="634" name="object 6"/>
            <p:cNvSpPr/>
            <p:nvPr/>
          </p:nvSpPr>
          <p:spPr>
            <a:xfrm>
              <a:off x="3474000" y="182520"/>
              <a:ext cx="319320" cy="428400"/>
            </a:xfrm>
            <a:custGeom>
              <a:avLst/>
              <a:gdLst>
                <a:gd name="textAreaLeft" fmla="*/ 0 w 319320"/>
                <a:gd name="textAreaRight" fmla="*/ 323280 w 319320"/>
                <a:gd name="textAreaTop" fmla="*/ 0 h 428400"/>
                <a:gd name="textAreaBottom" fmla="*/ 432360 h 428400"/>
              </a:gdLst>
              <a:ah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35" name="object 7"/>
            <p:cNvSpPr/>
            <p:nvPr/>
          </p:nvSpPr>
          <p:spPr>
            <a:xfrm>
              <a:off x="3698640" y="403200"/>
              <a:ext cx="95040" cy="96840"/>
            </a:xfrm>
            <a:custGeom>
              <a:avLst/>
              <a:gdLst>
                <a:gd name="textAreaLeft" fmla="*/ 0 w 95040"/>
                <a:gd name="textAreaRight" fmla="*/ 99000 w 95040"/>
                <a:gd name="textAreaTop" fmla="*/ 0 h 96840"/>
                <a:gd name="textAreaBottom" fmla="*/ 100800 h 96840"/>
              </a:gdLst>
              <a:ah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36" name="object 8"/>
            <p:cNvSpPr/>
            <p:nvPr/>
          </p:nvSpPr>
          <p:spPr>
            <a:xfrm>
              <a:off x="3474000" y="182160"/>
              <a:ext cx="201960" cy="207000"/>
            </a:xfrm>
            <a:custGeom>
              <a:avLst/>
              <a:gdLst>
                <a:gd name="textAreaLeft" fmla="*/ 0 w 201960"/>
                <a:gd name="textAreaRight" fmla="*/ 205920 w 201960"/>
                <a:gd name="textAreaTop" fmla="*/ 0 h 207000"/>
                <a:gd name="textAreaBottom" fmla="*/ 210960 h 207000"/>
              </a:gdLst>
              <a:ah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637" name="object 9"/>
            <p:cNvSpPr/>
            <p:nvPr/>
          </p:nvSpPr>
          <p:spPr>
            <a:xfrm>
              <a:off x="3591360" y="513000"/>
              <a:ext cx="94320" cy="96840"/>
            </a:xfrm>
            <a:custGeom>
              <a:avLst/>
              <a:gdLst>
                <a:gd name="textAreaLeft" fmla="*/ 0 w 94320"/>
                <a:gd name="textAreaRight" fmla="*/ 98280 w 94320"/>
                <a:gd name="textAreaTop" fmla="*/ 0 h 96840"/>
                <a:gd name="textAreaBottom" fmla="*/ 100800 h 96840"/>
              </a:gdLst>
              <a:ah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38" name="object 10"/>
          <p:cNvGrpSpPr/>
          <p:nvPr/>
        </p:nvGrpSpPr>
        <p:grpSpPr>
          <a:xfrm>
            <a:off x="3867120" y="248040"/>
            <a:ext cx="1197360" cy="277920"/>
            <a:chOff x="3867120" y="248040"/>
            <a:chExt cx="1197360" cy="277920"/>
          </a:xfrm>
        </p:grpSpPr>
        <p:pic>
          <p:nvPicPr>
            <p:cNvPr id="639" name="object 11" descr=""/>
            <p:cNvPicPr/>
            <p:nvPr/>
          </p:nvPicPr>
          <p:blipFill>
            <a:blip r:embed="rId2"/>
            <a:stretch/>
          </p:blipFill>
          <p:spPr>
            <a:xfrm>
              <a:off x="3867120" y="248040"/>
              <a:ext cx="140040" cy="6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0" name="object 12" descr=""/>
            <p:cNvPicPr/>
            <p:nvPr/>
          </p:nvPicPr>
          <p:blipFill>
            <a:blip r:embed="rId3"/>
            <a:stretch/>
          </p:blipFill>
          <p:spPr>
            <a:xfrm>
              <a:off x="3872520" y="248040"/>
              <a:ext cx="1117800" cy="27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1" name="object 13"/>
            <p:cNvSpPr/>
            <p:nvPr/>
          </p:nvSpPr>
          <p:spPr>
            <a:xfrm>
              <a:off x="4893480" y="357120"/>
              <a:ext cx="100080" cy="60480"/>
            </a:xfrm>
            <a:custGeom>
              <a:avLst/>
              <a:gdLst>
                <a:gd name="textAreaLeft" fmla="*/ 0 w 100080"/>
                <a:gd name="textAreaRight" fmla="*/ 104040 w 100080"/>
                <a:gd name="textAreaTop" fmla="*/ 0 h 60480"/>
                <a:gd name="textAreaBottom" fmla="*/ 64440 h 60480"/>
              </a:gdLst>
              <a:ah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42" name="object 14" descr=""/>
            <p:cNvPicPr/>
            <p:nvPr/>
          </p:nvPicPr>
          <p:blipFill>
            <a:blip r:embed="rId4"/>
            <a:stretch/>
          </p:blipFill>
          <p:spPr>
            <a:xfrm>
              <a:off x="5004720" y="465480"/>
              <a:ext cx="47160" cy="59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3" name="object 15"/>
            <p:cNvSpPr/>
            <p:nvPr/>
          </p:nvSpPr>
          <p:spPr>
            <a:xfrm>
              <a:off x="5005080" y="357120"/>
              <a:ext cx="59400" cy="60120"/>
            </a:xfrm>
            <a:custGeom>
              <a:avLst/>
              <a:gdLst>
                <a:gd name="textAreaLeft" fmla="*/ 0 w 59400"/>
                <a:gd name="textAreaRight" fmla="*/ 63360 w 59400"/>
                <a:gd name="textAreaTop" fmla="*/ 0 h 60120"/>
                <a:gd name="textAreaBottom" fmla="*/ 64080 h 60120"/>
              </a:gdLst>
              <a:ah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44" name="object 18"/>
          <p:cNvSpPr/>
          <p:nvPr/>
        </p:nvSpPr>
        <p:spPr>
          <a:xfrm>
            <a:off x="1183680" y="5703120"/>
            <a:ext cx="9730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 anchor="t">
            <a:spAutoFit/>
          </a:bodyPr>
          <a:p>
            <a:pPr marL="7560">
              <a:lnSpc>
                <a:spcPct val="100000"/>
              </a:lnSpc>
              <a:spcBef>
                <a:spcPts val="57"/>
              </a:spcBef>
            </a:pPr>
            <a:r>
              <a:rPr b="1" lang="ru-RU" sz="1500" spc="-1" strike="noStrike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b="1" lang="ru-RU" sz="1500" spc="-63" strike="noStrike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b="1" lang="ru-RU" sz="1500" spc="-231" strike="noStrike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b="1" lang="ru-RU" sz="1500" spc="-7" strike="noStrike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b="1" lang="ru-RU" sz="1500" spc="-1" strike="noStrike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b="1" lang="ru-RU" sz="1500" spc="-4" strike="noStrike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5" name="object 39" descr=""/>
          <p:cNvPicPr/>
          <p:nvPr/>
        </p:nvPicPr>
        <p:blipFill>
          <a:blip r:embed="rId5"/>
          <a:stretch/>
        </p:blipFill>
        <p:spPr>
          <a:xfrm>
            <a:off x="994680" y="4113360"/>
            <a:ext cx="1258200" cy="1268640"/>
          </a:xfrm>
          <a:prstGeom prst="rect">
            <a:avLst/>
          </a:prstGeom>
          <a:ln w="0">
            <a:noFill/>
          </a:ln>
        </p:spPr>
      </p:pic>
      <p:sp>
        <p:nvSpPr>
          <p:cNvPr id="646" name="object 40"/>
          <p:cNvSpPr/>
          <p:nvPr/>
        </p:nvSpPr>
        <p:spPr>
          <a:xfrm>
            <a:off x="360" y="5648400"/>
            <a:ext cx="1204920" cy="1206000"/>
          </a:xfrm>
          <a:custGeom>
            <a:avLst/>
            <a:gdLst>
              <a:gd name="textAreaLeft" fmla="*/ 0 w 1204920"/>
              <a:gd name="textAreaRight" fmla="*/ 1208880 w 1204920"/>
              <a:gd name="textAreaTop" fmla="*/ 0 h 1206000"/>
              <a:gd name="textAreaBottom" fmla="*/ 1209960 h 1206000"/>
            </a:gdLst>
            <a:ah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47" name="object 41"/>
          <p:cNvSpPr/>
          <p:nvPr/>
        </p:nvSpPr>
        <p:spPr>
          <a:xfrm>
            <a:off x="2033640" y="720"/>
            <a:ext cx="1200960" cy="1200960"/>
          </a:xfrm>
          <a:custGeom>
            <a:avLst/>
            <a:gdLst>
              <a:gd name="textAreaLeft" fmla="*/ 0 w 1200960"/>
              <a:gd name="textAreaRight" fmla="*/ 1204920 w 1200960"/>
              <a:gd name="textAreaTop" fmla="*/ 0 h 1200960"/>
              <a:gd name="textAreaBottom" fmla="*/ 1204920 h 1200960"/>
            </a:gdLst>
            <a:ah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48" name="object 42"/>
          <p:cNvSpPr/>
          <p:nvPr/>
        </p:nvSpPr>
        <p:spPr>
          <a:xfrm>
            <a:off x="10667880" y="0"/>
            <a:ext cx="1519920" cy="1519920"/>
          </a:xfrm>
          <a:custGeom>
            <a:avLst/>
            <a:gdLst>
              <a:gd name="textAreaLeft" fmla="*/ 0 w 1519920"/>
              <a:gd name="textAreaRight" fmla="*/ 1523880 w 1519920"/>
              <a:gd name="textAreaTop" fmla="*/ 0 h 1519920"/>
              <a:gd name="textAreaBottom" fmla="*/ 1523880 h 1519920"/>
            </a:gdLst>
            <a:ah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649" name="Рисунок 43" descr=""/>
          <p:cNvPicPr/>
          <p:nvPr/>
        </p:nvPicPr>
        <p:blipFill>
          <a:blip r:embed="rId6"/>
          <a:stretch/>
        </p:blipFill>
        <p:spPr>
          <a:xfrm>
            <a:off x="4817880" y="1897920"/>
            <a:ext cx="2100960" cy="2153160"/>
          </a:xfrm>
          <a:prstGeom prst="rect">
            <a:avLst/>
          </a:prstGeom>
          <a:ln w="0">
            <a:noFill/>
          </a:ln>
        </p:spPr>
      </p:pic>
      <p:sp>
        <p:nvSpPr>
          <p:cNvPr id="650" name="TextBox 44"/>
          <p:cNvSpPr/>
          <p:nvPr/>
        </p:nvSpPr>
        <p:spPr>
          <a:xfrm>
            <a:off x="4184280" y="938160"/>
            <a:ext cx="29120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TextBox 45"/>
          <p:cNvSpPr/>
          <p:nvPr/>
        </p:nvSpPr>
        <p:spPr>
          <a:xfrm>
            <a:off x="7481880" y="952200"/>
            <a:ext cx="29484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2" name="Рисунок 47" descr=""/>
          <p:cNvPicPr/>
          <p:nvPr/>
        </p:nvPicPr>
        <p:blipFill>
          <a:blip r:embed="rId7"/>
          <a:srcRect l="6670" t="7214" r="5325" b="7443"/>
          <a:stretch/>
        </p:blipFill>
        <p:spPr>
          <a:xfrm>
            <a:off x="7769880" y="1911240"/>
            <a:ext cx="2372400" cy="2300400"/>
          </a:xfrm>
          <a:prstGeom prst="rect">
            <a:avLst/>
          </a:prstGeom>
          <a:ln w="0">
            <a:noFill/>
          </a:ln>
        </p:spPr>
      </p:pic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2880" cy="1194840"/>
          </a:xfrm>
          <a:prstGeom prst="rect">
            <a:avLst/>
          </a:prstGeom>
          <a:noFill/>
          <a:ln w="0">
            <a:noFill/>
          </a:ln>
        </p:spPr>
        <p:txBody>
          <a:bodyPr lIns="0" rIns="0" tIns="53280" bIns="0" anchor="ctr">
            <a:noAutofit/>
          </a:bodyPr>
          <a:p>
            <a:pPr marL="7920" indent="0">
              <a:lnSpc>
                <a:spcPct val="90000"/>
              </a:lnSpc>
              <a:spcBef>
                <a:spcPts val="417"/>
              </a:spcBef>
              <a:buNone/>
              <a:tabLst>
                <a:tab algn="l" pos="0"/>
              </a:tabLst>
            </a:pPr>
            <a:r>
              <a:rPr b="1" lang="ru-RU" sz="2000" spc="-4" strike="noStrike">
                <a:solidFill>
                  <a:srgbClr val="e84e22"/>
                </a:solidFill>
                <a:latin typeface="Calibri Light"/>
                <a:ea typeface="Arial"/>
              </a:rPr>
              <a:t>КАК</a:t>
            </a:r>
            <a:r>
              <a:rPr b="1" lang="ru-RU" sz="2000" spc="-15" strike="noStrike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b="1" lang="ru-RU" sz="2000" spc="-18" strike="noStrike">
                <a:solidFill>
                  <a:srgbClr val="e84e22"/>
                </a:solidFill>
                <a:latin typeface="Calibri Light"/>
                <a:ea typeface="Arial"/>
              </a:rPr>
              <a:t>ПОЛУЧИТЬ</a:t>
            </a:r>
            <a:r>
              <a:rPr b="1" lang="ru-RU" sz="2000" spc="-1" strike="noStrike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b="1" lang="ru-RU" sz="2000" spc="-15" strike="noStrike">
                <a:solidFill>
                  <a:srgbClr val="e84e22"/>
                </a:solidFill>
                <a:latin typeface="Calibri Light"/>
                <a:ea typeface="Arial"/>
              </a:rPr>
              <a:t>УСЛУГИ</a:t>
            </a:r>
            <a:r>
              <a:rPr b="1" lang="ru-RU" sz="2000" spc="-38" strike="noStrike">
                <a:solidFill>
                  <a:srgbClr val="e84e22"/>
                </a:solidFill>
                <a:latin typeface="Calibri Light"/>
                <a:ea typeface="Arial"/>
              </a:rPr>
              <a:t> </a:t>
            </a:r>
            <a:r>
              <a:rPr b="1" lang="ru-RU" sz="2000" spc="-4" strike="noStrike">
                <a:solidFill>
                  <a:srgbClr val="e84e22"/>
                </a:solidFill>
                <a:latin typeface="Calibri Light"/>
                <a:ea typeface="Arial"/>
              </a:rPr>
              <a:t>ФОНДА?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560" indent="0">
              <a:lnSpc>
                <a:spcPct val="90000"/>
              </a:lnSpc>
              <a:spcBef>
                <a:spcPts val="269"/>
              </a:spcBef>
              <a:buNone/>
              <a:tabLst>
                <a:tab algn="l" pos="0"/>
              </a:tabLst>
            </a:pPr>
            <a:r>
              <a:rPr b="1" lang="ru-RU" sz="2000" spc="-21" strike="noStrike">
                <a:solidFill>
                  <a:srgbClr val="672e17"/>
                </a:solidFill>
                <a:latin typeface="Calibri Light"/>
                <a:ea typeface="Arial"/>
              </a:rPr>
              <a:t>ОБРАТИТЬСЯ</a:t>
            </a:r>
            <a:r>
              <a:rPr b="1" lang="ru-RU" sz="2000" spc="-18" strike="noStrike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b="1" lang="ru-RU" sz="2000" spc="-1" strike="noStrike">
                <a:solidFill>
                  <a:srgbClr val="672e17"/>
                </a:solidFill>
                <a:latin typeface="Calibri Light"/>
                <a:ea typeface="Arial"/>
              </a:rPr>
              <a:t>В</a:t>
            </a:r>
            <a:r>
              <a:rPr b="1" lang="ru-RU" sz="2000" spc="-29" strike="noStrike">
                <a:solidFill>
                  <a:srgbClr val="672e17"/>
                </a:solidFill>
                <a:latin typeface="Calibri Light"/>
                <a:ea typeface="Arial"/>
              </a:rPr>
              <a:t> </a:t>
            </a:r>
            <a:r>
              <a:rPr b="1" lang="ru-RU" sz="2000" spc="-1" strike="noStrike">
                <a:solidFill>
                  <a:srgbClr val="672e17"/>
                </a:solidFill>
                <a:latin typeface="Calibri Light"/>
                <a:ea typeface="Arial"/>
              </a:rPr>
              <a:t>ФОНД: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object 17"/>
          <p:cNvSpPr/>
          <p:nvPr/>
        </p:nvSpPr>
        <p:spPr>
          <a:xfrm>
            <a:off x="5006880" y="4599360"/>
            <a:ext cx="8069760" cy="14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 anchor="t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  <a:tabLst>
                <a:tab algn="l" pos="2858760"/>
              </a:tabLst>
            </a:pPr>
            <a:r>
              <a:rPr b="1" lang="ru-RU" sz="1200" spc="-4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 (843) 524 90 90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b="1" lang="ru-RU" sz="1200" spc="-21" strike="noStrike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b="1" lang="ru-RU" sz="1200" spc="-4" strike="noStrike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1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tabLst>
                <a:tab algn="l" pos="2858760"/>
              </a:tabLst>
            </a:pPr>
            <a:r>
              <a:rPr b="1" lang="ru-RU" sz="12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8"/>
              </a:rPr>
              <a:t>INF</a:t>
            </a:r>
            <a:r>
              <a:rPr b="1" lang="ru-RU" sz="12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b="1" lang="ru-RU" sz="12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0"/>
              </a:rPr>
              <a:t>@FPP</a:t>
            </a:r>
            <a:r>
              <a:rPr b="1" lang="ru-RU" sz="1200" spc="-55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1"/>
              </a:rPr>
              <a:t>R</a:t>
            </a:r>
            <a:r>
              <a:rPr b="1" lang="ru-RU" sz="1200" spc="-126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2"/>
              </a:rPr>
              <a:t>T</a:t>
            </a:r>
            <a:r>
              <a:rPr b="1" lang="ru-RU" sz="1200" spc="-4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3"/>
              </a:rPr>
              <a:t>.</a:t>
            </a:r>
            <a:r>
              <a:rPr b="1" lang="ru-RU" sz="1200" spc="-1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14"/>
              </a:rPr>
              <a:t>RU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b="1" lang="ru-RU" sz="1200" spc="-69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80" strike="noStrike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b="1" lang="ru-RU" sz="1200" spc="-86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b="1" lang="ru-RU" sz="1200" spc="-49" strike="noStrike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b="1" lang="ru-RU" sz="1200" spc="-15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4"/>
              </a:spcBef>
              <a:tabLst>
                <a:tab algn="l" pos="285876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"/>
              </a:spcBef>
              <a:tabLst>
                <a:tab algn="l" pos="2858760"/>
              </a:tabLst>
            </a:pPr>
            <a:r>
              <a:rPr b="1" lang="ru-RU" sz="1200" spc="-15" strike="noStrike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b="1" lang="ru-RU" sz="1200" spc="4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4" strike="noStrike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3000"/>
              </a:lnSpc>
              <a:spcBef>
                <a:spcPts val="247"/>
              </a:spcBef>
              <a:tabLst>
                <a:tab algn="l" pos="2858760"/>
              </a:tabLst>
            </a:pPr>
            <a:r>
              <a:rPr b="1" lang="ru-RU" sz="1200" spc="-4" strike="noStrike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b="1" lang="ru-RU" sz="1200" spc="-9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b="1" lang="ru-RU" sz="1200" spc="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9" strike="noStrike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b="1" lang="ru-RU" sz="1200" spc="-35" strike="noStrike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b="1" lang="ru-RU" sz="1200" spc="-32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5" strike="noStrike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b="1" lang="ru-RU" sz="1200" spc="-52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b="1" lang="ru-RU" sz="1200" spc="-7" strike="noStrike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b="1" lang="ru-RU" sz="1200" spc="-1" strike="noStrike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560">
              <a:lnSpc>
                <a:spcPct val="103000"/>
              </a:lnSpc>
              <a:spcBef>
                <a:spcPts val="247"/>
              </a:spcBef>
              <a:tabLst>
                <a:tab algn="l" pos="285876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5" name="object 27"/>
          <p:cNvGrpSpPr/>
          <p:nvPr/>
        </p:nvGrpSpPr>
        <p:grpSpPr>
          <a:xfrm>
            <a:off x="7489440" y="4463640"/>
            <a:ext cx="313560" cy="313200"/>
            <a:chOff x="7489440" y="4463640"/>
            <a:chExt cx="313560" cy="313200"/>
          </a:xfrm>
        </p:grpSpPr>
        <p:sp>
          <p:nvSpPr>
            <p:cNvPr id="656" name="object 28"/>
            <p:cNvSpPr/>
            <p:nvPr/>
          </p:nvSpPr>
          <p:spPr>
            <a:xfrm>
              <a:off x="7489440" y="4463640"/>
              <a:ext cx="313560" cy="313200"/>
            </a:xfrm>
            <a:custGeom>
              <a:avLst/>
              <a:gdLst>
                <a:gd name="textAreaLeft" fmla="*/ 0 w 313560"/>
                <a:gd name="textAreaRight" fmla="*/ 317520 w 313560"/>
                <a:gd name="textAreaTop" fmla="*/ 0 h 313200"/>
                <a:gd name="textAreaBottom" fmla="*/ 317160 h 313200"/>
              </a:gdLst>
              <a:ah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57" name="object 29" descr=""/>
            <p:cNvPicPr/>
            <p:nvPr/>
          </p:nvPicPr>
          <p:blipFill>
            <a:blip r:embed="rId15"/>
            <a:stretch/>
          </p:blipFill>
          <p:spPr>
            <a:xfrm>
              <a:off x="7580160" y="4695840"/>
              <a:ext cx="187560" cy="64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8" name="object 30"/>
            <p:cNvSpPr/>
            <p:nvPr/>
          </p:nvSpPr>
          <p:spPr>
            <a:xfrm>
              <a:off x="7543080" y="4629600"/>
              <a:ext cx="176040" cy="87840"/>
            </a:xfrm>
            <a:custGeom>
              <a:avLst/>
              <a:gdLst>
                <a:gd name="textAreaLeft" fmla="*/ 0 w 176040"/>
                <a:gd name="textAreaRight" fmla="*/ 180000 w 176040"/>
                <a:gd name="textAreaTop" fmla="*/ 0 h 87840"/>
                <a:gd name="textAreaBottom" fmla="*/ 91800 h 87840"/>
              </a:gdLst>
              <a:ah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59" name="object 31" descr=""/>
            <p:cNvPicPr/>
            <p:nvPr/>
          </p:nvPicPr>
          <p:blipFill>
            <a:blip r:embed="rId16"/>
            <a:stretch/>
          </p:blipFill>
          <p:spPr>
            <a:xfrm>
              <a:off x="7753680" y="4629600"/>
              <a:ext cx="48600" cy="8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0" name="object 32" descr=""/>
            <p:cNvPicPr/>
            <p:nvPr/>
          </p:nvPicPr>
          <p:blipFill>
            <a:blip r:embed="rId17"/>
            <a:stretch/>
          </p:blipFill>
          <p:spPr>
            <a:xfrm>
              <a:off x="7588800" y="4629600"/>
              <a:ext cx="138600" cy="5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1" name="object 33"/>
            <p:cNvSpPr/>
            <p:nvPr/>
          </p:nvSpPr>
          <p:spPr>
            <a:xfrm>
              <a:off x="7542720" y="4523400"/>
              <a:ext cx="176040" cy="87840"/>
            </a:xfrm>
            <a:custGeom>
              <a:avLst/>
              <a:gdLst>
                <a:gd name="textAreaLeft" fmla="*/ 0 w 176040"/>
                <a:gd name="textAreaRight" fmla="*/ 180000 w 176040"/>
                <a:gd name="textAreaTop" fmla="*/ 0 h 87840"/>
                <a:gd name="textAreaBottom" fmla="*/ 91800 h 87840"/>
              </a:gdLst>
              <a:ah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62" name="object 34" descr=""/>
            <p:cNvPicPr/>
            <p:nvPr/>
          </p:nvPicPr>
          <p:blipFill>
            <a:blip r:embed="rId18"/>
            <a:stretch/>
          </p:blipFill>
          <p:spPr>
            <a:xfrm>
              <a:off x="7580160" y="4480560"/>
              <a:ext cx="222480" cy="130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63" name="object 35"/>
          <p:cNvGrpSpPr/>
          <p:nvPr/>
        </p:nvGrpSpPr>
        <p:grpSpPr>
          <a:xfrm>
            <a:off x="4612680" y="4482720"/>
            <a:ext cx="308880" cy="308520"/>
            <a:chOff x="4612680" y="4482720"/>
            <a:chExt cx="308880" cy="308520"/>
          </a:xfrm>
        </p:grpSpPr>
        <p:pic>
          <p:nvPicPr>
            <p:cNvPr id="664" name="object 36" descr=""/>
            <p:cNvPicPr/>
            <p:nvPr/>
          </p:nvPicPr>
          <p:blipFill>
            <a:blip r:embed="rId19"/>
            <a:stretch/>
          </p:blipFill>
          <p:spPr>
            <a:xfrm>
              <a:off x="4771440" y="44827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5" name="object 37"/>
            <p:cNvSpPr/>
            <p:nvPr/>
          </p:nvSpPr>
          <p:spPr>
            <a:xfrm>
              <a:off x="4612680" y="45144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666" name="object 38"/>
          <p:cNvSpPr/>
          <p:nvPr/>
        </p:nvSpPr>
        <p:spPr>
          <a:xfrm>
            <a:off x="4600800" y="5293080"/>
            <a:ext cx="368280" cy="314280"/>
          </a:xfrm>
          <a:custGeom>
            <a:avLst/>
            <a:gdLst>
              <a:gd name="textAreaLeft" fmla="*/ 0 w 368280"/>
              <a:gd name="textAreaRight" fmla="*/ 372240 w 368280"/>
              <a:gd name="textAreaTop" fmla="*/ 0 h 314280"/>
              <a:gd name="textAreaBottom" fmla="*/ 318240 h 314280"/>
            </a:gdLst>
            <a:ah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667" name="object 19"/>
          <p:cNvGrpSpPr/>
          <p:nvPr/>
        </p:nvGrpSpPr>
        <p:grpSpPr>
          <a:xfrm>
            <a:off x="7587000" y="4942440"/>
            <a:ext cx="207720" cy="313920"/>
            <a:chOff x="7587000" y="4942440"/>
            <a:chExt cx="207720" cy="313920"/>
          </a:xfrm>
        </p:grpSpPr>
        <p:pic>
          <p:nvPicPr>
            <p:cNvPr id="668" name="object 20" descr=""/>
            <p:cNvPicPr/>
            <p:nvPr/>
          </p:nvPicPr>
          <p:blipFill>
            <a:blip r:embed="rId20"/>
            <a:stretch/>
          </p:blipFill>
          <p:spPr>
            <a:xfrm>
              <a:off x="7621560" y="5211360"/>
              <a:ext cx="144720" cy="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9" name="object 21" descr=""/>
            <p:cNvPicPr/>
            <p:nvPr/>
          </p:nvPicPr>
          <p:blipFill>
            <a:blip r:embed="rId21"/>
            <a:stretch/>
          </p:blipFill>
          <p:spPr>
            <a:xfrm>
              <a:off x="7639200" y="4994280"/>
              <a:ext cx="104040" cy="104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0" name="object 22"/>
            <p:cNvSpPr/>
            <p:nvPr/>
          </p:nvSpPr>
          <p:spPr>
            <a:xfrm>
              <a:off x="7587000" y="4942440"/>
              <a:ext cx="207720" cy="288000"/>
            </a:xfrm>
            <a:custGeom>
              <a:avLst/>
              <a:gdLst>
                <a:gd name="textAreaLeft" fmla="*/ 0 w 207720"/>
                <a:gd name="textAreaRight" fmla="*/ 211680 w 207720"/>
                <a:gd name="textAreaTop" fmla="*/ 0 h 288000"/>
                <a:gd name="textAreaBottom" fmla="*/ 291960 h 288000"/>
              </a:gdLst>
              <a:ah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71" name="object 23"/>
          <p:cNvGrpSpPr/>
          <p:nvPr/>
        </p:nvGrpSpPr>
        <p:grpSpPr>
          <a:xfrm>
            <a:off x="4638240" y="4920480"/>
            <a:ext cx="313200" cy="222480"/>
            <a:chOff x="4638240" y="4920480"/>
            <a:chExt cx="313200" cy="222480"/>
          </a:xfrm>
        </p:grpSpPr>
        <p:sp>
          <p:nvSpPr>
            <p:cNvPr id="672" name="object 24"/>
            <p:cNvSpPr/>
            <p:nvPr/>
          </p:nvSpPr>
          <p:spPr>
            <a:xfrm>
              <a:off x="4638240" y="4920480"/>
              <a:ext cx="311400" cy="222480"/>
            </a:xfrm>
            <a:custGeom>
              <a:avLst/>
              <a:gdLst>
                <a:gd name="textAreaLeft" fmla="*/ 0 w 311400"/>
                <a:gd name="textAreaRight" fmla="*/ 315360 w 311400"/>
                <a:gd name="textAreaTop" fmla="*/ 0 h 222480"/>
                <a:gd name="textAreaBottom" fmla="*/ 226440 h 222480"/>
              </a:gdLst>
              <a:ah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73" name="object 25" descr=""/>
            <p:cNvPicPr/>
            <p:nvPr/>
          </p:nvPicPr>
          <p:blipFill>
            <a:blip r:embed="rId22"/>
            <a:stretch/>
          </p:blipFill>
          <p:spPr>
            <a:xfrm>
              <a:off x="4826880" y="5049720"/>
              <a:ext cx="124560" cy="79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4" name="object 26"/>
            <p:cNvSpPr/>
            <p:nvPr/>
          </p:nvSpPr>
          <p:spPr>
            <a:xfrm>
              <a:off x="4652640" y="4935240"/>
              <a:ext cx="298800" cy="180720"/>
            </a:xfrm>
            <a:custGeom>
              <a:avLst/>
              <a:gdLst>
                <a:gd name="textAreaLeft" fmla="*/ 0 w 298800"/>
                <a:gd name="textAreaRight" fmla="*/ 302760 w 298800"/>
                <a:gd name="textAreaTop" fmla="*/ 0 h 180720"/>
                <a:gd name="textAreaBottom" fmla="*/ 184680 h 180720"/>
              </a:gdLst>
              <a:ah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100" spc="-1" strike="noStrike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ject 1"/>
          <p:cNvSpPr/>
          <p:nvPr/>
        </p:nvSpPr>
        <p:spPr>
          <a:xfrm>
            <a:off x="5701320" y="105840"/>
            <a:ext cx="489276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1386"/>
              </a:lnSpc>
              <a:spcBef>
                <a:spcPts val="99"/>
              </a:spcBef>
            </a:pPr>
            <a:r>
              <a:rPr b="1" lang="ru-RU" sz="1200" spc="-7" strike="noStrike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b="1" lang="ru-RU" sz="1200" spc="-1" strike="noStrike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b="1" lang="ru-RU" sz="1200" spc="-15" strike="noStrike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28320" algn="ctr">
              <a:lnSpc>
                <a:spcPts val="3305"/>
              </a:lnSpc>
            </a:pPr>
            <a:r>
              <a:rPr b="1" lang="ru-RU" sz="2800" spc="-12" strike="noStrike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object 58"/>
          <p:cNvSpPr/>
          <p:nvPr/>
        </p:nvSpPr>
        <p:spPr>
          <a:xfrm>
            <a:off x="7878240" y="5728680"/>
            <a:ext cx="18511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15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1" lang="ru-RU" sz="1800" spc="-12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object 59" descr=""/>
          <p:cNvPicPr/>
          <p:nvPr/>
        </p:nvPicPr>
        <p:blipFill>
          <a:blip r:embed="rId1"/>
          <a:stretch/>
        </p:blipFill>
        <p:spPr>
          <a:xfrm>
            <a:off x="7170840" y="509940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8" name="object 60" descr=""/>
          <p:cNvPicPr/>
          <p:nvPr/>
        </p:nvPicPr>
        <p:blipFill>
          <a:blip r:embed="rId2"/>
          <a:stretch/>
        </p:blipFill>
        <p:spPr>
          <a:xfrm>
            <a:off x="7170840" y="5661000"/>
            <a:ext cx="357120" cy="352440"/>
          </a:xfrm>
          <a:prstGeom prst="rect">
            <a:avLst/>
          </a:prstGeom>
          <a:ln w="0">
            <a:noFill/>
          </a:ln>
        </p:spPr>
      </p:pic>
      <p:pic>
        <p:nvPicPr>
          <p:cNvPr id="199" name="object 61" descr=""/>
          <p:cNvPicPr/>
          <p:nvPr/>
        </p:nvPicPr>
        <p:blipFill>
          <a:blip r:embed="rId3"/>
          <a:stretch/>
        </p:blipFill>
        <p:spPr>
          <a:xfrm>
            <a:off x="7191000" y="6217920"/>
            <a:ext cx="386280" cy="357120"/>
          </a:xfrm>
          <a:prstGeom prst="rect">
            <a:avLst/>
          </a:prstGeom>
          <a:ln w="0">
            <a:noFill/>
          </a:ln>
        </p:spPr>
      </p:pic>
      <p:sp>
        <p:nvSpPr>
          <p:cNvPr id="200" name="object 62"/>
          <p:cNvSpPr/>
          <p:nvPr/>
        </p:nvSpPr>
        <p:spPr>
          <a:xfrm>
            <a:off x="6120000" y="5160240"/>
            <a:ext cx="8071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object 63"/>
          <p:cNvSpPr/>
          <p:nvPr/>
        </p:nvSpPr>
        <p:spPr>
          <a:xfrm>
            <a:off x="6310080" y="5761080"/>
            <a:ext cx="5486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64"/>
          <p:cNvSpPr/>
          <p:nvPr/>
        </p:nvSpPr>
        <p:spPr>
          <a:xfrm>
            <a:off x="6120000" y="6279120"/>
            <a:ext cx="9540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7" strike="noStrike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b="1" lang="ru-RU" sz="1800" spc="-131" strike="noStrike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b="1" lang="ru-RU" sz="1800" spc="-12" strike="noStrike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b="1" lang="ru-RU" sz="1800" spc="-1" strike="noStrike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object 65"/>
          <p:cNvSpPr/>
          <p:nvPr/>
        </p:nvSpPr>
        <p:spPr>
          <a:xfrm>
            <a:off x="5553360" y="61200"/>
            <a:ext cx="5188680" cy="834480"/>
          </a:xfrm>
          <a:custGeom>
            <a:avLst/>
            <a:gdLst>
              <a:gd name="textAreaLeft" fmla="*/ 0 w 5188680"/>
              <a:gd name="textAreaRight" fmla="*/ 5191200 w 5188680"/>
              <a:gd name="textAreaTop" fmla="*/ 0 h 834480"/>
              <a:gd name="textAreaBottom" fmla="*/ 837000 h 834480"/>
            </a:gdLst>
            <a:ah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11">
            <a:solidFill>
              <a:srgbClr val="eb5c3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204" name="object 66"/>
          <p:cNvSpPr/>
          <p:nvPr/>
        </p:nvSpPr>
        <p:spPr>
          <a:xfrm>
            <a:off x="6001560" y="4974480"/>
            <a:ext cx="5106600" cy="360"/>
          </a:xfrm>
          <a:custGeom>
            <a:avLst/>
            <a:gdLst>
              <a:gd name="textAreaLeft" fmla="*/ 0 w 5106600"/>
              <a:gd name="textAreaRight" fmla="*/ 5109120 w 5106600"/>
              <a:gd name="textAreaTop" fmla="*/ 0 h 360"/>
              <a:gd name="textAreaBottom" fmla="*/ 46080 h 360"/>
            </a:gdLst>
            <a:ahLst/>
            <a:rect l="textAreaLeft" t="textAreaTop" r="textAreaRight" b="textAreaBottom"/>
            <a:pathLst>
              <a:path w="5109209" h="0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00">
            <a:solidFill>
              <a:srgbClr val="c6926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205" name="object 67"/>
          <p:cNvSpPr/>
          <p:nvPr/>
        </p:nvSpPr>
        <p:spPr>
          <a:xfrm>
            <a:off x="7831080" y="4996800"/>
            <a:ext cx="16459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b="0" lang="ru-RU" sz="1800" spc="-2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b="1" lang="ru-RU" sz="1800" spc="-26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800" spc="-7" strike="noStrike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b="0" lang="ru-RU" sz="1800" spc="-4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b="1" lang="ru-RU" sz="1800" spc="-15" strike="noStrike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b="0" lang="ru-RU" sz="1800" spc="-12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Рисунок 13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07" name="Прямоугольник 149"/>
          <p:cNvSpPr/>
          <p:nvPr/>
        </p:nvSpPr>
        <p:spPr>
          <a:xfrm>
            <a:off x="7865640" y="6186240"/>
            <a:ext cx="3942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25"/>
          <p:cNvSpPr/>
          <p:nvPr/>
        </p:nvSpPr>
        <p:spPr>
          <a:xfrm>
            <a:off x="170640" y="1116360"/>
            <a:ext cx="6100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Box 27"/>
          <p:cNvSpPr/>
          <p:nvPr/>
        </p:nvSpPr>
        <p:spPr>
          <a:xfrm>
            <a:off x="5250960" y="1050840"/>
            <a:ext cx="6092640" cy="398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2" descr=""/>
          <p:cNvPicPr/>
          <p:nvPr/>
        </p:nvPicPr>
        <p:blipFill>
          <a:blip r:embed="rId1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11" name="Прямоугольник 150"/>
          <p:cNvSpPr/>
          <p:nvPr/>
        </p:nvSpPr>
        <p:spPr>
          <a:xfrm>
            <a:off x="8196840" y="255132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200 тысяч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 млн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рямоугольник 151"/>
          <p:cNvSpPr/>
          <p:nvPr/>
        </p:nvSpPr>
        <p:spPr>
          <a:xfrm>
            <a:off x="8066520" y="320436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152"/>
          <p:cNvSpPr/>
          <p:nvPr/>
        </p:nvSpPr>
        <p:spPr>
          <a:xfrm>
            <a:off x="8188560" y="3681720"/>
            <a:ext cx="2531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9,5%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153"/>
          <p:cNvSpPr/>
          <p:nvPr/>
        </p:nvSpPr>
        <p:spPr>
          <a:xfrm>
            <a:off x="5943600" y="266184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154"/>
          <p:cNvSpPr/>
          <p:nvPr/>
        </p:nvSpPr>
        <p:spPr>
          <a:xfrm>
            <a:off x="6136200" y="32155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155"/>
          <p:cNvSpPr/>
          <p:nvPr/>
        </p:nvSpPr>
        <p:spPr>
          <a:xfrm>
            <a:off x="5940000" y="37544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Прямоугольник 156"/>
          <p:cNvSpPr/>
          <p:nvPr/>
        </p:nvSpPr>
        <p:spPr>
          <a:xfrm>
            <a:off x="5927040" y="522720"/>
            <a:ext cx="518796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«НАЧИНАЮЩИЕ+»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Скругленный прямоугольник 3"/>
          <p:cNvSpPr/>
          <p:nvPr/>
        </p:nvSpPr>
        <p:spPr>
          <a:xfrm>
            <a:off x="5927040" y="440640"/>
            <a:ext cx="5187960" cy="8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19" name="Прямоугольник 157"/>
          <p:cNvSpPr/>
          <p:nvPr/>
        </p:nvSpPr>
        <p:spPr>
          <a:xfrm>
            <a:off x="6266520" y="1366560"/>
            <a:ext cx="530208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400" spc="-15" strike="noStrike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не входит в раздел G «Торговля оптовая и розничная; ремонт автотранспортных средств и мотоциклов» общероссийского классификатора видов экономической деятельности ОК 029-2014 (КДЕС Ред. 2).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Кольцо 3"/>
          <p:cNvSpPr/>
          <p:nvPr/>
        </p:nvSpPr>
        <p:spPr>
          <a:xfrm>
            <a:off x="6073200" y="1612800"/>
            <a:ext cx="312840" cy="3128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21" name="Прямая соединительная линия 1"/>
          <p:cNvCxnSpPr/>
          <p:nvPr/>
        </p:nvCxnSpPr>
        <p:spPr>
          <a:xfrm>
            <a:off x="5996880" y="2380680"/>
            <a:ext cx="5111280" cy="25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222" name="Скругленный прямоугольник 4"/>
          <p:cNvSpPr/>
          <p:nvPr/>
        </p:nvSpPr>
        <p:spPr>
          <a:xfrm>
            <a:off x="5919480" y="440640"/>
            <a:ext cx="5187960" cy="8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3" name="TextBox 3"/>
          <p:cNvSpPr/>
          <p:nvPr/>
        </p:nvSpPr>
        <p:spPr>
          <a:xfrm>
            <a:off x="136440" y="1191600"/>
            <a:ext cx="6091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object 2" descr=""/>
          <p:cNvPicPr/>
          <p:nvPr/>
        </p:nvPicPr>
        <p:blipFill>
          <a:blip r:embed="rId2"/>
          <a:stretch/>
        </p:blipFill>
        <p:spPr>
          <a:xfrm>
            <a:off x="7202160" y="3246840"/>
            <a:ext cx="357120" cy="352440"/>
          </a:xfrm>
          <a:prstGeom prst="rect">
            <a:avLst/>
          </a:prstGeom>
          <a:ln w="0">
            <a:noFill/>
          </a:ln>
        </p:spPr>
      </p:pic>
      <p:pic>
        <p:nvPicPr>
          <p:cNvPr id="225" name="object 68" descr=""/>
          <p:cNvPicPr/>
          <p:nvPr/>
        </p:nvPicPr>
        <p:blipFill>
          <a:blip r:embed="rId3"/>
          <a:stretch/>
        </p:blipFill>
        <p:spPr>
          <a:xfrm>
            <a:off x="7200000" y="270000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208280" y="3792240"/>
            <a:ext cx="351000" cy="34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15" descr=""/>
          <p:cNvPicPr/>
          <p:nvPr/>
        </p:nvPicPr>
        <p:blipFill>
          <a:blip r:embed="rId1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28" name="Прямоугольник 160"/>
          <p:cNvSpPr/>
          <p:nvPr/>
        </p:nvSpPr>
        <p:spPr>
          <a:xfrm>
            <a:off x="6361560" y="1039680"/>
            <a:ext cx="5206320" cy="37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СМСП, основной вид деятельности, которых входит в один из разделов: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B «Добыча полезных ископаемых»;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D «Обеспечение электрической энергией, газом и паром; кондиционирование воздуха»;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E «Водоснабжение; водоотведение, организация сбора и утилизации отходов, деятельность по ликвидации загрязнений»;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F  «Строительство»;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H «Транспортировка и хранение»;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L «Деятельность по операциям с недвижимым имуществом»;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M «Деятельность профессиональная, научная и техническая»;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Q «Деятельность в области здравоохранения и социальных услуг»;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R «Деятельность в области культуры, спорта, организации досуга и развлечений»;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- S «Предоставление прочих видов услуг»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300" spc="-15" strike="noStrike">
                <a:solidFill>
                  <a:srgbClr val="c79363"/>
                </a:solidFill>
                <a:latin typeface="Calibri"/>
                <a:ea typeface="Arial"/>
              </a:rPr>
              <a:t>общероссийского классификатора видов экономической деятельности ОК 029-2014 (КДЕС Ред. 2).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61"/>
          <p:cNvSpPr/>
          <p:nvPr/>
        </p:nvSpPr>
        <p:spPr>
          <a:xfrm>
            <a:off x="5584320" y="169920"/>
            <a:ext cx="5094000" cy="9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«СОДЕЙСТВИЕ»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162"/>
          <p:cNvSpPr/>
          <p:nvPr/>
        </p:nvSpPr>
        <p:spPr>
          <a:xfrm>
            <a:off x="7459920" y="44924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en-US" sz="1800" spc="-1" strike="noStrike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 млн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63"/>
          <p:cNvSpPr/>
          <p:nvPr/>
        </p:nvSpPr>
        <p:spPr>
          <a:xfrm>
            <a:off x="7459920" y="5198400"/>
            <a:ext cx="200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Picture 14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6779880" y="4597560"/>
            <a:ext cx="351000" cy="3740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5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6779880" y="5192280"/>
            <a:ext cx="351000" cy="3740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6830280" y="6162840"/>
            <a:ext cx="351000" cy="347040"/>
          </a:xfrm>
          <a:prstGeom prst="rect">
            <a:avLst/>
          </a:prstGeom>
          <a:ln w="0">
            <a:noFill/>
          </a:ln>
        </p:spPr>
      </p:pic>
      <p:sp>
        <p:nvSpPr>
          <p:cNvPr id="235" name="Прямоугольник 164"/>
          <p:cNvSpPr/>
          <p:nvPr/>
        </p:nvSpPr>
        <p:spPr>
          <a:xfrm>
            <a:off x="5580000" y="468972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Прямоугольник 165"/>
          <p:cNvSpPr/>
          <p:nvPr/>
        </p:nvSpPr>
        <p:spPr>
          <a:xfrm>
            <a:off x="5760000" y="518472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Прямоугольник 166"/>
          <p:cNvSpPr/>
          <p:nvPr/>
        </p:nvSpPr>
        <p:spPr>
          <a:xfrm>
            <a:off x="5580000" y="617400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Скругленный прямоугольник 50"/>
          <p:cNvSpPr/>
          <p:nvPr/>
        </p:nvSpPr>
        <p:spPr>
          <a:xfrm>
            <a:off x="5584320" y="83880"/>
            <a:ext cx="5094000" cy="871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39" name="Кольцо 5"/>
          <p:cNvSpPr/>
          <p:nvPr/>
        </p:nvSpPr>
        <p:spPr>
          <a:xfrm>
            <a:off x="5657760" y="1325520"/>
            <a:ext cx="307080" cy="3272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240" name="Прямоугольник 167"/>
          <p:cNvSpPr/>
          <p:nvPr/>
        </p:nvSpPr>
        <p:spPr>
          <a:xfrm>
            <a:off x="7455600" y="5621760"/>
            <a:ext cx="3942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Box 28"/>
          <p:cNvSpPr/>
          <p:nvPr/>
        </p:nvSpPr>
        <p:spPr>
          <a:xfrm>
            <a:off x="131400" y="1024560"/>
            <a:ext cx="6123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14" descr=""/>
          <p:cNvPicPr/>
          <p:nvPr/>
        </p:nvPicPr>
        <p:blipFill>
          <a:blip r:embed="rId1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43" name="Прямоугольник 11"/>
          <p:cNvSpPr/>
          <p:nvPr/>
        </p:nvSpPr>
        <p:spPr>
          <a:xfrm>
            <a:off x="5919480" y="522720"/>
            <a:ext cx="518796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Скругленный прямоугольник 18"/>
          <p:cNvSpPr/>
          <p:nvPr/>
        </p:nvSpPr>
        <p:spPr>
          <a:xfrm>
            <a:off x="5919480" y="440640"/>
            <a:ext cx="5187960" cy="8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5" name="Прямоугольник 12"/>
          <p:cNvSpPr/>
          <p:nvPr/>
        </p:nvSpPr>
        <p:spPr>
          <a:xfrm>
            <a:off x="7835760" y="3406680"/>
            <a:ext cx="192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рямоугольник 24"/>
          <p:cNvSpPr/>
          <p:nvPr/>
        </p:nvSpPr>
        <p:spPr>
          <a:xfrm>
            <a:off x="7753320" y="422748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b="1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Прямоугольник 25"/>
          <p:cNvSpPr/>
          <p:nvPr/>
        </p:nvSpPr>
        <p:spPr>
          <a:xfrm>
            <a:off x="7820280" y="4885200"/>
            <a:ext cx="341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Picture 11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201800" y="354024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2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201800" y="423216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3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200000" y="4860000"/>
            <a:ext cx="385200" cy="357480"/>
          </a:xfrm>
          <a:prstGeom prst="rect">
            <a:avLst/>
          </a:prstGeom>
          <a:ln w="0">
            <a:noFill/>
          </a:ln>
        </p:spPr>
      </p:pic>
      <p:sp>
        <p:nvSpPr>
          <p:cNvPr id="251" name="Прямоугольник 48"/>
          <p:cNvSpPr/>
          <p:nvPr/>
        </p:nvSpPr>
        <p:spPr>
          <a:xfrm>
            <a:off x="6137640" y="3560400"/>
            <a:ext cx="96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49"/>
          <p:cNvSpPr/>
          <p:nvPr/>
        </p:nvSpPr>
        <p:spPr>
          <a:xfrm>
            <a:off x="6316200" y="4242600"/>
            <a:ext cx="70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Прямоугольник 50"/>
          <p:cNvSpPr/>
          <p:nvPr/>
        </p:nvSpPr>
        <p:spPr>
          <a:xfrm>
            <a:off x="6164640" y="487584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Прямоугольник 56"/>
          <p:cNvSpPr/>
          <p:nvPr/>
        </p:nvSpPr>
        <p:spPr>
          <a:xfrm>
            <a:off x="6665040" y="1495800"/>
            <a:ext cx="5302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800" spc="-15" strike="noStrike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b="1" lang="ru-RU" sz="1800" spc="46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b="1" lang="ru-RU" sz="1800" spc="66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b="1" lang="ru-RU" sz="1800" spc="35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b="1" lang="ru-RU" sz="1800" spc="41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Кольцо 4"/>
          <p:cNvSpPr/>
          <p:nvPr/>
        </p:nvSpPr>
        <p:spPr>
          <a:xfrm>
            <a:off x="6065640" y="1612800"/>
            <a:ext cx="312840" cy="3128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56" name="Прямая соединительная линия 3"/>
          <p:cNvCxnSpPr/>
          <p:nvPr/>
        </p:nvCxnSpPr>
        <p:spPr>
          <a:xfrm>
            <a:off x="5950080" y="3250080"/>
            <a:ext cx="5110920" cy="25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257" name="TextBox 4"/>
          <p:cNvSpPr/>
          <p:nvPr/>
        </p:nvSpPr>
        <p:spPr>
          <a:xfrm>
            <a:off x="90360" y="1183320"/>
            <a:ext cx="6189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Прямоугольник 26"/>
          <p:cNvSpPr/>
          <p:nvPr/>
        </p:nvSpPr>
        <p:spPr>
          <a:xfrm>
            <a:off x="8135280" y="2829240"/>
            <a:ext cx="179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Прямоугольник 36"/>
          <p:cNvSpPr/>
          <p:nvPr/>
        </p:nvSpPr>
        <p:spPr>
          <a:xfrm>
            <a:off x="813636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54"/>
          <p:cNvSpPr/>
          <p:nvPr/>
        </p:nvSpPr>
        <p:spPr>
          <a:xfrm>
            <a:off x="8120520" y="4277160"/>
            <a:ext cx="39495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17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536600" y="297252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8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536600" y="368568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9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530480" y="4296960"/>
            <a:ext cx="385200" cy="357480"/>
          </a:xfrm>
          <a:prstGeom prst="rect">
            <a:avLst/>
          </a:prstGeom>
          <a:ln w="0">
            <a:noFill/>
          </a:ln>
        </p:spPr>
      </p:pic>
      <p:sp>
        <p:nvSpPr>
          <p:cNvPr id="264" name="Прямоугольник 57"/>
          <p:cNvSpPr/>
          <p:nvPr/>
        </p:nvSpPr>
        <p:spPr>
          <a:xfrm>
            <a:off x="5663880" y="2970000"/>
            <a:ext cx="25390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60"/>
          <p:cNvSpPr/>
          <p:nvPr/>
        </p:nvSpPr>
        <p:spPr>
          <a:xfrm>
            <a:off x="5663880" y="3659400"/>
            <a:ext cx="26312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Прямоугольник 62"/>
          <p:cNvSpPr/>
          <p:nvPr/>
        </p:nvSpPr>
        <p:spPr>
          <a:xfrm>
            <a:off x="5660640" y="4318560"/>
            <a:ext cx="4124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Рисунок 16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68" name="Прямоугольник 158"/>
          <p:cNvSpPr/>
          <p:nvPr/>
        </p:nvSpPr>
        <p:spPr>
          <a:xfrm>
            <a:off x="5919480" y="522720"/>
            <a:ext cx="518796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9" name="Группа 1"/>
          <p:cNvGrpSpPr/>
          <p:nvPr/>
        </p:nvGrpSpPr>
        <p:grpSpPr>
          <a:xfrm>
            <a:off x="5919480" y="126720"/>
            <a:ext cx="5329440" cy="1147320"/>
            <a:chOff x="5919480" y="126720"/>
            <a:chExt cx="5329440" cy="1147320"/>
          </a:xfrm>
        </p:grpSpPr>
        <p:sp>
          <p:nvSpPr>
            <p:cNvPr id="270" name="Скругленный прямоугольник 28"/>
            <p:cNvSpPr/>
            <p:nvPr/>
          </p:nvSpPr>
          <p:spPr>
            <a:xfrm>
              <a:off x="5919480" y="440640"/>
              <a:ext cx="5187960" cy="833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1" name="Прямоугольник 159"/>
            <p:cNvSpPr/>
            <p:nvPr/>
          </p:nvSpPr>
          <p:spPr>
            <a:xfrm>
              <a:off x="8754480" y="126720"/>
              <a:ext cx="2494440" cy="4060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2" name="Прямоугольник 168"/>
          <p:cNvSpPr/>
          <p:nvPr/>
        </p:nvSpPr>
        <p:spPr>
          <a:xfrm>
            <a:off x="6239880" y="1495800"/>
            <a:ext cx="594936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600" spc="-7" strike="noStrike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b="1" lang="ru-RU" sz="1600" spc="66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600" spc="-12" strike="noStrike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b="1" lang="ru-RU" sz="1600" spc="35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600" spc="-7" strike="noStrike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b="1" lang="ru-RU" sz="1600" spc="41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6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b="1" lang="ru-RU" sz="1600" spc="-7" strike="noStrike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b="1" lang="ru-RU" sz="1600" spc="-12" strike="noStrike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Кольцо 6"/>
          <p:cNvSpPr/>
          <p:nvPr/>
        </p:nvSpPr>
        <p:spPr>
          <a:xfrm>
            <a:off x="6065640" y="1612800"/>
            <a:ext cx="312840" cy="3128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74" name="Прямая соединительная линия 4"/>
          <p:cNvCxnSpPr/>
          <p:nvPr/>
        </p:nvCxnSpPr>
        <p:spPr>
          <a:xfrm>
            <a:off x="5989320" y="2380680"/>
            <a:ext cx="5111280" cy="25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275" name="TextBox 2"/>
          <p:cNvSpPr/>
          <p:nvPr/>
        </p:nvSpPr>
        <p:spPr>
          <a:xfrm>
            <a:off x="203400" y="1190880"/>
            <a:ext cx="6091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Прямоугольник 169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Прямоугольник 170"/>
          <p:cNvSpPr/>
          <p:nvPr/>
        </p:nvSpPr>
        <p:spPr>
          <a:xfrm>
            <a:off x="8132040" y="3681000"/>
            <a:ext cx="157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Прямоугольник 171"/>
          <p:cNvSpPr/>
          <p:nvPr/>
        </p:nvSpPr>
        <p:spPr>
          <a:xfrm>
            <a:off x="8120520" y="4277160"/>
            <a:ext cx="3949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Picture 20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536600" y="297252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1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536600" y="3685680"/>
            <a:ext cx="357480" cy="3574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2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530480" y="4296960"/>
            <a:ext cx="385200" cy="357480"/>
          </a:xfrm>
          <a:prstGeom prst="rect">
            <a:avLst/>
          </a:prstGeom>
          <a:ln w="0">
            <a:noFill/>
          </a:ln>
        </p:spPr>
      </p:pic>
      <p:sp>
        <p:nvSpPr>
          <p:cNvPr id="282" name="Прямоугольник 172"/>
          <p:cNvSpPr/>
          <p:nvPr/>
        </p:nvSpPr>
        <p:spPr>
          <a:xfrm>
            <a:off x="5087880" y="2972520"/>
            <a:ext cx="3810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Прямоугольник 173"/>
          <p:cNvSpPr/>
          <p:nvPr/>
        </p:nvSpPr>
        <p:spPr>
          <a:xfrm>
            <a:off x="5807880" y="3702600"/>
            <a:ext cx="29426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Прямоугольник 174"/>
          <p:cNvSpPr/>
          <p:nvPr/>
        </p:nvSpPr>
        <p:spPr>
          <a:xfrm>
            <a:off x="5375880" y="4306320"/>
            <a:ext cx="4052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Рисунок 17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286" name="Прямоугольник 175"/>
          <p:cNvSpPr/>
          <p:nvPr/>
        </p:nvSpPr>
        <p:spPr>
          <a:xfrm>
            <a:off x="6171480" y="303120"/>
            <a:ext cx="5187960" cy="12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7" name="Группа 4"/>
          <p:cNvGrpSpPr/>
          <p:nvPr/>
        </p:nvGrpSpPr>
        <p:grpSpPr>
          <a:xfrm>
            <a:off x="5989320" y="-208800"/>
            <a:ext cx="5329800" cy="1725480"/>
            <a:chOff x="5989320" y="-208800"/>
            <a:chExt cx="5329800" cy="1725480"/>
          </a:xfrm>
        </p:grpSpPr>
        <p:sp>
          <p:nvSpPr>
            <p:cNvPr id="288" name="Скругленный прямоугольник 49"/>
            <p:cNvSpPr/>
            <p:nvPr/>
          </p:nvSpPr>
          <p:spPr>
            <a:xfrm>
              <a:off x="5989320" y="262800"/>
              <a:ext cx="5187960" cy="125388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9" name="Прямоугольник 176"/>
            <p:cNvSpPr/>
            <p:nvPr/>
          </p:nvSpPr>
          <p:spPr>
            <a:xfrm>
              <a:off x="8824680" y="-208800"/>
              <a:ext cx="2494440" cy="6116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90" name="Прямоугольник 177"/>
          <p:cNvSpPr/>
          <p:nvPr/>
        </p:nvSpPr>
        <p:spPr>
          <a:xfrm>
            <a:off x="6684120" y="1728720"/>
            <a:ext cx="5302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0560">
              <a:lnSpc>
                <a:spcPct val="100000"/>
              </a:lnSpc>
            </a:pPr>
            <a:r>
              <a:rPr b="1" lang="ru-RU" sz="1800" spc="-15" strike="noStrike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b="1" lang="ru-RU" sz="1800" spc="-7" strike="noStrike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b="1" lang="ru-RU" sz="1800" spc="41" strike="noStrike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b="1" lang="ru-RU" sz="1800" spc="-12" strike="noStrike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056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Кольцо 7"/>
          <p:cNvSpPr/>
          <p:nvPr/>
        </p:nvSpPr>
        <p:spPr>
          <a:xfrm>
            <a:off x="6213600" y="1722600"/>
            <a:ext cx="312840" cy="3128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92" name="Прямая соединительная линия 5"/>
          <p:cNvCxnSpPr/>
          <p:nvPr/>
        </p:nvCxnSpPr>
        <p:spPr>
          <a:xfrm>
            <a:off x="6222960" y="2636640"/>
            <a:ext cx="5111280" cy="252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293" name="TextBox 15"/>
          <p:cNvSpPr/>
          <p:nvPr/>
        </p:nvSpPr>
        <p:spPr>
          <a:xfrm>
            <a:off x="203400" y="1190880"/>
            <a:ext cx="6091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8"/>
          <p:cNvSpPr/>
          <p:nvPr/>
        </p:nvSpPr>
        <p:spPr>
          <a:xfrm>
            <a:off x="8135640" y="2829240"/>
            <a:ext cx="1915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Прямоугольник 9"/>
          <p:cNvSpPr/>
          <p:nvPr/>
        </p:nvSpPr>
        <p:spPr>
          <a:xfrm>
            <a:off x="8151480" y="36810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Прямоугольник 10"/>
          <p:cNvSpPr/>
          <p:nvPr/>
        </p:nvSpPr>
        <p:spPr>
          <a:xfrm>
            <a:off x="8092440" y="4072680"/>
            <a:ext cx="3948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Picture 6" descr="https://stomatologspb.ru/wp-content/uploads/ruble_PNG26.png"/>
          <p:cNvPicPr/>
          <p:nvPr/>
        </p:nvPicPr>
        <p:blipFill>
          <a:blip r:embed="rId1"/>
          <a:stretch/>
        </p:blipFill>
        <p:spPr>
          <a:xfrm>
            <a:off x="7536600" y="2972520"/>
            <a:ext cx="356040" cy="35604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4" descr="https://xn----8sbkdgnibjafxdci9g.xn--p1ai/wp-content/uploads/2019/12/srok-obuchenija.png"/>
          <p:cNvPicPr/>
          <p:nvPr/>
        </p:nvPicPr>
        <p:blipFill>
          <a:blip r:embed="rId2"/>
          <a:stretch/>
        </p:blipFill>
        <p:spPr>
          <a:xfrm>
            <a:off x="7536600" y="3685680"/>
            <a:ext cx="356040" cy="3560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6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530480" y="4561920"/>
            <a:ext cx="383760" cy="356040"/>
          </a:xfrm>
          <a:prstGeom prst="rect">
            <a:avLst/>
          </a:prstGeom>
          <a:ln w="0">
            <a:noFill/>
          </a:ln>
        </p:spPr>
      </p:pic>
      <p:sp>
        <p:nvSpPr>
          <p:cNvPr id="300" name="Прямоугольник 19"/>
          <p:cNvSpPr/>
          <p:nvPr/>
        </p:nvSpPr>
        <p:spPr>
          <a:xfrm>
            <a:off x="4761720" y="2972160"/>
            <a:ext cx="38095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Прямоугольник 20"/>
          <p:cNvSpPr/>
          <p:nvPr/>
        </p:nvSpPr>
        <p:spPr>
          <a:xfrm>
            <a:off x="6162120" y="3700440"/>
            <a:ext cx="13640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Прямоугольник 21"/>
          <p:cNvSpPr/>
          <p:nvPr/>
        </p:nvSpPr>
        <p:spPr>
          <a:xfrm>
            <a:off x="5037840" y="4566960"/>
            <a:ext cx="25160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Рисунок 24" descr=""/>
          <p:cNvPicPr/>
          <p:nvPr/>
        </p:nvPicPr>
        <p:blipFill>
          <a:blip r:embed="rId4"/>
          <a:srcRect l="0" t="1691" r="61227" b="0"/>
          <a:stretch/>
        </p:blipFill>
        <p:spPr>
          <a:xfrm>
            <a:off x="0" y="0"/>
            <a:ext cx="4803840" cy="6854040"/>
          </a:xfrm>
          <a:prstGeom prst="rect">
            <a:avLst/>
          </a:prstGeom>
          <a:ln w="0">
            <a:noFill/>
          </a:ln>
        </p:spPr>
      </p:pic>
      <p:sp>
        <p:nvSpPr>
          <p:cNvPr id="304" name="Прямоугольник 22"/>
          <p:cNvSpPr/>
          <p:nvPr/>
        </p:nvSpPr>
        <p:spPr>
          <a:xfrm>
            <a:off x="6017400" y="486720"/>
            <a:ext cx="518652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5" name="Группа 23"/>
          <p:cNvGrpSpPr/>
          <p:nvPr/>
        </p:nvGrpSpPr>
        <p:grpSpPr>
          <a:xfrm>
            <a:off x="5989320" y="-208800"/>
            <a:ext cx="5328360" cy="1724040"/>
            <a:chOff x="5989320" y="-208800"/>
            <a:chExt cx="5328360" cy="1724040"/>
          </a:xfrm>
        </p:grpSpPr>
        <p:sp>
          <p:nvSpPr>
            <p:cNvPr id="306" name="Скругленный прямоугольник 25"/>
            <p:cNvSpPr/>
            <p:nvPr/>
          </p:nvSpPr>
          <p:spPr>
            <a:xfrm>
              <a:off x="5989320" y="262800"/>
              <a:ext cx="5186520" cy="12524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"/>
            <p:cNvSpPr/>
            <p:nvPr/>
          </p:nvSpPr>
          <p:spPr>
            <a:xfrm>
              <a:off x="8824680" y="-208800"/>
              <a:ext cx="2493000" cy="610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endParaRPr b="1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08" name="Прямоугольник 28"/>
          <p:cNvSpPr/>
          <p:nvPr/>
        </p:nvSpPr>
        <p:spPr>
          <a:xfrm>
            <a:off x="5801760" y="1641960"/>
            <a:ext cx="6045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5" strike="noStrike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Кольцо 29"/>
          <p:cNvSpPr/>
          <p:nvPr/>
        </p:nvSpPr>
        <p:spPr>
          <a:xfrm>
            <a:off x="5701680" y="2040480"/>
            <a:ext cx="311400" cy="31140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310" name="Прямая соединительная линия 38"/>
          <p:cNvCxnSpPr/>
          <p:nvPr/>
        </p:nvCxnSpPr>
        <p:spPr>
          <a:xfrm>
            <a:off x="6428160" y="2842200"/>
            <a:ext cx="5112720" cy="3960"/>
          </a:xfrm>
          <a:prstGeom prst="straightConnector1">
            <a:avLst/>
          </a:prstGeom>
          <a:ln w="38100">
            <a:solidFill>
              <a:srgbClr val="c79363"/>
            </a:solidFill>
            <a:prstDash val="sysDot"/>
            <a:round/>
          </a:ln>
        </p:spPr>
      </p:cxnSp>
      <p:sp>
        <p:nvSpPr>
          <p:cNvPr id="311" name="TextBox 1"/>
          <p:cNvSpPr/>
          <p:nvPr/>
        </p:nvSpPr>
        <p:spPr>
          <a:xfrm>
            <a:off x="203400" y="1190880"/>
            <a:ext cx="6090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Box 26"/>
          <p:cNvSpPr/>
          <p:nvPr/>
        </p:nvSpPr>
        <p:spPr>
          <a:xfrm>
            <a:off x="7536240" y="6232680"/>
            <a:ext cx="45324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5" strike="noStrike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Прямоугольник 30"/>
          <p:cNvSpPr/>
          <p:nvPr/>
        </p:nvSpPr>
        <p:spPr>
          <a:xfrm>
            <a:off x="5801760" y="5606280"/>
            <a:ext cx="1729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Прямоугольник 31"/>
          <p:cNvSpPr/>
          <p:nvPr/>
        </p:nvSpPr>
        <p:spPr>
          <a:xfrm>
            <a:off x="8120520" y="5291280"/>
            <a:ext cx="3726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Application>LibreOffice/7.5.6.2$Linux_X86_64 LibreOffice_project/50$Build-2</Application>
  <AppVersion>15.0000</AppVersion>
  <Words>2970</Words>
  <Paragraphs>397</Paragraphs>
  <Company>HP Inc.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2022-12-12T14:36:21Z</dcterms:created>
  <dc:creator>Миронова Нина Сергеевна</dc:creator>
  <dc:description/>
  <dc:language>ru-RU</dc:language>
  <cp:lastModifiedBy>user</cp:lastModifiedBy>
  <cp:lastPrinted>2024-11-27T13:23:05Z</cp:lastPrinted>
  <dcterms:modified xsi:type="dcterms:W3CDTF">2025-01-20T06:57:47Z</dcterms:modified>
  <cp:revision>408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