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257" r:id="rId2"/>
    <p:sldId id="258" r:id="rId3"/>
    <p:sldId id="261" r:id="rId4"/>
    <p:sldId id="262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2" r:id="rId18"/>
    <p:sldId id="291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27" r:id="rId33"/>
    <p:sldId id="408" r:id="rId34"/>
    <p:sldId id="409" r:id="rId35"/>
    <p:sldId id="410" r:id="rId36"/>
    <p:sldId id="412" r:id="rId37"/>
    <p:sldId id="413" r:id="rId38"/>
    <p:sldId id="414" r:id="rId39"/>
    <p:sldId id="415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423" r:id="rId48"/>
    <p:sldId id="396" r:id="rId49"/>
    <p:sldId id="307" r:id="rId50"/>
    <p:sldId id="308" r:id="rId51"/>
    <p:sldId id="309" r:id="rId52"/>
    <p:sldId id="310" r:id="rId53"/>
    <p:sldId id="407" r:id="rId54"/>
    <p:sldId id="311" r:id="rId55"/>
    <p:sldId id="312" r:id="rId56"/>
    <p:sldId id="313" r:id="rId57"/>
    <p:sldId id="333" r:id="rId58"/>
    <p:sldId id="334" r:id="rId59"/>
    <p:sldId id="335" r:id="rId60"/>
    <p:sldId id="336" r:id="rId61"/>
    <p:sldId id="338" r:id="rId62"/>
    <p:sldId id="339" r:id="rId63"/>
    <p:sldId id="340" r:id="rId64"/>
    <p:sldId id="341" r:id="rId65"/>
    <p:sldId id="342" r:id="rId66"/>
    <p:sldId id="343" r:id="rId67"/>
    <p:sldId id="344" r:id="rId68"/>
    <p:sldId id="345" r:id="rId69"/>
    <p:sldId id="346" r:id="rId70"/>
    <p:sldId id="347" r:id="rId71"/>
    <p:sldId id="276" r:id="rId72"/>
    <p:sldId id="277" r:id="rId73"/>
    <p:sldId id="401" r:id="rId74"/>
    <p:sldId id="355" r:id="rId75"/>
    <p:sldId id="356" r:id="rId76"/>
    <p:sldId id="357" r:id="rId77"/>
    <p:sldId id="358" r:id="rId78"/>
    <p:sldId id="359" r:id="rId79"/>
    <p:sldId id="360" r:id="rId80"/>
    <p:sldId id="361" r:id="rId81"/>
    <p:sldId id="362" r:id="rId82"/>
    <p:sldId id="363" r:id="rId83"/>
    <p:sldId id="364" r:id="rId84"/>
    <p:sldId id="402" r:id="rId85"/>
    <p:sldId id="365" r:id="rId86"/>
    <p:sldId id="366" r:id="rId87"/>
    <p:sldId id="367" r:id="rId88"/>
    <p:sldId id="368" r:id="rId89"/>
    <p:sldId id="369" r:id="rId90"/>
    <p:sldId id="370" r:id="rId91"/>
    <p:sldId id="371" r:id="rId92"/>
    <p:sldId id="372" r:id="rId93"/>
    <p:sldId id="397" r:id="rId94"/>
    <p:sldId id="373" r:id="rId95"/>
    <p:sldId id="374" r:id="rId96"/>
    <p:sldId id="375" r:id="rId97"/>
    <p:sldId id="376" r:id="rId98"/>
    <p:sldId id="377" r:id="rId99"/>
    <p:sldId id="378" r:id="rId100"/>
    <p:sldId id="383" r:id="rId101"/>
    <p:sldId id="384" r:id="rId102"/>
    <p:sldId id="387" r:id="rId103"/>
    <p:sldId id="386" r:id="rId104"/>
    <p:sldId id="388" r:id="rId105"/>
    <p:sldId id="403" r:id="rId106"/>
    <p:sldId id="404" r:id="rId107"/>
    <p:sldId id="405" r:id="rId108"/>
    <p:sldId id="395" r:id="rId109"/>
    <p:sldId id="389" r:id="rId110"/>
    <p:sldId id="406" r:id="rId111"/>
    <p:sldId id="390" r:id="rId112"/>
    <p:sldId id="391" r:id="rId113"/>
    <p:sldId id="392" r:id="rId114"/>
    <p:sldId id="393" r:id="rId1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660"/>
  </p:normalViewPr>
  <p:slideViewPr>
    <p:cSldViewPr>
      <p:cViewPr varScale="1">
        <p:scale>
          <a:sx n="68" d="100"/>
          <a:sy n="68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0"/>
              <c:layout>
                <c:manualLayout>
                  <c:x val="1.8139069532385737E-2"/>
                  <c:y val="0.10529509988110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населения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5147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511589127698817E-2"/>
                  <c:y val="0.118456987366246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населения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5190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66FF33"/>
            </a:solidFill>
          </c:spPr>
          <c:invertIfNegative val="0"/>
          <c:dLbls>
            <c:dLbl>
              <c:idx val="0"/>
              <c:layout>
                <c:manualLayout>
                  <c:x val="1.9650658660084547E-2"/>
                  <c:y val="0.10792747737813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населения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5280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8297600"/>
        <c:axId val="38299136"/>
        <c:axId val="0"/>
      </c:bar3DChart>
      <c:catAx>
        <c:axId val="382976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38299136"/>
        <c:crosses val="autoZero"/>
        <c:auto val="1"/>
        <c:lblAlgn val="ctr"/>
        <c:lblOffset val="100"/>
        <c:noMultiLvlLbl val="0"/>
      </c:catAx>
      <c:valAx>
        <c:axId val="38299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2976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1728395061728114E-3"/>
                  <c:y val="8.9793045148623615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888888888888888E-2"/>
                  <c:y val="3.0866359269839369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1728395061728392E-3"/>
                  <c:y val="9.5405110470412599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поступило обращений</c:v>
                </c:pt>
                <c:pt idx="1">
                  <c:v>Интернет-приемная</c:v>
                </c:pt>
                <c:pt idx="2">
                  <c:v>Личный прием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359</c:v>
                </c:pt>
                <c:pt idx="1">
                  <c:v>22</c:v>
                </c:pt>
                <c:pt idx="2">
                  <c:v>288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4028800"/>
        <c:axId val="84034688"/>
        <c:axId val="0"/>
      </c:bar3DChart>
      <c:catAx>
        <c:axId val="840288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ru-RU"/>
          </a:p>
        </c:txPr>
        <c:crossAx val="84034688"/>
        <c:crosses val="autoZero"/>
        <c:auto val="1"/>
        <c:lblAlgn val="ctr"/>
        <c:lblOffset val="100"/>
        <c:noMultiLvlLbl val="0"/>
      </c:catAx>
      <c:valAx>
        <c:axId val="840346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4028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/>
            </a:pPr>
            <a:r>
              <a:rPr lang="ru-RU" sz="3600" dirty="0" smtClean="0"/>
              <a:t>Численность </a:t>
            </a:r>
            <a:r>
              <a:rPr lang="ru-RU" sz="3600" dirty="0"/>
              <a:t>населения в разрезе населенных пунктов на 2015 г.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630350250938298E-2"/>
          <c:y val="0.22232727065413785"/>
          <c:w val="0.63584565483062272"/>
          <c:h val="0.698599095714511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 в разрезе населенных пунктов на 2015 г.</c:v>
                </c:pt>
              </c:strCache>
            </c:strRef>
          </c:tx>
          <c:spPr>
            <a:solidFill>
              <a:srgbClr val="7030A0"/>
            </a:solidFill>
          </c:spPr>
          <c:explosion val="23"/>
          <c:dPt>
            <c:idx val="0"/>
            <c:bubble3D val="0"/>
            <c:spPr>
              <a:solidFill>
                <a:srgbClr val="00206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4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240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4530643938113156E-2"/>
                  <c:y val="3.1560637999286628E-2"/>
                </c:manualLayout>
              </c:layout>
              <c:spPr/>
              <c:txPr>
                <a:bodyPr/>
                <a:lstStyle/>
                <a:p>
                  <a:pPr>
                    <a:defRPr sz="240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Верхний Услон</c:v>
                </c:pt>
                <c:pt idx="1">
                  <c:v>пос. им. Кирова</c:v>
                </c:pt>
                <c:pt idx="2">
                  <c:v>Студенец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4945</c:v>
                </c:pt>
                <c:pt idx="1">
                  <c:v>324</c:v>
                </c:pt>
                <c:pt idx="2">
                  <c:v>11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возрастного состава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181034522334984"/>
          <c:y val="0"/>
        </c:manualLayout>
      </c:layout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575974570318632E-3"/>
                  <c:y val="-9.16204115848599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4575974570318633E-2"/>
                  <c:y val="-1.6033752382491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609546597669131E-2"/>
                  <c:y val="-4.58102057924298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дети дошкольного возраста</c:v>
                </c:pt>
                <c:pt idx="1">
                  <c:v>дети школьного возраста</c:v>
                </c:pt>
                <c:pt idx="2">
                  <c:v>трудоспособное население</c:v>
                </c:pt>
                <c:pt idx="3">
                  <c:v>пенсионеры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291</c:v>
                </c:pt>
                <c:pt idx="1">
                  <c:v>538</c:v>
                </c:pt>
                <c:pt idx="2">
                  <c:v>3037</c:v>
                </c:pt>
                <c:pt idx="3">
                  <c:v>1380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3727923710955895E-3"/>
                  <c:y val="-1.1452551448107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3726775996422804E-3"/>
                  <c:y val="-9.16204115848599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3727923710955895E-3"/>
                  <c:y val="-9.16204115848599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30389828127453E-3"/>
                  <c:y val="-3.8938674923565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дети дошкольного возраста</c:v>
                </c:pt>
                <c:pt idx="1">
                  <c:v>дети школьного возраста</c:v>
                </c:pt>
                <c:pt idx="2">
                  <c:v>трудоспособное население</c:v>
                </c:pt>
                <c:pt idx="3">
                  <c:v>пенсионеры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347</c:v>
                </c:pt>
                <c:pt idx="1">
                  <c:v>579</c:v>
                </c:pt>
                <c:pt idx="2">
                  <c:v>3078</c:v>
                </c:pt>
                <c:pt idx="3">
                  <c:v>1415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745584742191179E-3"/>
                  <c:y val="-1.6033752382491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491054712929052E-2"/>
                  <c:y val="-1.3743061737728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524741511732854E-2"/>
                  <c:y val="-2.29051028962149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6236754226573539E-2"/>
                  <c:y val="-9.16204115848603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дети дошкольного возраста</c:v>
                </c:pt>
                <c:pt idx="1">
                  <c:v>дети школьного возраста</c:v>
                </c:pt>
                <c:pt idx="2">
                  <c:v>трудоспособное население</c:v>
                </c:pt>
                <c:pt idx="3">
                  <c:v>пенсионеры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400</c:v>
                </c:pt>
                <c:pt idx="1">
                  <c:v>625</c:v>
                </c:pt>
                <c:pt idx="2">
                  <c:v>3122</c:v>
                </c:pt>
                <c:pt idx="3">
                  <c:v>1442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251840"/>
        <c:axId val="9270016"/>
        <c:axId val="0"/>
      </c:bar3DChart>
      <c:catAx>
        <c:axId val="9251840"/>
        <c:scaling>
          <c:orientation val="minMax"/>
        </c:scaling>
        <c:delete val="0"/>
        <c:axPos val="b"/>
        <c:majorTickMark val="out"/>
        <c:minorTickMark val="none"/>
        <c:tickLblPos val="nextTo"/>
        <c:crossAx val="9270016"/>
        <c:crosses val="autoZero"/>
        <c:auto val="1"/>
        <c:lblAlgn val="ctr"/>
        <c:lblOffset val="100"/>
        <c:noMultiLvlLbl val="0"/>
      </c:catAx>
      <c:valAx>
        <c:axId val="9270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518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>
                <a:solidFill>
                  <a:srgbClr val="002060"/>
                </a:solidFill>
              </a:defRPr>
            </a:pPr>
            <a:r>
              <a:rPr lang="ru-RU" sz="3600" dirty="0" smtClean="0">
                <a:solidFill>
                  <a:srgbClr val="002060"/>
                </a:solidFill>
              </a:rPr>
              <a:t>Демографическая ситуация</a:t>
            </a:r>
            <a:endParaRPr lang="ru-RU" sz="3600" dirty="0">
              <a:solidFill>
                <a:srgbClr val="002060"/>
              </a:solidFill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spPr>
            <a:ln w="63500"/>
          </c:spPr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</c:v>
                </c:pt>
                <c:pt idx="1">
                  <c:v>56</c:v>
                </c:pt>
                <c:pt idx="2">
                  <c:v>53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</c:v>
                </c:pt>
              </c:strCache>
            </c:strRef>
          </c:tx>
          <c:spPr>
            <a:ln w="63500"/>
          </c:spPr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38</c:v>
                </c:pt>
                <c:pt idx="1">
                  <c:v>58</c:v>
                </c:pt>
                <c:pt idx="2">
                  <c:v>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04320"/>
        <c:axId val="9326592"/>
      </c:lineChart>
      <c:catAx>
        <c:axId val="9304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326592"/>
        <c:crosses val="autoZero"/>
        <c:auto val="1"/>
        <c:lblAlgn val="ctr"/>
        <c:lblOffset val="100"/>
        <c:noMultiLvlLbl val="0"/>
      </c:catAx>
      <c:valAx>
        <c:axId val="9326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Количество людей</a:t>
                </a:r>
                <a:endParaRPr lang="ru-RU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304320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7030A0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dPt>
            <c:idx val="3"/>
            <c:bubble3D val="0"/>
            <c:spPr>
              <a:solidFill>
                <a:srgbClr val="66FF33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6444602694418301E-2"/>
                  <c:y val="5.1411942149415746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8573892518317636E-2"/>
                  <c:y val="4.37389088298900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717055117737374E-2"/>
                  <c:y val="-2.15180227018800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0571484771273137E-3"/>
                  <c:y val="-6.90443897629445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6787834138647622E-2"/>
                  <c:y val="-2.219912336645576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пенсионеры</c:v>
                </c:pt>
                <c:pt idx="1">
                  <c:v>трудоспасобное</c:v>
                </c:pt>
                <c:pt idx="2">
                  <c:v>студенты</c:v>
                </c:pt>
                <c:pt idx="3">
                  <c:v>инвалиды 1, 2, 3 группы</c:v>
                </c:pt>
                <c:pt idx="4">
                  <c:v>неработающие</c:v>
                </c:pt>
                <c:pt idx="5">
                  <c:v>в армии</c:v>
                </c:pt>
                <c:pt idx="6">
                  <c:v>безработные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1402</c:v>
                </c:pt>
                <c:pt idx="1">
                  <c:v>3067</c:v>
                </c:pt>
                <c:pt idx="2">
                  <c:v>278</c:v>
                </c:pt>
                <c:pt idx="3">
                  <c:v>635</c:v>
                </c:pt>
                <c:pt idx="4">
                  <c:v>187</c:v>
                </c:pt>
                <c:pt idx="5">
                  <c:v>12</c:v>
                </c:pt>
                <c:pt idx="6">
                  <c:v>26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1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explosion val="32"/>
          <c:dPt>
            <c:idx val="0"/>
            <c:bubble3D val="0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715936888090038"/>
                  <c:y val="8.5697196435538137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бюджет</c:v>
                </c:pt>
                <c:pt idx="1">
                  <c:v>дотация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19186.8</c:v>
                </c:pt>
                <c:pt idx="1">
                  <c:v>4379.3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206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бюджет</c:v>
                </c:pt>
                <c:pt idx="1">
                  <c:v>дотация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13713.8</c:v>
                </c:pt>
                <c:pt idx="1">
                  <c:v>4640.1000000000004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206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бюджет</c:v>
                </c:pt>
                <c:pt idx="1">
                  <c:v>дотация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6528.8</c:v>
                </c:pt>
                <c:pt idx="1">
                  <c:v>12411.7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5109349902741528"/>
                  <c:y val="-4.0406551170826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154645011194613"/>
                  <c:y val="-0.127180313298522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910193123551257"/>
                  <c:y val="3.3259841733478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6000081911802705E-2"/>
                  <c:y val="0.127882239526128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Лист1!$A$6:$A$9</c:f>
              <c:strCache>
                <c:ptCount val="4"/>
                <c:pt idx="0">
                  <c:v>Земли населенных пунктов</c:v>
                </c:pt>
                <c:pt idx="1">
                  <c:v>Пашни</c:v>
                </c:pt>
                <c:pt idx="2">
                  <c:v>Пастбища</c:v>
                </c:pt>
                <c:pt idx="3">
                  <c:v>Земли под ЛПХ </c:v>
                </c:pt>
              </c:strCache>
            </c:strRef>
          </c:cat>
          <c:val>
            <c:numRef>
              <c:f>Лист1!$B$6:$B$9</c:f>
              <c:numCache>
                <c:formatCode>General</c:formatCode>
                <c:ptCount val="4"/>
                <c:pt idx="0">
                  <c:v>1367</c:v>
                </c:pt>
                <c:pt idx="1">
                  <c:v>532</c:v>
                </c:pt>
                <c:pt idx="2">
                  <c:v>303</c:v>
                </c:pt>
                <c:pt idx="3">
                  <c:v>406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80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FAF09-FE1A-477B-80DF-F387F3D4E92E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7EA71-D5A1-43BA-BEAD-E8C06404DB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07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DB07F-62FC-484D-9E99-2441FF4302A2}" type="datetime1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D727E-7ADE-4901-AFD6-10C85CBE27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41135-4731-4F01-AF3C-1D2827D09808}" type="datetime1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B8595-2F25-44DC-B36D-370F36EC7F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67504-A814-4B12-84AB-6CF7A96AEAB9}" type="datetime1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7103C-040F-4155-B2D8-843FB090D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B7895-C929-4213-ADC7-B86A90367F94}" type="datetime1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94BED-6D57-46E2-890C-0269FF98F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CC440-31AB-4C6D-BBC5-92B19B5B9B31}" type="datetime1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AEFDC-6593-4F0B-89C3-542207A21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88731-FD78-4378-8218-562629586298}" type="datetime1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F607B-622B-42DC-87E9-19D7A1875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F95F6-6B75-4A77-85EB-1519019B3385}" type="datetime1">
              <a:rPr lang="ru-RU" smtClean="0"/>
              <a:t>09.02.2016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91648-1000-4EE9-AFA0-08B5B77A8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5830D-03EF-4EAF-A8D4-4FCE66E44831}" type="datetime1">
              <a:rPr lang="ru-RU" smtClean="0"/>
              <a:t>09.02.2016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AFC7C-482D-42AD-AC15-979C5EB608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6652E-AE29-4BFC-B576-D4053FAB0970}" type="datetime1">
              <a:rPr lang="ru-RU" smtClean="0"/>
              <a:t>09.02.2016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FC4AC-BDD8-463E-BE7F-38C6755C9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0D952-4028-465B-B551-9CD86624E2CC}" type="datetime1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7DD92-C0D6-47AB-83D5-C527ECDB2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9D5D1-D3A3-4614-8951-0438630FE4FD}" type="datetime1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95A3-3E76-4A2C-8A54-C0CBEE5EA5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7DB878-EA98-4640-B38D-1F27AB5934E4}" type="datetime1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0D3594-848F-4EFD-B9C5-F171FC0914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2532484" y="620688"/>
            <a:ext cx="6332538" cy="1584176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ВЕРХНЕУСЛОНСКОЕ                          СЕЛЬСКОЕ ПОСЕЛЕНИЕ </a:t>
            </a:r>
          </a:p>
        </p:txBody>
      </p:sp>
      <p:pic>
        <p:nvPicPr>
          <p:cNvPr id="13314" name="Рисунок 4" descr="Verhneuslonskij_r-n(gerb_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836613"/>
            <a:ext cx="1928812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34528" y="2786063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Исполнительного комитета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работы за 2015 год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перспективах развития на 2016 год</a:t>
            </a:r>
          </a:p>
          <a:p>
            <a:pPr algn="ctr"/>
            <a:endParaRPr lang="ru-RU" sz="2800" dirty="0">
              <a:latin typeface="Lucida Sans Unicode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 descr="D:\DCIM\102_FUJI\DSCF28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" y="115888"/>
            <a:ext cx="9123362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Прямоугольник 3"/>
          <p:cNvSpPr>
            <a:spLocks noChangeArrowheads="1"/>
          </p:cNvSpPr>
          <p:nvPr/>
        </p:nvSpPr>
        <p:spPr bwMode="auto">
          <a:xfrm>
            <a:off x="1979613" y="188913"/>
            <a:ext cx="5310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000099"/>
                </a:solidFill>
                <a:latin typeface="Verdana" pitchFamily="34" charset="0"/>
              </a:rPr>
              <a:t>Предоставление земельных участков </a:t>
            </a:r>
          </a:p>
          <a:p>
            <a:pPr algn="ctr"/>
            <a:r>
              <a:rPr lang="ru-RU" b="1">
                <a:solidFill>
                  <a:srgbClr val="000099"/>
                </a:solidFill>
                <a:latin typeface="Verdana" pitchFamily="34" charset="0"/>
              </a:rPr>
              <a:t>многодетным семьям</a:t>
            </a:r>
          </a:p>
        </p:txBody>
      </p:sp>
      <p:pic>
        <p:nvPicPr>
          <p:cNvPr id="115714" name="Picture 2" descr="C:\Users\IT\Desktop\Без имени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199312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Прямоугольник 4"/>
          <p:cNvSpPr>
            <a:spLocks noChangeArrowheads="1"/>
          </p:cNvSpPr>
          <p:nvPr/>
        </p:nvSpPr>
        <p:spPr bwMode="auto">
          <a:xfrm>
            <a:off x="4211638" y="5949950"/>
            <a:ext cx="37480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Lucida Sans Unicode" pitchFamily="34" charset="0"/>
              </a:rPr>
              <a:t>62 многодетных семьи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100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16738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00063" y="500063"/>
            <a:ext cx="7715250" cy="55006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Сельское хозяйство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101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D:\public\доклад 2014\DSC_06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" y="104775"/>
            <a:ext cx="43195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3" descr="D:\public\доклад 2014\DSC_06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488" y="3213100"/>
            <a:ext cx="5183187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6" descr="D:\public\доклад 2014\DSC_062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538" y="104775"/>
            <a:ext cx="43180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102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Box 2"/>
          <p:cNvSpPr txBox="1">
            <a:spLocks noChangeArrowheads="1"/>
          </p:cNvSpPr>
          <p:nvPr/>
        </p:nvSpPr>
        <p:spPr bwMode="auto">
          <a:xfrm>
            <a:off x="611188" y="357188"/>
            <a:ext cx="7748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Lucida Sans Unicode" pitchFamily="34" charset="0"/>
              </a:rPr>
              <a:t>Динамика  поголовья </a:t>
            </a:r>
            <a:r>
              <a:rPr lang="en-US" sz="3600" dirty="0">
                <a:solidFill>
                  <a:srgbClr val="002060"/>
                </a:solidFill>
                <a:latin typeface="Lucida Sans Unicode" pitchFamily="34" charset="0"/>
              </a:rPr>
              <a:t>c</a:t>
            </a:r>
            <a:r>
              <a:rPr lang="ru-RU" sz="3600" dirty="0">
                <a:solidFill>
                  <a:srgbClr val="002060"/>
                </a:solidFill>
                <a:latin typeface="Lucida Sans Unicode" pitchFamily="34" charset="0"/>
              </a:rPr>
              <a:t>кота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408223"/>
              </p:ext>
            </p:extLst>
          </p:nvPr>
        </p:nvGraphicFramePr>
        <p:xfrm>
          <a:off x="225526" y="1268760"/>
          <a:ext cx="8519910" cy="41329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3353272"/>
                <a:gridCol w="1835145"/>
                <a:gridCol w="1677846"/>
                <a:gridCol w="1653647"/>
              </a:tblGrid>
              <a:tr h="5766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66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КРС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66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в.ч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коров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903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 всех пород всего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897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Свиньи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897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Козы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103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5" descr="D:\public\доклад 2014\DSC_06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" y="115888"/>
            <a:ext cx="4344988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Picture 4" descr="D:\public\доклад 2014\DSC_06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15888"/>
            <a:ext cx="4110037" cy="654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104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329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658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8047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22882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00063" y="500063"/>
            <a:ext cx="7715250" cy="55006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Работа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 с обращениями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граждан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108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Рисунок 6" descr="D:\DCIM\103_FUJI\DSCF35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22426" cy="6474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109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E:\фото для схода\DSCF28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115888"/>
            <a:ext cx="3919538" cy="302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3" descr="E:\фото для схода\DSCF29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5888"/>
            <a:ext cx="4321175" cy="302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4" descr="E:\фото для схода\DSCF29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50" y="3357563"/>
            <a:ext cx="4027488" cy="3360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357563"/>
            <a:ext cx="4321175" cy="334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обращений граждан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071621"/>
              </p:ext>
            </p:extLst>
          </p:nvPr>
        </p:nvGraphicFramePr>
        <p:xfrm>
          <a:off x="899592" y="1600201"/>
          <a:ext cx="7787208" cy="4133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9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Рисунок 3" descr="D:\DCIM\103_FUJI\DSCF359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7166"/>
            <a:ext cx="8568952" cy="640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111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Рисунок 4" descr="D:\DCIM\103_FUJI\DSCF33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9281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112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Рисунок 5" descr="D:\DCIM\103_FUJI\DSCF33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450215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Рисунок 7" descr="D:\DCIM\103_FUJI\DSCF33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852738"/>
            <a:ext cx="4422775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113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C:\Users\v.uslon\Desktop\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55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114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E:\фото для схода\view_654673_9339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96838"/>
            <a:ext cx="4241800" cy="3116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4" descr="E:\фото для схода\view_654673_9340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3" y="3357563"/>
            <a:ext cx="4203700" cy="337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5" descr="E:\фото для схода\view_654673_93399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513" y="3357563"/>
            <a:ext cx="4313237" cy="337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6" descr="E:\фото для схода\view_654673_93400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513" y="96838"/>
            <a:ext cx="4389437" cy="3116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E:\фото для схода\view_662808_96606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" y="3605213"/>
            <a:ext cx="4205288" cy="3252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6" descr="E:\фото для схода\view_662734_9658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105275" cy="316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7" descr="E:\фото для схода\view_662734_96579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113" y="188913"/>
            <a:ext cx="4537075" cy="316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8" descr="E:\фото для схода\view_662808_96606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113" y="3605213"/>
            <a:ext cx="4537075" cy="315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E:\фото для схода\view_662734_9658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161925"/>
            <a:ext cx="4286250" cy="297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6" descr="E:\фото для схода\view_662734_9657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3429000"/>
            <a:ext cx="4335463" cy="323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11" descr="E:\фото для схода\view_678616_105551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" y="190500"/>
            <a:ext cx="4427538" cy="295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12" descr="C:\Users\v.uslon\Desktop\фото 2016\view_678616_105564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429000"/>
            <a:ext cx="4471988" cy="324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v.uslon\Desktop\DSC_00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6350"/>
            <a:ext cx="9137650" cy="685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E:\фото для схода\рд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0575" y="260350"/>
            <a:ext cx="4383088" cy="312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6" descr="C:\Users\v.uslon\Desktop\фото 2016\DSCF30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5175" y="3567113"/>
            <a:ext cx="4383088" cy="3151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2" descr="E:\Деловой понедельник выступление 2\Слайд № 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8" y="3643313"/>
            <a:ext cx="4100512" cy="307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3" descr="E:\Деловой понедельник выступление 2\Слайд № 1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8" y="174625"/>
            <a:ext cx="4283075" cy="321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Акция «Бессмертный полк»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38125"/>
            <a:ext cx="4176712" cy="645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4" descr="Акция «Бессмертный полк»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" y="238125"/>
            <a:ext cx="4302125" cy="645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E:\фото для схода\view_662808_9660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63" y="115888"/>
            <a:ext cx="4391025" cy="648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3" descr="E:\фото для схода\view_662808_96605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38" y="3359150"/>
            <a:ext cx="4376737" cy="3243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4" descr="E:\фото для схода\view_662734_96581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15888"/>
            <a:ext cx="4319587" cy="309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E:\фото для схода\view_662808_9660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88" y="260350"/>
            <a:ext cx="4271962" cy="640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4" descr="E:\фото для схода\view_662808_9660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937000" cy="640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v.uslon\Desktop\488ff8b5b009d002d059b5e5265e9f96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E:\фото для схода\view_662808_966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5888"/>
            <a:ext cx="8640763" cy="6481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Акция «Бессмертный полк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88913"/>
            <a:ext cx="8856663" cy="633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Акция «Бессмертный полк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76200"/>
            <a:ext cx="8809038" cy="659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Акция «Бессмертный полк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88913"/>
            <a:ext cx="8748713" cy="648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Акция «Бессмертный полк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260350"/>
            <a:ext cx="8783638" cy="635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v.uslon\Desktop\фото 2016\view_663906_9733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923338" cy="662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v.uslon\Desktop\фото 2016\view_663906_9733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8856663" cy="648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v.uslon\Desktop\фото 2016\view_663906_9734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964613" cy="662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3" descr="D:\DCIM\103_FUJI\DSCF31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8" y="30163"/>
            <a:ext cx="8990012" cy="682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 descr="D:\DCIM\103_FUJI\DSCF31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8" y="39688"/>
            <a:ext cx="9091612" cy="681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v.uslon\Desktop\фото 2016\view_683901_11090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3" y="1712913"/>
            <a:ext cx="4364037" cy="450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3" descr="C:\Users\v.uslon\Desktop\фото 2016\view_683901_11091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613" y="333375"/>
            <a:ext cx="4646612" cy="3633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v.uslon\Desktop\фото 2016\благоустройство аллеи Победы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184150"/>
            <a:ext cx="4373562" cy="318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0" name="Picture 3" descr="E:\фото для схода\очистка аллеи победы от кустарников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77800"/>
            <a:ext cx="4281487" cy="319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1" name="Рисунок 3" descr="D:\DCIM\103_FUJI\DSCF318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500438"/>
            <a:ext cx="4281487" cy="314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Рисунок 4" descr="D:\DCIM\103_FUJI\DSCF318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3" y="3500438"/>
            <a:ext cx="4373562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v.uslon\Desktop\фото 2016\строительство  сквера тружеников тыл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597275"/>
            <a:ext cx="4529137" cy="315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3" descr="C:\Users\v.uslon\Desktop\фото 2016\Завоз грунта в Парк Тружеников тыл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97275"/>
            <a:ext cx="4068762" cy="318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5" name="Рисунок 3" descr="D:\DCIM\103_FUJI\DSCF31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223838"/>
            <a:ext cx="4513262" cy="313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Рисунок 4" descr="D:\DCIM\103_FUJI\DSCF310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3838"/>
            <a:ext cx="4068762" cy="313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v.uslon\Desktop\фото 2016\view_643732_8960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531938"/>
            <a:ext cx="4080961" cy="319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8" name="Picture 3" descr="C:\Users\v.uslon\Desktop\фото 2016\view_652298_9315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3038"/>
            <a:ext cx="4319712" cy="318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59" name="Picture 4" descr="E:\фото для схода 2016г\DSCF34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65100"/>
            <a:ext cx="4098925" cy="319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v.uslon\AppData\Local\Microsoft\Windows\Temporary Internet Files\Content.Outlook\SM7R0NVS\st61qI_Ieo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50" y="3401615"/>
            <a:ext cx="2592288" cy="3456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1442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288" y="549275"/>
            <a:ext cx="8064500" cy="56435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ДЕМОГРАФИЯ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0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418718" y="39787"/>
            <a:ext cx="8229600" cy="7969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Численность и состав населения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68889807"/>
              </p:ext>
            </p:extLst>
          </p:nvPr>
        </p:nvGraphicFramePr>
        <p:xfrm>
          <a:off x="418718" y="1124744"/>
          <a:ext cx="840175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47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000791322"/>
              </p:ext>
            </p:extLst>
          </p:nvPr>
        </p:nvGraphicFramePr>
        <p:xfrm>
          <a:off x="611560" y="0"/>
          <a:ext cx="8280920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79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28909068"/>
              </p:ext>
            </p:extLst>
          </p:nvPr>
        </p:nvGraphicFramePr>
        <p:xfrm>
          <a:off x="251520" y="404664"/>
          <a:ext cx="8712968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97058088"/>
              </p:ext>
            </p:extLst>
          </p:nvPr>
        </p:nvGraphicFramePr>
        <p:xfrm>
          <a:off x="179512" y="332656"/>
          <a:ext cx="8579768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5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68610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28625" y="785813"/>
            <a:ext cx="7715250" cy="55006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Занятость населения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8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2"/>
          <p:cNvSpPr txBox="1">
            <a:spLocks noChangeArrowheads="1"/>
          </p:cNvSpPr>
          <p:nvPr/>
        </p:nvSpPr>
        <p:spPr bwMode="auto">
          <a:xfrm>
            <a:off x="1692275" y="-32385"/>
            <a:ext cx="57594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</p:txBody>
      </p:sp>
      <p:sp>
        <p:nvSpPr>
          <p:cNvPr id="69635" name="Прямоугольник 8"/>
          <p:cNvSpPr>
            <a:spLocks noChangeArrowheads="1"/>
          </p:cNvSpPr>
          <p:nvPr/>
        </p:nvSpPr>
        <p:spPr bwMode="auto">
          <a:xfrm>
            <a:off x="5436096" y="6462713"/>
            <a:ext cx="3492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Lucida Sans Unicode" pitchFamily="34" charset="0"/>
              </a:rPr>
              <a:t>Всего  населения   </a:t>
            </a:r>
            <a:r>
              <a:rPr lang="tt-RU" dirty="0">
                <a:solidFill>
                  <a:srgbClr val="002060"/>
                </a:solidFill>
                <a:latin typeface="Lucida Sans Unicode" pitchFamily="34" charset="0"/>
              </a:rPr>
              <a:t>5280 </a:t>
            </a:r>
            <a:r>
              <a:rPr lang="ru-RU" dirty="0">
                <a:solidFill>
                  <a:srgbClr val="002060"/>
                </a:solidFill>
                <a:latin typeface="Lucida Sans Unicode" pitchFamily="34" charset="0"/>
              </a:rPr>
              <a:t> чел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17877549"/>
              </p:ext>
            </p:extLst>
          </p:nvPr>
        </p:nvGraphicFramePr>
        <p:xfrm>
          <a:off x="179512" y="555992"/>
          <a:ext cx="8784976" cy="5422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47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840348"/>
              </p:ext>
            </p:extLst>
          </p:nvPr>
        </p:nvGraphicFramePr>
        <p:xfrm>
          <a:off x="457200" y="1484313"/>
          <a:ext cx="82296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6719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/>
                        <a:t>Зиатдинов</a:t>
                      </a:r>
                      <a:r>
                        <a:rPr lang="ru-RU" sz="2800" b="1" dirty="0" smtClean="0"/>
                        <a:t> Марат</a:t>
                      </a:r>
                      <a:r>
                        <a:rPr lang="ru-RU" sz="2800" b="1" baseline="0" dirty="0" smtClean="0"/>
                        <a:t> Галимзянович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/>
                        <a:t>Зарипова</a:t>
                      </a:r>
                      <a:r>
                        <a:rPr lang="ru-RU" sz="2800" b="1" dirty="0" smtClean="0"/>
                        <a:t> Дана </a:t>
                      </a:r>
                      <a:r>
                        <a:rPr lang="ru-RU" sz="2800" b="1" dirty="0" err="1" smtClean="0"/>
                        <a:t>Искандеровна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Раков Вячеслав Юрьевич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/>
                        <a:t>Бурдин</a:t>
                      </a:r>
                      <a:r>
                        <a:rPr lang="ru-RU" sz="2800" b="1" baseline="0" dirty="0" smtClean="0"/>
                        <a:t> Николай Сергеевич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Дунаева Галина Александровна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Корчагин Константин Владимирович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Мансуров</a:t>
                      </a:r>
                      <a:r>
                        <a:rPr lang="ru-RU" sz="2800" b="1" baseline="0" dirty="0" smtClean="0"/>
                        <a:t> </a:t>
                      </a:r>
                      <a:r>
                        <a:rPr lang="ru-RU" sz="2800" b="1" baseline="0" dirty="0" err="1" smtClean="0"/>
                        <a:t>Ришат</a:t>
                      </a:r>
                      <a:r>
                        <a:rPr lang="ru-RU" sz="2800" b="1" baseline="0" dirty="0" smtClean="0"/>
                        <a:t> </a:t>
                      </a:r>
                      <a:r>
                        <a:rPr lang="ru-RU" sz="2800" b="1" baseline="0" dirty="0" err="1" smtClean="0"/>
                        <a:t>Мансурович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Долганов Николай</a:t>
                      </a:r>
                      <a:r>
                        <a:rPr lang="ru-RU" sz="2800" b="1" baseline="0" dirty="0" smtClean="0"/>
                        <a:t> Иванович</a:t>
                      </a:r>
                      <a:endParaRPr lang="ru-RU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/>
                        <a:t>Муфталиев</a:t>
                      </a:r>
                      <a:r>
                        <a:rPr lang="ru-RU" sz="2800" b="1" baseline="0" dirty="0" smtClean="0"/>
                        <a:t> </a:t>
                      </a:r>
                      <a:r>
                        <a:rPr lang="ru-RU" sz="2800" b="1" baseline="0" dirty="0" err="1" smtClean="0"/>
                        <a:t>Нусрат</a:t>
                      </a:r>
                      <a:r>
                        <a:rPr lang="ru-RU" sz="2800" b="1" baseline="0" dirty="0" smtClean="0"/>
                        <a:t> </a:t>
                      </a:r>
                      <a:r>
                        <a:rPr lang="ru-RU" sz="2800" b="1" baseline="0" dirty="0" err="1" smtClean="0"/>
                        <a:t>Загидович</a:t>
                      </a:r>
                      <a:endParaRPr lang="ru-RU" sz="2800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/>
                        <a:t>Зиатдинов</a:t>
                      </a:r>
                      <a:r>
                        <a:rPr lang="ru-RU" sz="2800" b="1" dirty="0" smtClean="0"/>
                        <a:t> Марат </a:t>
                      </a:r>
                      <a:r>
                        <a:rPr lang="ru-RU" sz="2800" b="1" dirty="0" err="1" smtClean="0"/>
                        <a:t>Фарукович</a:t>
                      </a:r>
                      <a:endParaRPr lang="ru-RU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40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Депутаты Верхнеуслонского СП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167" y="65370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Открытые вакансии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по </a:t>
            </a:r>
            <a:r>
              <a:rPr lang="ru-RU" sz="2800" b="1" dirty="0" err="1">
                <a:solidFill>
                  <a:srgbClr val="002060"/>
                </a:solidFill>
              </a:rPr>
              <a:t>Верхнеуслонскому</a:t>
            </a:r>
            <a:r>
              <a:rPr lang="ru-RU" sz="2800" b="1" dirty="0">
                <a:solidFill>
                  <a:srgbClr val="002060"/>
                </a:solidFill>
              </a:rPr>
              <a:t> району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 </a:t>
            </a:r>
            <a:r>
              <a:rPr lang="ru-RU" sz="2800" b="1" dirty="0">
                <a:solidFill>
                  <a:srgbClr val="002060"/>
                </a:solidFill>
              </a:rPr>
              <a:t>01.02.2016г.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355589"/>
              </p:ext>
            </p:extLst>
          </p:nvPr>
        </p:nvGraphicFramePr>
        <p:xfrm>
          <a:off x="323527" y="1458999"/>
          <a:ext cx="8540599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133"/>
                <a:gridCol w="4435600"/>
                <a:gridCol w="28468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Наименования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вакантных мест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МБУЗ «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Верхнеуслонское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ЦРБ»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тел.</a:t>
                      </a:r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2-25-27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«КЛЮКЕР»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тел. 89872974394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«ГСОК «Казань»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8(843) 2 21 66 06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Тандер сеть магазинов Магнит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Верхний Услон </a:t>
                      </a:r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8(843)2000468, 89047673926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«Газпром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трансгаз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Казань » санаторий-профилакторий «Газовик»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Пустые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Моркваши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тел. 8 (843) 512-97-38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 «Восток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Зернопродукт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Куралово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тел.: 8 (84379) 3-35-38</a:t>
                      </a:r>
                    </a:p>
                    <a:p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347979"/>
              </p:ext>
            </p:extLst>
          </p:nvPr>
        </p:nvGraphicFramePr>
        <p:xfrm>
          <a:off x="323528" y="188640"/>
          <a:ext cx="8540599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133"/>
                <a:gridCol w="4435600"/>
                <a:gridCol w="28468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Наименования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вакантных мест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«Красный Восток Агро»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с.Макулово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.: 8 (843)278-90-05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«Капитал Групп»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Печищи, ул. Калинина, д.5, офис 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тел. 2-28-66, 2-28-30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ЧОП «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Нир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(на территории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Иннополиса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г. Казань ул.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Востания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д.18б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тел.: 89872250054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АПК «Заволжье»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Коргуза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ул. Центральная площадь д.1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88437935636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Зеленодольский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межрайонный почтамт УФПС «Татарстан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Почтасы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- филиала ФГУП «Почта России»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8(84371)4-07-15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«Агрофирма «Заря»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Д.Крестниково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ул. Центральная д.10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«Татарстанские Зерновые Технологии»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Печищенский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филиал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Печищи, ул. Кирова, д.1а</a:t>
                      </a:r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2-29-11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009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469853"/>
              </p:ext>
            </p:extLst>
          </p:nvPr>
        </p:nvGraphicFramePr>
        <p:xfrm>
          <a:off x="323528" y="188640"/>
          <a:ext cx="8540599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133"/>
                <a:gridCol w="4435600"/>
                <a:gridCol w="28468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Наименования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вакантных мест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ДРСУ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Верхнеуслонский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Апастовского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филиала ОАО «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Татавтодор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Верхний Услон, ул.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Печищенский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тракт, д.2 </a:t>
                      </a:r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8(84378)32-7-23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МБОУ «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Верхнеуслонская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СОШ»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Верхний Услон, ул. Чехова, д. 34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8(84379)2-10-36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Таткрахмалпатока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</a:t>
                      </a:r>
                      <a:r>
                        <a:rPr lang="ru-RU" sz="1800" b="1" u="sng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Куралово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ул. Центральная, д. 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8(84379)33-5-68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ИТОГО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003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C:\Users\v.uslon\Desktop\фото 2016\посадка цветов в Парке Герое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8" y="115888"/>
            <a:ext cx="44164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3" descr="C:\Users\v.uslon\Desktop\фото 2016\работа по снятию рекламы со столбов и деревьев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562350"/>
            <a:ext cx="4360863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5" descr="C:\Users\v.uslon\Desktop\фото 2016\работы по прополке цветочных клумб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9775" y="115888"/>
            <a:ext cx="44164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2" descr="E:\фото для схода 2016г\сбор и вывоз веток после очистки посадки вдоль ул.Березовая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9775" y="3575050"/>
            <a:ext cx="4397375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7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4" descr="Verhneuslonskij_r-n(gerb_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714375"/>
            <a:ext cx="25923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06763" y="1628800"/>
            <a:ext cx="5729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сельского поселения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6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TextBox 5"/>
          <p:cNvSpPr txBox="1">
            <a:spLocks noChangeArrowheads="1"/>
          </p:cNvSpPr>
          <p:nvPr/>
        </p:nvSpPr>
        <p:spPr bwMode="auto">
          <a:xfrm>
            <a:off x="1042988" y="333375"/>
            <a:ext cx="73453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                                Верхнеуслонского сельского поселения (тыс. руб.)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93669013"/>
              </p:ext>
            </p:extLst>
          </p:nvPr>
        </p:nvGraphicFramePr>
        <p:xfrm>
          <a:off x="179512" y="1143890"/>
          <a:ext cx="4680520" cy="3581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50415372"/>
              </p:ext>
            </p:extLst>
          </p:nvPr>
        </p:nvGraphicFramePr>
        <p:xfrm>
          <a:off x="4715669" y="1163638"/>
          <a:ext cx="4320827" cy="3505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31600799"/>
              </p:ext>
            </p:extLst>
          </p:nvPr>
        </p:nvGraphicFramePr>
        <p:xfrm>
          <a:off x="2447417" y="3501008"/>
          <a:ext cx="453650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57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Исполнение плана по собственным доходам  за 2015 год (тыс. руб.)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800106"/>
              </p:ext>
            </p:extLst>
          </p:nvPr>
        </p:nvGraphicFramePr>
        <p:xfrm>
          <a:off x="323850" y="1773238"/>
          <a:ext cx="8608357" cy="3622152"/>
        </p:xfrm>
        <a:graphic>
          <a:graphicData uri="http://schemas.openxmlformats.org/drawingml/2006/table">
            <a:tbl>
              <a:tblPr firstRow="1" firstCol="1" bandRow="1">
                <a:tableStyleId>{E269D01E-BC32-4049-B463-5C60D7B0CCD2}</a:tableStyleId>
              </a:tblPr>
              <a:tblGrid>
                <a:gridCol w="2207341"/>
                <a:gridCol w="1844130"/>
                <a:gridCol w="2133068"/>
                <a:gridCol w="2423818"/>
              </a:tblGrid>
              <a:tr h="6997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800" kern="1200" dirty="0">
                          <a:effectLst/>
                        </a:rPr>
                        <a:t>Наименование доходов 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kern="1200">
                          <a:effectLst/>
                        </a:rPr>
                        <a:t>План на год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kern="1200">
                          <a:effectLst/>
                        </a:rPr>
                        <a:t>Факт на год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kern="1200">
                          <a:effectLst/>
                        </a:rPr>
                        <a:t>% исполнения за отчетный период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3067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800" kern="1200">
                          <a:effectLst/>
                        </a:rPr>
                        <a:t>Налог физ. лиц 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1006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1092,1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108,5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5847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800" kern="1200">
                          <a:effectLst/>
                        </a:rPr>
                        <a:t>Налог на имущество физ. лиц 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1006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1066,7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101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393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800" kern="1200">
                          <a:effectLst/>
                        </a:rPr>
                        <a:t>Земельный налог 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2737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3198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116,8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6997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800" kern="1200" dirty="0">
                          <a:effectLst/>
                        </a:rPr>
                        <a:t>Прочие доходы от платных услуг 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523,2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1174,7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224,5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  <a:tr h="6997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800" kern="1200">
                          <a:effectLst/>
                        </a:rPr>
                        <a:t>Всего собственных доходов 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5272,2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6531,5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effectLst/>
                        </a:rPr>
                        <a:t>123,8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7822" marR="97822" marT="0" marB="0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827088" y="-230188"/>
            <a:ext cx="7772400" cy="706438"/>
          </a:xfrm>
        </p:spPr>
        <p:txBody>
          <a:bodyPr/>
          <a:lstStyle/>
          <a:p>
            <a:r>
              <a:rPr lang="tt-RU" sz="3600" b="1" dirty="0" smtClean="0">
                <a:latin typeface="Times New Roman" pitchFamily="18" charset="0"/>
                <a:cs typeface="Times New Roman" pitchFamily="18" charset="0"/>
              </a:rPr>
              <a:t>Исполнение бюджета за 2015 год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779911"/>
              </p:ext>
            </p:extLst>
          </p:nvPr>
        </p:nvGraphicFramePr>
        <p:xfrm>
          <a:off x="1" y="476672"/>
          <a:ext cx="8964413" cy="6233161"/>
        </p:xfrm>
        <a:graphic>
          <a:graphicData uri="http://schemas.openxmlformats.org/drawingml/2006/table">
            <a:tbl>
              <a:tblPr/>
              <a:tblGrid>
                <a:gridCol w="2627783"/>
                <a:gridCol w="2232248"/>
                <a:gridCol w="2088232"/>
                <a:gridCol w="2016150"/>
              </a:tblGrid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tt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на 201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tt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Исполнено в 201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6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Совет 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144,9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144,9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Исполнительный комитет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1086,1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1667,9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1615,9 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имущество, налог на земли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202,3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жилых домов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136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-Уличное освещение 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1950,5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1902,5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Содержание дорог 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2663,2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2671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2671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Озеленение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520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2060,3  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2060,3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Содержание кладбищ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271,3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271,3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расходы по благоустройству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74,1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3328,5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1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Физкультура и спорт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1106,8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356,3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337,6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Экология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850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367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коммуникаций жил. фонда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87,9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715,3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566,9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СДК пос. им. Кирова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312,5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220,6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Библиотека пос. им. Кирова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369,3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326,9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Парки и скверы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2832,2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2832,2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Вывоз крупногабаритного мусора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477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477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расходы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786,5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712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8449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23785,4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18812</a:t>
                      </a:r>
                    </a:p>
                  </a:txBody>
                  <a:tcPr marL="36117" marR="3611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1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6082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88938" y="566738"/>
            <a:ext cx="8064500" cy="56435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Федеральные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и Республиканские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программы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:\Users\v.uslon\Desktop\фото 2016\view_676197_10465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" y="260350"/>
            <a:ext cx="40608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4" descr="C:\Users\v.uslon\Desktop\фото 2016\view_676197_104659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1838" y="3843338"/>
            <a:ext cx="4322762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 descr="C:\Users\v.uslon\Desktop\фото 2016\view_676197_10466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60350"/>
            <a:ext cx="40608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050" y="3795713"/>
            <a:ext cx="4060825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88913"/>
            <a:ext cx="8820150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v.uslon\Desktop\фото 2016\view_676197_10466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20650"/>
            <a:ext cx="478155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3" descr="C:\Users\v.uslon\Desktop\фото 2016\view_676197_10466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541713"/>
            <a:ext cx="47910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 descr="C:\Users\v.uslon\Desktop\фото 2016\view_676197_10467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38" y="120650"/>
            <a:ext cx="3763962" cy="654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v.uslon\Desktop\фото 2016\view_680544_10792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5" y="3573463"/>
            <a:ext cx="4313238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3" descr="C:\Users\v.uslon\Desktop\фото 2016\view_680544_107928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388" y="3716338"/>
            <a:ext cx="4297362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4" descr="C:\Users\v.uslon\Desktop\фото 2016\view_680544_107929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5" y="260350"/>
            <a:ext cx="4240213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5" descr="C:\Users\v.uslon\Desktop\фото 2016\view_680544_107934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575" y="260350"/>
            <a:ext cx="4103688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C:\Users\v.uslon\Desktop\фото 2016\фото 037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232568"/>
            <a:ext cx="8065020" cy="6253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96652"/>
            <a:ext cx="8064896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:\Users\v.uslon\Desktop\фото 2016\фото 039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88913"/>
            <a:ext cx="4025900" cy="302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2" name="Рисунок 5" descr="D:\DCIM\102_FUJI\DSCF256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4248150" cy="319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3" name="Рисунок 7" descr="D:\DCIM\102_FUJI\DSCF256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48150" cy="3024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04" name="Рисунок 8" descr="D:\DCIM\102_FUJI\DSCF265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4200525" cy="334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v.uslon\Desktop\фото 2016\view_682238_10942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88913"/>
            <a:ext cx="3989388" cy="640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6" name="Picture 3" descr="C:\Users\v.uslon\Desktop\фото 2016\view_682238_10942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319588" cy="30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4" descr="C:\Users\v.uslon\Desktop\фото 2016\view_682238_109428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390900"/>
            <a:ext cx="4313238" cy="320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v.uslon\Desktop\фото 2016\view_682238_10943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463" y="260350"/>
            <a:ext cx="4459287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0" name="Picture 3" descr="C:\Users\v.uslon\Desktop\фото 2016\view_682238_10943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463" y="3429000"/>
            <a:ext cx="4459287" cy="318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1" name="Picture 4" descr="C:\Users\v.uslon\Desktop\фото 2016\view_682238_10943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3429000"/>
            <a:ext cx="3963987" cy="318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2" name="Picture 5" descr="C:\Users\v.uslon\Desktop\фото 2016\view_682238_109432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940175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75" y="500063"/>
            <a:ext cx="7715250" cy="55006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Водоснабжение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C:\Users\v.uslon\Desktop\фото 2016\фото 054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903605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C:\Users\v.uslon\Desktop\фото 2016\фото 018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3275" y="260350"/>
            <a:ext cx="4129088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3" descr="C:\Users\v.uslon\Desktop\фото 2016\фото 019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0088" y="3357563"/>
            <a:ext cx="4448175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4" descr="C:\Users\v.uslon\Desktop\фото 2016\фото 020(1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260350"/>
            <a:ext cx="424815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5" descr="C:\Users\v.uslon\Desktop\фото 2016\фото 021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825" y="3611563"/>
            <a:ext cx="4232275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v.uslon\Desktop\фото 2016\DSCF28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4103688" cy="307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3" descr="C:\Users\v.uslon\Desktop\фото 2016\DSCF27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6413" y="66675"/>
            <a:ext cx="4713287" cy="323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4" descr="C:\Users\v.uslon\Desktop\фото 2016\view_656014_93943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0" y="3398838"/>
            <a:ext cx="4306888" cy="339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5" descr="C:\Users\v.uslon\Desktop\фото 2016\view_649255_91242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13" y="3398838"/>
            <a:ext cx="4827587" cy="339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11188" y="549275"/>
            <a:ext cx="7715250" cy="55006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ДОРОГИ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5" descr="C:\Users\v.uslon\Desktop\фото 2016\устройство лежачих полицейских на улицах с.Верхний Ус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8213" y="3440113"/>
            <a:ext cx="4167187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7" descr="C:\Users\v.uslon\Desktop\фото 2016\DSCF3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142875"/>
            <a:ext cx="41656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8" descr="C:\Users\v.uslon\Desktop\фото 2016\Ямочный ремонт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263" y="3440113"/>
            <a:ext cx="41783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9" descr="C:\Users\v.uslon\Desktop\фото 2016\Ямочный ремонт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142875"/>
            <a:ext cx="4198937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C:\Users\v.uslon\Desktop\фото 2016\фото 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8" y="115888"/>
            <a:ext cx="433705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3" descr="C:\Users\v.uslon\Desktop\фото 2016\фото 031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514725"/>
            <a:ext cx="4176713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4" descr="C:\Users\v.uslon\Desktop\фото 2016\отсыпка щебнем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9625" y="115888"/>
            <a:ext cx="4338638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5" descr="C:\Users\v.uslon\Desktop\фото 2016\отсыпка щебнем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9625" y="3452813"/>
            <a:ext cx="4338638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E:\фото для схода 2016г\DSCF34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38538"/>
            <a:ext cx="424815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3" descr="E:\фото для схода 2016г\DSCF34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0" y="3554413"/>
            <a:ext cx="4219575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Рисунок 3" descr="D:\DCIM\103_FUJI\DSCF348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0325"/>
            <a:ext cx="424815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Рисунок 5" descr="D:\DCIM\103_FUJI\DSCF348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0" y="80963"/>
            <a:ext cx="43608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C:\Users\v.uslon\Desktop\фото 2016\фото 059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3475" y="3713163"/>
            <a:ext cx="4194175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3" descr="C:\Users\v.uslon\Desktop\фото 2016\DSCF33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33363"/>
            <a:ext cx="4392613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4" descr="C:\Users\v.uslon\Desktop\фото 2016\DSCF33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8038" y="246063"/>
            <a:ext cx="434022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Рисунок 4" descr="D:\DCIM\103_FUJI\DSCF35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77800"/>
            <a:ext cx="443547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C:\Users\v.uslon\Desktop\фото 2016\DSCF35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77800"/>
            <a:ext cx="415925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C:\Users\v.uslon\Desktop\фото 2016\укладка первого слоя асфальта на ул.Солнечная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86163"/>
            <a:ext cx="4313238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3" descr="C:\Users\v.uslon\Desktop\фото 2016\укладка первого слоя асфальта на ул.Солнечна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41767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4" descr="C:\Users\v.uslon\Desktop\фото 2016\укладка асфальта на ул.Лесная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4150"/>
            <a:ext cx="44577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5" descr="C:\Users\v.uslon\Desktop\фото 2016\укладка асфальта на ул.Лесна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586163"/>
            <a:ext cx="4176712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C:\Users\v.uslon\Desktop\фото 2016\фото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446405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3" descr="C:\Users\v.uslon\Desktop\фото 2016\фото 004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57563"/>
            <a:ext cx="4386263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 descr="C:\Users\v.uslon\Desktop\фото 2016\установка знака 40 км.ча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88913"/>
            <a:ext cx="41275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3" descr="C:\Users\v.uslon\Desktop\фото 2016\установка дорожных знаков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412908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2" descr="C:\Users\v.uslon\Desktop\фото 2016\установка дорожных знако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622675"/>
            <a:ext cx="41290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3" descr="C:\Users\v.uslon\Desktop\фото 2016\DSCF27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597275"/>
            <a:ext cx="4127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C:\Users\v.uslon\Desktop\фото 2016\полосы.jpg1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22663"/>
            <a:ext cx="4176712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3" descr="C:\Users\v.uslon\Desktop\фото 2016\пешеход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4176712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4" descr="C:\Users\v.uslon\Desktop\фото 2016\нанесение дорожной разметки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2563"/>
            <a:ext cx="445770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5" descr="C:\Users\v.uslon\Desktop\фото 2016\нанесение дорожной разметк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22663"/>
            <a:ext cx="44577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C:\Users\v.uslon\Desktop\фото 2016\DSCF28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15888"/>
            <a:ext cx="4386263" cy="309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86150"/>
            <a:ext cx="4386263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Рисунок 6" descr="D:\DCIM\102_FUJI\DSCF279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486150"/>
            <a:ext cx="4176713" cy="3157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Рисунок 7" descr="D:\DCIM\102_FUJI\DSCF288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176713" cy="309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3" descr="C:\Users\v.uslon\Desktop\фото 2016\установка пешеходных светофор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628775"/>
            <a:ext cx="4608512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4" descr="C:\Users\v.uslon\Desktop\фото 2016\установка пешеходных светофоров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628775"/>
            <a:ext cx="4143375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Рисунок 3" descr="D:\DCIM\103_FUJI\DSCF358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201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:\Users\v.uslon\Desktop\фото 2016\DSCF26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CIM\103_FUJI\DSCF36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20" y="-24315"/>
            <a:ext cx="9176420" cy="68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756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75" y="500063"/>
            <a:ext cx="7715250" cy="55006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Электроснабжение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 и газификация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C:\Users\v.uslon\Desktop\фото 2016\01(12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606800"/>
            <a:ext cx="44418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4" descr="C:\Users\v.uslon\Desktop\фото 2016\03(5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3" y="85725"/>
            <a:ext cx="4170362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Рисунок 5" descr="D:\DCIM\103_FUJI\DSCF345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3613150"/>
            <a:ext cx="4170362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Рисунок 6" descr="D:\DCIM\103_FUJI\DSCF328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85725"/>
            <a:ext cx="444182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C:\Users\v.uslon\Desktop\фото 2016\фото 055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4176713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3" descr="C:\Users\v.uslon\Desktop\фото 2016\фото 0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75" y="120650"/>
            <a:ext cx="4425950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4210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288" y="404813"/>
            <a:ext cx="8280400" cy="583247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Благоустройство 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Рисунок 3" descr="D:\DCIM\103_FUJI\DSCF31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56932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Рисунок 3" descr="D:\DCIM\103_FUJI\DSCF31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03225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Рисунок 4" descr="D:\DCIM\103_FUJI\DSCF31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15888"/>
            <a:ext cx="47323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Рисунок 5" descr="D:\DCIM\103_FUJI\DSCF316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3573463"/>
            <a:ext cx="47323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Рисунок 6" descr="D:\DCIM\103_FUJI\DSCF315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573463"/>
            <a:ext cx="4032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 descr="D:\DCIM\102_FUJI\DSCF27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5888"/>
            <a:ext cx="4384675" cy="3182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544888"/>
            <a:ext cx="4248150" cy="318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6" descr="E:\фото для схода\view_656014_9394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0575" y="3544888"/>
            <a:ext cx="4356100" cy="318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248150" cy="3182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C:\Users\v.uslon\Desktop\фото 2016\view_659019_9599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1828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3" descr="C:\Users\v.uslon\Desktop\фото 2016\view_659019_9599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4203700" cy="65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4" descr="C:\Users\v.uslon\Desktop\фото 2016\view_659019_95991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5888"/>
            <a:ext cx="4392613" cy="65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C:\Users\v.uslon\Desktop\фото 2016\view_674563_102779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5888"/>
            <a:ext cx="442118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3" descr="C:\Users\v.uslon\Desktop\фото 2016\view_674563_10277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161925"/>
            <a:ext cx="423386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C:\Users\v.uslon\Desktop\фото 2016\view_674563_10278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2788" y="52388"/>
            <a:ext cx="452120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3" descr="C:\Users\v.uslon\Desktop\фото 2016\view_674563_102779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644900"/>
            <a:ext cx="4275138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4" descr="C:\Users\v.uslon\Desktop\фото 2016\Изображение 015(3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77788"/>
            <a:ext cx="4275138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Рисунок 6" descr="D:\DCIM\103_FUJI\DSCF331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2788" y="3644900"/>
            <a:ext cx="4521200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5" descr="J:\благоустройства\13789152846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83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CIM\103_FUJI\DSCF36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53244"/>
            <a:ext cx="9540552" cy="68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113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C:\Users\v.uslon\Desktop\фото 2016\01(12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85725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3" descr="C:\Users\v.uslon\Desktop\фото 2016\02(8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8" y="3557588"/>
            <a:ext cx="4468812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5" descr="C:\Users\v.uslon\Desktop\фото 2016\03(4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3275" y="3560763"/>
            <a:ext cx="4414838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Рисунок 7" descr="D:\DCIM\103_FUJI\DSCF322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275" y="188913"/>
            <a:ext cx="4414838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J:\благоустройства\137891530286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" y="117475"/>
            <a:ext cx="44132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3" descr="J:\благоустройства\13789153023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546475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2" descr="J:\благоустройства\Изображение\Изображение 06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" y="3546475"/>
            <a:ext cx="4321175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3" descr="J:\благоустройства\Изображение\Изображение 06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275" y="117475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Рисунок 5" descr="D:\DCIM\103_FUJI\DSCF31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3" y="115888"/>
            <a:ext cx="438308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Рисунок 7" descr="D:\DCIM\103_FUJI\DSCF308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3" y="3778250"/>
            <a:ext cx="4383087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2" descr="C:\Users\v.uslon\Desktop\фото 2016\фото 0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188" y="115888"/>
            <a:ext cx="422433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 descr="C:\Users\v.uslon\Desktop\фото 2016\Сбор и вывоз крупногабаритного мусора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5188" y="3625850"/>
            <a:ext cx="4224337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Рисунок 3" descr="D:\DCIM\103_FUJI\DSCF30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9281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88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Рисунок 2" descr="D:\DCIM\103_FUJI\DSCF30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115888"/>
            <a:ext cx="88582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D:\DCIM\102_FUJI\DSCF28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500438"/>
            <a:ext cx="4392613" cy="316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Рисунок 2" descr="D:\DCIM\102_FUJI\DSCF27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82550"/>
            <a:ext cx="4395788" cy="313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Рисунок 3" descr="D:\DCIM\102_FUJI\DSCF27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82550"/>
            <a:ext cx="4319587" cy="313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Рисунок 4" descr="D:\DCIM\102_FUJI\DSCF285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500438"/>
            <a:ext cx="4319587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FC4AC-BDD8-463E-BE7F-38C6755C9A21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Рисунок 3" descr="D:\DCIM\103_FUJI\DSCF30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115888"/>
            <a:ext cx="4157662" cy="34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Рисунок 4" descr="D:\DCIM\103_FUJI\DSCF30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716338"/>
            <a:ext cx="41576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2" descr="C:\Users\v.uslon\Desktop\фото 2016\уборка песка вдоль поребриков по ул.Чехо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15888"/>
            <a:ext cx="4344987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3" descr="C:\Users\v.uslon\Desktop\фото 2016\уборка песка  мусора  и обкос травы возле пристан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716338"/>
            <a:ext cx="4344987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90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C:\Users\v.uslon\Desktop\фото 2016\DSCF28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3640138"/>
            <a:ext cx="4137025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3" descr="C:\Users\v.uslon\Desktop\фото 2016\DSCF27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88913"/>
            <a:ext cx="445770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Рисунок 7" descr="D:\DCIM\102_FUJI\DSCF28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177800"/>
            <a:ext cx="4160838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Рисунок 8" descr="D:\DCIM\102_FUJI\DSCF283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573463"/>
            <a:ext cx="4459287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C:\Users\v.uslon\Desktop\фото 2016\реконструкция кровл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8" y="115888"/>
            <a:ext cx="4278312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3" descr="C:\Users\v.uslon\Desktop\фото 2016\последствия урагана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41700"/>
            <a:ext cx="44354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4" descr="C:\Users\v.uslon\Desktop\фото 2016\последствия урага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15888"/>
            <a:ext cx="4435475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Рисунок 7" descr="D:\DCIM\103_FUJI\DSCF314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344170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DSCF3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3375025"/>
            <a:ext cx="4356100" cy="3267075"/>
          </a:xfrm>
          <a:prstGeom prst="rect">
            <a:avLst/>
          </a:prstGeom>
          <a:noFill/>
        </p:spPr>
      </p:pic>
      <p:pic>
        <p:nvPicPr>
          <p:cNvPr id="129029" name="Picture 5" descr="DSCF3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328988"/>
            <a:ext cx="4105275" cy="3340100"/>
          </a:xfrm>
          <a:prstGeom prst="rect">
            <a:avLst/>
          </a:prstGeom>
          <a:noFill/>
        </p:spPr>
      </p:pic>
      <p:pic>
        <p:nvPicPr>
          <p:cNvPr id="129030" name="Picture 6" descr="DSCF30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188913"/>
            <a:ext cx="3816350" cy="3044825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C:\Users\v.uslon\Desktop\фото 2016\DSCF3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7388" y="92075"/>
            <a:ext cx="4449762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Рисунок 6" descr="D:\DCIM\103_FUJI\DSCF32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3644900"/>
            <a:ext cx="41656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Рисунок 7" descr="D:\DCIM\103_FUJI\DSCF329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388" y="3644900"/>
            <a:ext cx="44577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Рисунок 8" descr="D:\DCIM\103_FUJI\DSCF329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61925"/>
            <a:ext cx="41767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94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Рисунок 5" descr="D:\DCIM\103_FUJI\DSCF32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2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Рисунок 6" descr="D:\DCIM\103_FUJI\DSCF32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96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75" y="500063"/>
            <a:ext cx="7715250" cy="55006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/>
              <a:t>Земля и муниципальное имущество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97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Заголовок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229600" cy="1143000"/>
          </a:xfrm>
        </p:spPr>
        <p:txBody>
          <a:bodyPr/>
          <a:lstStyle/>
          <a:p>
            <a:r>
              <a:rPr lang="ru-RU" sz="3600" smtClean="0"/>
              <a:t>Структура земель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107504" y="908720"/>
          <a:ext cx="849694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3667" name="Прямоугольник 1"/>
          <p:cNvSpPr>
            <a:spLocks noChangeArrowheads="1"/>
          </p:cNvSpPr>
          <p:nvPr/>
        </p:nvSpPr>
        <p:spPr bwMode="auto">
          <a:xfrm>
            <a:off x="4032250" y="6372225"/>
            <a:ext cx="5003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  <a:latin typeface="Lucida Sans Unicode" pitchFamily="34" charset="0"/>
              </a:rPr>
              <a:t>Общая площадь поселения</a:t>
            </a:r>
            <a:r>
              <a:rPr lang="tt-RU">
                <a:solidFill>
                  <a:srgbClr val="002060"/>
                </a:solidFill>
                <a:latin typeface="Lucida Sans Unicode" pitchFamily="34" charset="0"/>
              </a:rPr>
              <a:t>  -  6858 </a:t>
            </a:r>
            <a:r>
              <a:rPr lang="ru-RU">
                <a:solidFill>
                  <a:srgbClr val="002060"/>
                </a:solidFill>
                <a:latin typeface="Lucida Sans Unicode" pitchFamily="34" charset="0"/>
              </a:rPr>
              <a:t>га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98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Заголовок 1"/>
          <p:cNvSpPr>
            <a:spLocks noGrp="1"/>
          </p:cNvSpPr>
          <p:nvPr>
            <p:ph type="title"/>
          </p:nvPr>
        </p:nvSpPr>
        <p:spPr>
          <a:xfrm>
            <a:off x="3276600" y="981075"/>
            <a:ext cx="8229600" cy="1143000"/>
          </a:xfrm>
        </p:spPr>
        <p:txBody>
          <a:bodyPr/>
          <a:lstStyle/>
          <a:p>
            <a:r>
              <a:rPr lang="ru-RU" sz="2400" smtClean="0"/>
              <a:t>Генеральный план </a:t>
            </a:r>
            <a:br>
              <a:rPr lang="ru-RU" sz="2400" smtClean="0"/>
            </a:br>
            <a:r>
              <a:rPr lang="ru-RU" sz="2400" smtClean="0"/>
              <a:t>с.Верхний Услон</a:t>
            </a:r>
          </a:p>
        </p:txBody>
      </p:sp>
      <p:pic>
        <p:nvPicPr>
          <p:cNvPr id="114690" name="Picture 2" descr="C:\Users\IT\Desktop\pub_1436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43211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94BED-6D57-46E2-890C-0269FF98F742}" type="slidenum">
              <a:rPr lang="ru-RU" smtClean="0"/>
              <a:pPr>
                <a:defRPr/>
              </a:pPr>
              <a:t>99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790</Words>
  <Application>Microsoft Office PowerPoint</Application>
  <PresentationFormat>Экран (4:3)</PresentationFormat>
  <Paragraphs>397</Paragraphs>
  <Slides>114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15" baseType="lpstr">
      <vt:lpstr>Тема Office</vt:lpstr>
      <vt:lpstr> ВЕРХНЕУСЛОНСКОЕ                          СЕЛЬСКОЕ ПОСЕЛЕНИЕ </vt:lpstr>
      <vt:lpstr>Презентация PowerPoint</vt:lpstr>
      <vt:lpstr>Презентация PowerPoint</vt:lpstr>
      <vt:lpstr>Депутаты Верхнеуслонского СП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Исполнение плана по собственным доходам  за 2015 год (тыс. руб.)</vt:lpstr>
      <vt:lpstr>Исполнение бюджета за 2015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земель</vt:lpstr>
      <vt:lpstr>Генеральный план  с.Верхний Услон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Статистика обращений граждан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ВЕРХНЕУСЛОНСКОЕ                          СЕЛЬСКОЕ ПОСЕЛЕНИЕ</dc:title>
  <dc:creator>v.uslon</dc:creator>
  <cp:lastModifiedBy>v.uslon</cp:lastModifiedBy>
  <cp:revision>41</cp:revision>
  <dcterms:created xsi:type="dcterms:W3CDTF">2016-02-07T13:13:31Z</dcterms:created>
  <dcterms:modified xsi:type="dcterms:W3CDTF">2016-02-09T13:34:21Z</dcterms:modified>
</cp:coreProperties>
</file>