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9" r:id="rId3"/>
    <p:sldId id="257" r:id="rId4"/>
    <p:sldId id="258" r:id="rId5"/>
    <p:sldId id="261" r:id="rId6"/>
    <p:sldId id="262" r:id="rId7"/>
    <p:sldId id="263" r:id="rId8"/>
    <p:sldId id="270" r:id="rId9"/>
    <p:sldId id="271" r:id="rId10"/>
    <p:sldId id="275" r:id="rId11"/>
    <p:sldId id="276" r:id="rId12"/>
    <p:sldId id="265" r:id="rId13"/>
    <p:sldId id="274" r:id="rId14"/>
    <p:sldId id="266" r:id="rId15"/>
    <p:sldId id="277" r:id="rId16"/>
    <p:sldId id="278" r:id="rId17"/>
    <p:sldId id="279" r:id="rId18"/>
    <p:sldId id="280" r:id="rId19"/>
    <p:sldId id="281" r:id="rId20"/>
    <p:sldId id="268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4638" autoAdjust="0"/>
  </p:normalViewPr>
  <p:slideViewPr>
    <p:cSldViewPr>
      <p:cViewPr varScale="1">
        <p:scale>
          <a:sx n="98" d="100"/>
          <a:sy n="98" d="100"/>
        </p:scale>
        <p:origin x="-90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2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</a:t>
            </a:r>
            <a:r>
              <a:rPr lang="ru-RU" sz="2700" dirty="0" smtClean="0"/>
              <a:t>Введенско-Слободское сельское </a:t>
            </a:r>
            <a:r>
              <a:rPr lang="ru-RU" sz="2700" dirty="0" err="1" smtClean="0"/>
              <a:t>поселени</a:t>
            </a:r>
            <a:r>
              <a:rPr lang="ru-RU" sz="2700" dirty="0" smtClean="0"/>
              <a:t>            поселение</a:t>
            </a:r>
            <a:endParaRPr lang="ru-RU" sz="2700" dirty="0"/>
          </a:p>
        </p:txBody>
      </p:sp>
      <p:pic>
        <p:nvPicPr>
          <p:cNvPr id="6" name="Рисунок 4" descr="Verhneuslonskij_r-n(gerb_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2160241" cy="170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75656" y="2564904"/>
            <a:ext cx="7197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Отчет Главы Введенско-Слободского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сельского поселения за 2015 год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задачах на 2016 год.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</a:t>
            </a:r>
            <a:r>
              <a:rPr lang="ru-RU" sz="2700" dirty="0" smtClean="0"/>
              <a:t>Введенско-Слободское сельское </a:t>
            </a:r>
            <a:r>
              <a:rPr lang="ru-RU" sz="2700" dirty="0" err="1" smtClean="0"/>
              <a:t>поселени</a:t>
            </a:r>
            <a:r>
              <a:rPr lang="ru-RU" sz="2700" dirty="0" smtClean="0"/>
              <a:t>            поселение</a:t>
            </a:r>
            <a:endParaRPr lang="ru-RU" sz="2700" dirty="0"/>
          </a:p>
        </p:txBody>
      </p:sp>
      <p:pic>
        <p:nvPicPr>
          <p:cNvPr id="6" name="Рисунок 4" descr="Verhneuslonskij_r-n(gerb_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2160241" cy="170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 descr="C:\Users\В-сл\Desktop\IMG_93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916832"/>
            <a:ext cx="6048672" cy="4234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</a:t>
            </a:r>
            <a:r>
              <a:rPr lang="ru-RU" sz="2700" dirty="0" smtClean="0"/>
              <a:t>Введенско-Слободское сельское </a:t>
            </a:r>
            <a:r>
              <a:rPr lang="ru-RU" sz="2700" dirty="0" err="1" smtClean="0"/>
              <a:t>поселени</a:t>
            </a:r>
            <a:r>
              <a:rPr lang="ru-RU" sz="2700" dirty="0" smtClean="0"/>
              <a:t>            поселение</a:t>
            </a:r>
            <a:endParaRPr lang="ru-RU" sz="2700" dirty="0"/>
          </a:p>
        </p:txBody>
      </p:sp>
      <p:pic>
        <p:nvPicPr>
          <p:cNvPr id="6" name="Рисунок 4" descr="Verhneuslonskij_r-n(gerb_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2160241" cy="170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 descr="C:\Users\В-сл\Desktop\IMG_95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1787" y="2276872"/>
            <a:ext cx="594042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</a:t>
            </a:r>
            <a:r>
              <a:rPr lang="ru-RU" sz="2700" dirty="0" smtClean="0"/>
              <a:t>Введенско-Слободское сельское </a:t>
            </a:r>
            <a:r>
              <a:rPr lang="ru-RU" sz="2700" dirty="0" err="1" smtClean="0"/>
              <a:t>поселени</a:t>
            </a:r>
            <a:r>
              <a:rPr lang="ru-RU" sz="2700" dirty="0" smtClean="0"/>
              <a:t>            поселение</a:t>
            </a:r>
            <a:endParaRPr lang="ru-RU" sz="2700" dirty="0"/>
          </a:p>
        </p:txBody>
      </p:sp>
      <p:pic>
        <p:nvPicPr>
          <p:cNvPr id="6" name="Рисунок 4" descr="Verhneuslonskij_r-n(gerb_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2160241" cy="170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1" name="Рисунок 3" descr="установка светильник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89448"/>
            <a:ext cx="3528392" cy="47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Рисунок 4" descr="IMG_75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844824"/>
            <a:ext cx="3351659" cy="479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</a:t>
            </a:r>
            <a:r>
              <a:rPr lang="ru-RU" sz="2700" dirty="0" smtClean="0"/>
              <a:t>Введенско-Слободское сельское </a:t>
            </a:r>
            <a:r>
              <a:rPr lang="ru-RU" sz="2700" dirty="0" err="1" smtClean="0"/>
              <a:t>поселени</a:t>
            </a:r>
            <a:r>
              <a:rPr lang="ru-RU" sz="2700" dirty="0" smtClean="0"/>
              <a:t>            поселение</a:t>
            </a:r>
            <a:endParaRPr lang="ru-RU" sz="2700" dirty="0"/>
          </a:p>
        </p:txBody>
      </p:sp>
      <p:pic>
        <p:nvPicPr>
          <p:cNvPr id="6" name="Рисунок 4" descr="Verhneuslonskij_r-n(gerb_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2160241" cy="170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2051720" y="1916832"/>
          <a:ext cx="5400675" cy="3524250"/>
        </p:xfrm>
        <a:graphic>
          <a:graphicData uri="http://schemas.openxmlformats.org/presentationml/2006/ole">
            <p:oleObj spid="_x0000_s26626" name="Диаграмма" r:id="rId4" imgW="5429216" imgH="3524265" progId="MSGraph.Chart.8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67744" y="5733256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Электроснабжение по годам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</a:t>
            </a:r>
            <a:r>
              <a:rPr lang="ru-RU" sz="2700" dirty="0" smtClean="0"/>
              <a:t>Введенско-Слободское сельское </a:t>
            </a:r>
            <a:r>
              <a:rPr lang="ru-RU" sz="2700" dirty="0" err="1" smtClean="0"/>
              <a:t>поселени</a:t>
            </a:r>
            <a:r>
              <a:rPr lang="ru-RU" sz="2700" dirty="0" smtClean="0"/>
              <a:t>            поселение</a:t>
            </a:r>
            <a:endParaRPr lang="ru-RU" sz="2700" dirty="0"/>
          </a:p>
        </p:txBody>
      </p:sp>
      <p:pic>
        <p:nvPicPr>
          <p:cNvPr id="6" name="Рисунок 4" descr="Verhneuslonskij_r-n(gerb_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2160241" cy="170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54" name="Рисунок 0" descr="газификац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060848"/>
            <a:ext cx="554461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</a:t>
            </a:r>
            <a:r>
              <a:rPr lang="ru-RU" sz="2700" dirty="0" smtClean="0"/>
              <a:t>Введенско-Слободское сельское </a:t>
            </a:r>
            <a:r>
              <a:rPr lang="ru-RU" sz="2700" dirty="0" err="1" smtClean="0"/>
              <a:t>поселени</a:t>
            </a:r>
            <a:r>
              <a:rPr lang="ru-RU" sz="2700" dirty="0" smtClean="0"/>
              <a:t>            поселение</a:t>
            </a:r>
            <a:endParaRPr lang="ru-RU" sz="2700" dirty="0"/>
          </a:p>
        </p:txBody>
      </p:sp>
      <p:pic>
        <p:nvPicPr>
          <p:cNvPr id="6" name="Рисунок 4" descr="Verhneuslonskij_r-n(gerb_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2160241" cy="170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 descr="C:\Users\В-сл\Desktop\IMG_56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916832"/>
            <a:ext cx="396044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</a:t>
            </a:r>
            <a:r>
              <a:rPr lang="ru-RU" sz="2700" dirty="0" smtClean="0"/>
              <a:t>Введенско-Слободское сельское </a:t>
            </a:r>
            <a:r>
              <a:rPr lang="ru-RU" sz="2700" dirty="0" err="1" smtClean="0"/>
              <a:t>поселени</a:t>
            </a:r>
            <a:r>
              <a:rPr lang="ru-RU" sz="2700" dirty="0" smtClean="0"/>
              <a:t>            поселение</a:t>
            </a:r>
            <a:endParaRPr lang="ru-RU" sz="2700" dirty="0"/>
          </a:p>
        </p:txBody>
      </p:sp>
      <p:pic>
        <p:nvPicPr>
          <p:cNvPr id="6" name="Рисунок 4" descr="Verhneuslonskij_r-n(gerb_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2160241" cy="170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9" descr="C:\Users\В-сл\Desktop\IMG_56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348880"/>
            <a:ext cx="446449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</a:t>
            </a:r>
            <a:r>
              <a:rPr lang="ru-RU" sz="2700" dirty="0" smtClean="0"/>
              <a:t>Введенско-Слободское сельское </a:t>
            </a:r>
            <a:r>
              <a:rPr lang="ru-RU" sz="2700" dirty="0" err="1" smtClean="0"/>
              <a:t>поселени</a:t>
            </a:r>
            <a:r>
              <a:rPr lang="ru-RU" sz="2700" dirty="0" smtClean="0"/>
              <a:t>            поселение</a:t>
            </a:r>
            <a:endParaRPr lang="ru-RU" sz="2700" dirty="0"/>
          </a:p>
        </p:txBody>
      </p:sp>
      <p:pic>
        <p:nvPicPr>
          <p:cNvPr id="6" name="Рисунок 4" descr="Verhneuslonskij_r-n(gerb_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2160241" cy="170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9" descr="C:\Users\В-сл\Desktop\IMG_76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844824"/>
            <a:ext cx="352839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</a:t>
            </a:r>
            <a:r>
              <a:rPr lang="ru-RU" sz="2700" dirty="0" smtClean="0"/>
              <a:t>Введенско-Слободское сельское </a:t>
            </a:r>
            <a:r>
              <a:rPr lang="ru-RU" sz="2700" dirty="0" err="1" smtClean="0"/>
              <a:t>поселени</a:t>
            </a:r>
            <a:r>
              <a:rPr lang="ru-RU" sz="2700" dirty="0" smtClean="0"/>
              <a:t>            поселение</a:t>
            </a:r>
            <a:endParaRPr lang="ru-RU" sz="2700" dirty="0"/>
          </a:p>
        </p:txBody>
      </p:sp>
      <p:pic>
        <p:nvPicPr>
          <p:cNvPr id="6" name="Рисунок 4" descr="Verhneuslonskij_r-n(gerb_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2160241" cy="170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 descr="C:\Users\В-сл\Desktop\IMG_276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9" y="1772816"/>
            <a:ext cx="424847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</a:t>
            </a:r>
            <a:r>
              <a:rPr lang="ru-RU" sz="2700" dirty="0" smtClean="0"/>
              <a:t>Введенско-Слободское сельское </a:t>
            </a:r>
            <a:r>
              <a:rPr lang="ru-RU" sz="2700" dirty="0" err="1" smtClean="0"/>
              <a:t>поселени</a:t>
            </a:r>
            <a:r>
              <a:rPr lang="ru-RU" sz="2700" dirty="0" smtClean="0"/>
              <a:t>            поселение</a:t>
            </a:r>
            <a:endParaRPr lang="ru-RU" sz="2700" dirty="0"/>
          </a:p>
        </p:txBody>
      </p:sp>
      <p:pic>
        <p:nvPicPr>
          <p:cNvPr id="6" name="Рисунок 4" descr="Verhneuslonskij_r-n(gerb_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2160241" cy="170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78" name="Рисунок 8" descr="д.Елизаветино. щебен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988840"/>
            <a:ext cx="3168352" cy="388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339752" y="6165304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Отсыпка дорог щебнем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</a:t>
            </a:r>
            <a:r>
              <a:rPr lang="ru-RU" sz="2700" dirty="0" smtClean="0"/>
              <a:t>Введенско-Слободское сельское </a:t>
            </a:r>
            <a:r>
              <a:rPr lang="ru-RU" sz="2700" dirty="0" err="1" smtClean="0"/>
              <a:t>поселени</a:t>
            </a:r>
            <a:r>
              <a:rPr lang="ru-RU" sz="2700" dirty="0" smtClean="0"/>
              <a:t>            поселение</a:t>
            </a:r>
            <a:endParaRPr lang="ru-RU" sz="2700" dirty="0"/>
          </a:p>
        </p:txBody>
      </p:sp>
      <p:pic>
        <p:nvPicPr>
          <p:cNvPr id="6" name="Рисунок 4" descr="Verhneuslonskij_r-n(gerb_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2160241" cy="170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313" name="Диаграмма 2"/>
          <p:cNvGraphicFramePr>
            <a:graphicFrameLocks/>
          </p:cNvGraphicFramePr>
          <p:nvPr/>
        </p:nvGraphicFramePr>
        <p:xfrm>
          <a:off x="1835696" y="2276872"/>
          <a:ext cx="5391150" cy="3312368"/>
        </p:xfrm>
        <a:graphic>
          <a:graphicData uri="http://schemas.openxmlformats.org/presentationml/2006/ole">
            <p:oleObj spid="_x0000_s16386" name="Диаграмма" r:id="rId4" imgW="5389331" imgH="2206943" progId="Excel.Sheet.8">
              <p:embed/>
            </p:oleObj>
          </a:graphicData>
        </a:graphic>
      </p:graphicFrame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63688" y="5805264"/>
            <a:ext cx="7218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Демографическая ситуация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</a:t>
            </a:r>
            <a:r>
              <a:rPr lang="ru-RU" sz="2700" dirty="0" smtClean="0"/>
              <a:t>Введенско-Слободское сельское </a:t>
            </a:r>
            <a:r>
              <a:rPr lang="ru-RU" sz="2700" dirty="0" err="1" smtClean="0"/>
              <a:t>поселени</a:t>
            </a:r>
            <a:r>
              <a:rPr lang="ru-RU" sz="2700" dirty="0" smtClean="0"/>
              <a:t>            поселение</a:t>
            </a:r>
            <a:endParaRPr lang="ru-RU" sz="2700" dirty="0"/>
          </a:p>
        </p:txBody>
      </p:sp>
      <p:pic>
        <p:nvPicPr>
          <p:cNvPr id="6" name="Рисунок 4" descr="Verhneuslonskij_r-n(gerb_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2160241" cy="170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02" name="Рисунок 6" descr="площад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916832"/>
            <a:ext cx="525658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</a:t>
            </a:r>
            <a:r>
              <a:rPr lang="ru-RU" sz="2700" dirty="0" smtClean="0"/>
              <a:t>Введенско-Слободское сельское </a:t>
            </a:r>
            <a:r>
              <a:rPr lang="ru-RU" sz="2700" dirty="0" err="1" smtClean="0"/>
              <a:t>поселени</a:t>
            </a:r>
            <a:r>
              <a:rPr lang="ru-RU" sz="2700" dirty="0" smtClean="0"/>
              <a:t>            поселение</a:t>
            </a:r>
            <a:endParaRPr lang="ru-RU" sz="2700" dirty="0"/>
          </a:p>
        </p:txBody>
      </p:sp>
      <p:pic>
        <p:nvPicPr>
          <p:cNvPr id="6" name="Рисунок 4" descr="Verhneuslonskij_r-n(gerb_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2160241" cy="170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 descr="C:\Users\В-сл\Desktop\IMG_558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204864"/>
            <a:ext cx="558038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347864" y="6093296"/>
            <a:ext cx="4367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Пожарная безопасность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</a:t>
            </a:r>
            <a:r>
              <a:rPr lang="ru-RU" sz="2700" dirty="0" smtClean="0"/>
              <a:t>Введенско-Слободское сельское </a:t>
            </a:r>
            <a:r>
              <a:rPr lang="ru-RU" sz="2700" dirty="0" err="1" smtClean="0"/>
              <a:t>поселени</a:t>
            </a:r>
            <a:r>
              <a:rPr lang="ru-RU" sz="2700" dirty="0" smtClean="0"/>
              <a:t>            поселение</a:t>
            </a:r>
            <a:endParaRPr lang="ru-RU" sz="2700" dirty="0"/>
          </a:p>
        </p:txBody>
      </p:sp>
      <p:pic>
        <p:nvPicPr>
          <p:cNvPr id="6" name="Рисунок 4" descr="Verhneuslonskij_r-n(gerb_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2160241" cy="170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339" name="Диаграмма 3"/>
          <p:cNvGraphicFramePr>
            <a:graphicFrameLocks/>
          </p:cNvGraphicFramePr>
          <p:nvPr/>
        </p:nvGraphicFramePr>
        <p:xfrm>
          <a:off x="2123728" y="2420888"/>
          <a:ext cx="5505450" cy="3209925"/>
        </p:xfrm>
        <a:graphic>
          <a:graphicData uri="http://schemas.openxmlformats.org/presentationml/2006/ole">
            <p:oleObj spid="_x0000_s14339" name="Диаграмма" r:id="rId4" imgW="5505165" imgH="3206774" progId="Excel.Sheet.8">
              <p:embed/>
            </p:oleObj>
          </a:graphicData>
        </a:graphic>
      </p:graphicFrame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547664" y="5949280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Национальный состав поселения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</a:t>
            </a:r>
            <a:r>
              <a:rPr lang="ru-RU" sz="2700" dirty="0" smtClean="0"/>
              <a:t>Введенско-Слободское сельское </a:t>
            </a:r>
            <a:r>
              <a:rPr lang="ru-RU" sz="2700" dirty="0" err="1" smtClean="0"/>
              <a:t>поселени</a:t>
            </a:r>
            <a:r>
              <a:rPr lang="ru-RU" sz="2700" dirty="0" smtClean="0"/>
              <a:t>            поселение</a:t>
            </a:r>
            <a:endParaRPr lang="ru-RU" sz="2700" dirty="0"/>
          </a:p>
        </p:txBody>
      </p:sp>
      <p:pic>
        <p:nvPicPr>
          <p:cNvPr id="6" name="Рисунок 4" descr="Verhneuslonskij_r-n(gerb_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2160241" cy="170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3" name="Рисунок 9" descr="детс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132856"/>
            <a:ext cx="532859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</a:t>
            </a:r>
            <a:r>
              <a:rPr lang="ru-RU" sz="2700" dirty="0" smtClean="0"/>
              <a:t>Введенско-Слободское сельское </a:t>
            </a:r>
            <a:r>
              <a:rPr lang="ru-RU" sz="2700" dirty="0" err="1" smtClean="0"/>
              <a:t>поселени</a:t>
            </a:r>
            <a:r>
              <a:rPr lang="ru-RU" sz="2700" dirty="0" smtClean="0"/>
              <a:t>            поселение</a:t>
            </a:r>
            <a:endParaRPr lang="ru-RU" sz="2700" dirty="0"/>
          </a:p>
        </p:txBody>
      </p:sp>
      <p:pic>
        <p:nvPicPr>
          <p:cNvPr id="6" name="Рисунок 4" descr="Verhneuslonskij_r-n(gerb_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2160241" cy="170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619670" y="1772817"/>
          <a:ext cx="7056785" cy="4392486"/>
        </p:xfrm>
        <a:graphic>
          <a:graphicData uri="http://schemas.openxmlformats.org/drawingml/2006/table">
            <a:tbl>
              <a:tblPr/>
              <a:tblGrid>
                <a:gridCol w="107740"/>
                <a:gridCol w="107740"/>
                <a:gridCol w="618090"/>
                <a:gridCol w="3342958"/>
                <a:gridCol w="785966"/>
                <a:gridCol w="785966"/>
                <a:gridCol w="785966"/>
                <a:gridCol w="522359"/>
              </a:tblGrid>
              <a:tr h="8744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Исполненный бюджет за 2014 г.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Исполненный бюджет за 2015 г.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План на 2016 г.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0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 1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Доходы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57" marR="662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57" marR="662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джет за 2016 год 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Налог на доходы физических лиц с доходов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3259,4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933,5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884,0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57" marR="66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6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Налог на имущество физических лиц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664,8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17467,6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420,0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57" marR="66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Земельный налог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13330,2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16865,9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9000,0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57" marR="66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Государственная пошлина 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57" marR="66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5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Доходы, получаемые в виде арендной платы за земельные участки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780,1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57" marR="66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9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Доходы от продажи земельных участков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57" marR="66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809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Неналоговые доходы( доходы от оказания платных услуг (работ) получателями средств бюджетов поселений)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430,8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436,6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57" marR="66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0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Итого собственные доходы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18615,4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18399,1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10305,0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57" marR="662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57" marR="66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</a:t>
            </a:r>
            <a:r>
              <a:rPr lang="ru-RU" sz="2700" dirty="0" smtClean="0"/>
              <a:t>Введенско-Слободское сельское </a:t>
            </a:r>
            <a:r>
              <a:rPr lang="ru-RU" sz="2700" dirty="0" err="1" smtClean="0"/>
              <a:t>поселени</a:t>
            </a:r>
            <a:r>
              <a:rPr lang="ru-RU" sz="2700" dirty="0" smtClean="0"/>
              <a:t>            поселение</a:t>
            </a:r>
            <a:endParaRPr lang="ru-RU" sz="2700" dirty="0"/>
          </a:p>
        </p:txBody>
      </p:sp>
      <p:pic>
        <p:nvPicPr>
          <p:cNvPr id="6" name="Рисунок 4" descr="Verhneuslonskij_r-n(gerb_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2160241" cy="170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475655" y="1700814"/>
          <a:ext cx="7128792" cy="5147364"/>
        </p:xfrm>
        <a:graphic>
          <a:graphicData uri="http://schemas.openxmlformats.org/drawingml/2006/table">
            <a:tbl>
              <a:tblPr/>
              <a:tblGrid>
                <a:gridCol w="688470"/>
                <a:gridCol w="3459581"/>
                <a:gridCol w="813386"/>
                <a:gridCol w="813386"/>
                <a:gridCol w="813386"/>
                <a:gridCol w="540583"/>
              </a:tblGrid>
              <a:tr h="165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Безвозмездные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36" marR="50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36" marR="50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36" marR="50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636" marR="50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Times New Roman"/>
                          <a:ea typeface="Times New Roman"/>
                          <a:cs typeface="Times New Roman"/>
                        </a:rPr>
                        <a:t>Субвенции бюджетам поселений на государственную регистрацию актов гражданского состояния</a:t>
                      </a:r>
                      <a:endParaRPr lang="ru-RU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636" marR="50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Times New Roman"/>
                          <a:ea typeface="Times New Roman"/>
                          <a:cs typeface="Times New Roman"/>
                        </a:rPr>
                        <a:t>Субвенции бюджетам поселений на осуществление первичного воинского учета на территориях, где отсутствуют военные комиссариаты</a:t>
                      </a:r>
                      <a:endParaRPr lang="ru-RU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56,3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61,1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68,1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636" marR="50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Прочие  субсидии  бюджетам  поселений</a:t>
                      </a:r>
                      <a:endParaRPr lang="ru-RU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232,4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61,5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36" marR="50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636" marR="50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Times New Roman"/>
                          <a:ea typeface="Times New Roman"/>
                          <a:cs typeface="Times New Roman"/>
                        </a:rPr>
                        <a:t>Всего доходы</a:t>
                      </a:r>
                      <a:endParaRPr lang="ru-RU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18905,1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19139,3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10373,3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36" marR="50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Расходы</a:t>
                      </a:r>
                      <a:endParaRPr lang="ru-RU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636" marR="50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Управление</a:t>
                      </a:r>
                      <a:endParaRPr lang="ru-RU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914,0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1190,8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741,8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36" marR="50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Центральная бухгалтерия</a:t>
                      </a:r>
                      <a:endParaRPr lang="ru-RU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198,0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93,6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93,6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36" marR="50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Налог на имущество организации</a:t>
                      </a:r>
                      <a:endParaRPr lang="ru-RU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326,4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397,7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568,4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36" marR="50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Другие общегосударственные вопросы</a:t>
                      </a:r>
                      <a:endParaRPr lang="ru-RU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636" marR="50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Осуществление первичного воинского учета</a:t>
                      </a:r>
                      <a:endParaRPr lang="ru-RU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56,3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60,5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68,2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36" marR="50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Государственная регистрация актов гражданского состояния</a:t>
                      </a:r>
                      <a:endParaRPr lang="ru-RU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636" marR="50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Обеспечение пожарной безопасности</a:t>
                      </a:r>
                      <a:endParaRPr lang="ru-RU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636" marR="50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Другие вопросы в области национальной экономики</a:t>
                      </a:r>
                      <a:endParaRPr lang="ru-RU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636" marR="50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Жилищное хозяйство</a:t>
                      </a:r>
                      <a:endParaRPr lang="ru-RU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357,0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636" marR="50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Коммунальное хозяйство</a:t>
                      </a:r>
                      <a:endParaRPr lang="ru-RU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333,0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543,0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357,0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36" marR="50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Благоустройство</a:t>
                      </a:r>
                      <a:endParaRPr lang="ru-RU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317,0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242,3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816,2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36" marR="50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 в район</a:t>
                      </a:r>
                      <a:endParaRPr lang="ru-RU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9091,8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6856,6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7357,3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36" marR="50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Отрицательные трансферты (в РТ)</a:t>
                      </a:r>
                      <a:endParaRPr lang="ru-RU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716,9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424,6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424,6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36" marR="50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Культура</a:t>
                      </a:r>
                      <a:endParaRPr lang="ru-RU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236,0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298,1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291,5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36" marR="50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Всего расходы</a:t>
                      </a:r>
                      <a:endParaRPr lang="ru-RU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12190,4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13336,8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10373,3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36" marR="50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36" marR="50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</a:t>
            </a:r>
            <a:r>
              <a:rPr lang="ru-RU" sz="2700" dirty="0" smtClean="0"/>
              <a:t>Введенско-Слободское сельское </a:t>
            </a:r>
            <a:r>
              <a:rPr lang="ru-RU" sz="2700" dirty="0" err="1" smtClean="0"/>
              <a:t>поселени</a:t>
            </a:r>
            <a:r>
              <a:rPr lang="ru-RU" sz="2700" dirty="0" smtClean="0"/>
              <a:t>            поселение</a:t>
            </a:r>
            <a:endParaRPr lang="ru-RU" sz="2700" dirty="0"/>
          </a:p>
        </p:txBody>
      </p:sp>
      <p:pic>
        <p:nvPicPr>
          <p:cNvPr id="6" name="Рисунок 4" descr="Verhneuslonskij_r-n(gerb_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2160241" cy="170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9" descr="C:\Users\В-сл\Desktop\IMG_547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204865"/>
            <a:ext cx="5370959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</a:t>
            </a:r>
            <a:r>
              <a:rPr lang="ru-RU" sz="2700" dirty="0" smtClean="0"/>
              <a:t>Введенско-Слободское сельское </a:t>
            </a:r>
            <a:r>
              <a:rPr lang="ru-RU" sz="2700" dirty="0" err="1" smtClean="0"/>
              <a:t>поселени</a:t>
            </a:r>
            <a:r>
              <a:rPr lang="ru-RU" sz="2700" dirty="0" smtClean="0"/>
              <a:t>            поселение</a:t>
            </a:r>
            <a:endParaRPr lang="ru-RU" sz="2700" dirty="0"/>
          </a:p>
        </p:txBody>
      </p:sp>
      <p:pic>
        <p:nvPicPr>
          <p:cNvPr id="6" name="Рисунок 4" descr="Verhneuslonskij_r-n(gerb_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2160241" cy="170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 descr="C:\Users\В-сл\Desktop\IMG_547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060849"/>
            <a:ext cx="5868417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</a:t>
            </a:r>
            <a:r>
              <a:rPr lang="ru-RU" sz="2700" dirty="0" smtClean="0"/>
              <a:t>Введенско-Слободское сельское </a:t>
            </a:r>
            <a:r>
              <a:rPr lang="ru-RU" sz="2700" dirty="0" err="1" smtClean="0"/>
              <a:t>поселени</a:t>
            </a:r>
            <a:r>
              <a:rPr lang="ru-RU" sz="2700" dirty="0" smtClean="0"/>
              <a:t>            поселение</a:t>
            </a:r>
            <a:endParaRPr lang="ru-RU" sz="2700" dirty="0"/>
          </a:p>
        </p:txBody>
      </p:sp>
      <p:pic>
        <p:nvPicPr>
          <p:cNvPr id="6" name="Рисунок 4" descr="Verhneuslonskij_r-n(gerb_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2160241" cy="170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9" descr="C:\Users\В-сл\Desktop\IMG_59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916832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59</TotalTime>
  <Words>394</Words>
  <Application>Microsoft Office PowerPoint</Application>
  <PresentationFormat>Экран (4:3)</PresentationFormat>
  <Paragraphs>184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Солнцестояние</vt:lpstr>
      <vt:lpstr>Диаграмма</vt:lpstr>
      <vt:lpstr>                    Введенско-Слободское сельское поселени            поселение</vt:lpstr>
      <vt:lpstr>                    Введенско-Слободское сельское поселени            поселение</vt:lpstr>
      <vt:lpstr>                    Введенско-Слободское сельское поселени            поселение</vt:lpstr>
      <vt:lpstr>                    Введенско-Слободское сельское поселени            поселение</vt:lpstr>
      <vt:lpstr>                    Введенско-Слободское сельское поселени            поселение</vt:lpstr>
      <vt:lpstr>                    Введенско-Слободское сельское поселени            поселение</vt:lpstr>
      <vt:lpstr>                    Введенско-Слободское сельское поселени            поселение</vt:lpstr>
      <vt:lpstr>                    Введенско-Слободское сельское поселени            поселение</vt:lpstr>
      <vt:lpstr>                    Введенско-Слободское сельское поселени            поселение</vt:lpstr>
      <vt:lpstr>                    Введенско-Слободское сельское поселени            поселение</vt:lpstr>
      <vt:lpstr>                    Введенско-Слободское сельское поселени            поселение</vt:lpstr>
      <vt:lpstr>                    Введенско-Слободское сельское поселени            поселение</vt:lpstr>
      <vt:lpstr>                    Введенско-Слободское сельское поселени            поселение</vt:lpstr>
      <vt:lpstr>                    Введенско-Слободское сельское поселени            поселение</vt:lpstr>
      <vt:lpstr>                    Введенско-Слободское сельское поселени            поселение</vt:lpstr>
      <vt:lpstr>                    Введенско-Слободское сельское поселени            поселение</vt:lpstr>
      <vt:lpstr>                    Введенско-Слободское сельское поселени            поселение</vt:lpstr>
      <vt:lpstr>                    Введенско-Слободское сельское поселени            поселение</vt:lpstr>
      <vt:lpstr>                    Введенско-Слободское сельское поселени            поселение</vt:lpstr>
      <vt:lpstr>                    Введенско-Слободское сельское поселени            поселение</vt:lpstr>
      <vt:lpstr>                    Введенско-Слободское сельское поселени            поселение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Введенско-Слободское сельское поселени            поселение</dc:title>
  <dc:creator>В-сл</dc:creator>
  <cp:lastModifiedBy>В-сл</cp:lastModifiedBy>
  <cp:revision>11</cp:revision>
  <dcterms:created xsi:type="dcterms:W3CDTF">2016-01-26T09:50:12Z</dcterms:created>
  <dcterms:modified xsi:type="dcterms:W3CDTF">2016-02-16T09:41:46Z</dcterms:modified>
</cp:coreProperties>
</file>