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4"/>
  </p:notesMasterIdLst>
  <p:sldIdLst>
    <p:sldId id="256" r:id="rId2"/>
    <p:sldId id="426" r:id="rId3"/>
    <p:sldId id="428" r:id="rId4"/>
    <p:sldId id="429" r:id="rId5"/>
    <p:sldId id="430" r:id="rId6"/>
    <p:sldId id="436" r:id="rId7"/>
    <p:sldId id="438" r:id="rId8"/>
    <p:sldId id="437" r:id="rId9"/>
    <p:sldId id="439" r:id="rId10"/>
    <p:sldId id="469" r:id="rId11"/>
    <p:sldId id="435" r:id="rId12"/>
    <p:sldId id="434" r:id="rId13"/>
    <p:sldId id="440" r:id="rId14"/>
    <p:sldId id="441" r:id="rId15"/>
    <p:sldId id="442" r:id="rId16"/>
    <p:sldId id="443" r:id="rId17"/>
    <p:sldId id="433" r:id="rId18"/>
    <p:sldId id="445" r:id="rId19"/>
    <p:sldId id="444" r:id="rId20"/>
    <p:sldId id="451" r:id="rId21"/>
    <p:sldId id="448" r:id="rId22"/>
    <p:sldId id="447" r:id="rId23"/>
    <p:sldId id="446" r:id="rId24"/>
    <p:sldId id="450" r:id="rId25"/>
    <p:sldId id="449" r:id="rId26"/>
    <p:sldId id="455" r:id="rId27"/>
    <p:sldId id="453" r:id="rId28"/>
    <p:sldId id="452" r:id="rId29"/>
    <p:sldId id="456" r:id="rId30"/>
    <p:sldId id="458" r:id="rId31"/>
    <p:sldId id="457" r:id="rId32"/>
    <p:sldId id="461" r:id="rId33"/>
    <p:sldId id="460" r:id="rId34"/>
    <p:sldId id="462" r:id="rId35"/>
    <p:sldId id="459" r:id="rId36"/>
    <p:sldId id="465" r:id="rId37"/>
    <p:sldId id="464" r:id="rId38"/>
    <p:sldId id="463" r:id="rId39"/>
    <p:sldId id="467" r:id="rId40"/>
    <p:sldId id="466" r:id="rId41"/>
    <p:sldId id="468" r:id="rId42"/>
    <p:sldId id="432" r:id="rId43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BB59"/>
    <a:srgbClr val="017B0C"/>
    <a:srgbClr val="C1FFDD"/>
    <a:srgbClr val="CCFFCC"/>
    <a:srgbClr val="4E80BB"/>
    <a:srgbClr val="984807"/>
    <a:srgbClr val="865E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45F-41D4-99DB-E4AAFBC35D34}"/>
              </c:ext>
            </c:extLst>
          </c:dPt>
          <c:dPt>
            <c:idx val="1"/>
            <c:bubble3D val="0"/>
            <c:explosion val="22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45F-41D4-99DB-E4AAFBC35D3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45F-41D4-99DB-E4AAFBC35D3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46F816BF-897C-49AE-AD53-8008CC58D281}" type="CELLRANGE">
                      <a:rPr lang="ru-RU"/>
                      <a:pPr/>
                      <a:t>[ДИАПАЗОН ЯЧЕЕК]</a:t>
                    </a:fld>
                    <a:r>
                      <a:rPr lang="ru-RU" baseline="0" dirty="0"/>
                      <a:t>
</a:t>
                    </a:r>
                    <a:fld id="{CDE0C9BC-75F6-4567-95F8-94F4BF52501F}" type="CATEGORYNAME">
                      <a:rPr lang="ru-RU" baseline="0"/>
                      <a:pPr/>
                      <a:t>[ИМЯ КАТЕГОРИИ]</a:t>
                    </a:fld>
                    <a:r>
                      <a:rPr lang="ru-RU" baseline="0"/>
                      <a:t>
91%</a:t>
                    </a:r>
                  </a:p>
                  <a:p>
                    <a:endParaRPr lang="ru-RU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045F-41D4-99DB-E4AAFBC35D3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4A301852-7428-4F4F-B4C0-3EF895580772}" type="CELLRANGE">
                      <a:rPr lang="ru-RU"/>
                      <a:pPr/>
                      <a:t>[ДИАПАЗОН ЯЧЕЕК]</a:t>
                    </a:fld>
                    <a:r>
                      <a:rPr lang="ru-RU" baseline="0"/>
                      <a:t>
</a:t>
                    </a:r>
                    <a:fld id="{062930A0-386B-4065-8901-605F974F452C}" type="CATEGORYNAME">
                      <a:rPr lang="ru-RU" baseline="0"/>
                      <a:pPr/>
                      <a:t>[ИМЯ КАТЕГОРИИ]</a:t>
                    </a:fld>
                    <a:r>
                      <a:rPr lang="ru-RU" baseline="0"/>
                      <a:t>
</a:t>
                    </a:r>
                    <a:fld id="{3B81D0FF-5833-4E6B-82FE-37C4E23118F4}" type="PERCENTAGE">
                      <a:rPr lang="ru-RU" baseline="0"/>
                      <a:pPr/>
                      <a:t>[ПРОЦЕНТ]</a:t>
                    </a:fld>
                    <a:endParaRPr lang="ru-RU" baseline="0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045F-41D4-99DB-E4AAFBC35D3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AF9927D1-C881-4E8A-9F95-E35AAEBF3A84}" type="CELLRANGE">
                      <a:rPr lang="ru-RU"/>
                      <a:pPr/>
                      <a:t>[ДИАПАЗОН ЯЧЕЕК]</a:t>
                    </a:fld>
                    <a:r>
                      <a:rPr lang="ru-RU" baseline="0" dirty="0"/>
                      <a:t>
</a:t>
                    </a:r>
                    <a:fld id="{2EB91007-D81F-40CD-93A2-CE3A5755778C}" type="CATEGORYNAME">
                      <a:rPr lang="ru-RU" baseline="0"/>
                      <a:pPr/>
                      <a:t>[ИМЯ КАТЕГОРИИ]</a:t>
                    </a:fld>
                    <a:r>
                      <a:rPr lang="ru-RU" baseline="0" dirty="0"/>
                      <a:t>
1%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045F-41D4-99DB-E4AAFBC35D34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DataLabelsRange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Верхний Услон</c:v>
                </c:pt>
                <c:pt idx="1">
                  <c:v>пос.им.Кирова</c:v>
                </c:pt>
                <c:pt idx="2">
                  <c:v>д.Студенец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3907</c:v>
                </c:pt>
                <c:pt idx="1">
                  <c:v>328</c:v>
                </c:pt>
                <c:pt idx="2">
                  <c:v>18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Лист1!$B$2:$B$4</c15:f>
                <c15:dlblRangeCache>
                  <c:ptCount val="3"/>
                  <c:pt idx="0">
                    <c:v>3907</c:v>
                  </c:pt>
                  <c:pt idx="1">
                    <c:v>328</c:v>
                  </c:pt>
                  <c:pt idx="2">
                    <c:v>18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6-045F-41D4-99DB-E4AAFBC35D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70344283136488E-3"/>
          <c:y val="3.4289148159590721E-2"/>
          <c:w val="0.62873118643372705"/>
          <c:h val="0.9461170528920717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75D-4833-B72F-E949465B0D2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75D-4833-B72F-E949465B0D2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75D-4833-B72F-E949465B0D2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D75D-4833-B72F-E949465B0D2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D75D-4833-B72F-E949465B0D2D}"/>
              </c:ext>
            </c:extLst>
          </c:dPt>
          <c:dLbls>
            <c:dLbl>
              <c:idx val="0"/>
              <c:layout>
                <c:manualLayout>
                  <c:x val="-0.17912386195866142"/>
                  <c:y val="9.873866847793591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75D-4833-B72F-E949465B0D2D}"/>
                </c:ext>
              </c:extLst>
            </c:dLbl>
            <c:dLbl>
              <c:idx val="1"/>
              <c:layout>
                <c:manualLayout>
                  <c:x val="-0.13341432906824152"/>
                  <c:y val="-0.18933298928473763"/>
                </c:manualLayout>
              </c:layout>
              <c:tx>
                <c:rich>
                  <a:bodyPr/>
                  <a:lstStyle/>
                  <a:p>
                    <a:fld id="{238BE0CF-A94C-41A3-AB4B-7BB65203D0CF}" type="CATEGORYNAME">
                      <a:rPr lang="ru-RU" smtClean="0"/>
                      <a:pPr/>
                      <a:t>[ИМЯ КАТЕГОРИИ]</a:t>
                    </a:fld>
                    <a:r>
                      <a:rPr lang="ru-RU" baseline="0" dirty="0"/>
                      <a:t>
</a:t>
                    </a:r>
                    <a:fld id="{95EE8E43-5B8F-4606-BA5D-E221EFD697F4}" type="PERCENTAGE">
                      <a:rPr lang="ru-RU" baseline="0"/>
                      <a:pPr/>
                      <a:t>[ПРОЦЕНТ]</a:t>
                    </a:fld>
                    <a:endParaRPr lang="ru-RU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75D-4833-B72F-E949465B0D2D}"/>
                </c:ext>
              </c:extLst>
            </c:dLbl>
            <c:dLbl>
              <c:idx val="2"/>
              <c:layout>
                <c:manualLayout>
                  <c:x val="0.1164671249589895"/>
                  <c:y val="-0.1850873447586780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75D-4833-B72F-E949465B0D2D}"/>
                </c:ext>
              </c:extLst>
            </c:dLbl>
            <c:dLbl>
              <c:idx val="3"/>
              <c:layout>
                <c:manualLayout>
                  <c:x val="6.2107452632874004E-2"/>
                  <c:y val="0.160243140531123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75D-4833-B72F-E949465B0D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НДФЛ</c:v>
                </c:pt>
                <c:pt idx="1">
                  <c:v>налог на имущество ф.л</c:v>
                </c:pt>
                <c:pt idx="2">
                  <c:v>земельный налог ф.л</c:v>
                </c:pt>
                <c:pt idx="3">
                  <c:v>земельный налог ю.л</c:v>
                </c:pt>
                <c:pt idx="4">
                  <c:v>иные доходы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6.7</c:v>
                </c:pt>
                <c:pt idx="1">
                  <c:v>2.9</c:v>
                </c:pt>
                <c:pt idx="2">
                  <c:v>6.2</c:v>
                </c:pt>
                <c:pt idx="3">
                  <c:v>4.5</c:v>
                </c:pt>
                <c:pt idx="4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75D-4833-B72F-E949465B0D2D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46A-46F5-8040-674818B02C3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46A-46F5-8040-674818B02C3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46A-46F5-8040-674818B02C3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246A-46F5-8040-674818B02C3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246A-46F5-8040-674818B02C3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246A-46F5-8040-674818B02C36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246A-46F5-8040-674818B02C36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246A-46F5-8040-674818B02C36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246A-46F5-8040-674818B02C36}"/>
              </c:ext>
            </c:extLst>
          </c:dPt>
          <c:dLbls>
            <c:spPr>
              <a:solidFill>
                <a:srgbClr val="FFFFFF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Лист1!$A$2:$A$10</c:f>
              <c:strCache>
                <c:ptCount val="9"/>
                <c:pt idx="0">
                  <c:v>Содержание дорог</c:v>
                </c:pt>
                <c:pt idx="1">
                  <c:v>Уличное освещение</c:v>
                </c:pt>
                <c:pt idx="2">
                  <c:v>Управление</c:v>
                </c:pt>
                <c:pt idx="3">
                  <c:v>Культура</c:v>
                </c:pt>
                <c:pt idx="4">
                  <c:v>Озеленение</c:v>
                </c:pt>
                <c:pt idx="5">
                  <c:v>Содержание мест захоронения</c:v>
                </c:pt>
                <c:pt idx="6">
                  <c:v>Прочие расходы на благоустройство</c:v>
                </c:pt>
                <c:pt idx="7">
                  <c:v>Средства гранта</c:v>
                </c:pt>
                <c:pt idx="8">
                  <c:v>Межбюджетный и отрицательные трансферты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6.2</c:v>
                </c:pt>
                <c:pt idx="1">
                  <c:v>3.1</c:v>
                </c:pt>
                <c:pt idx="2">
                  <c:v>4.3</c:v>
                </c:pt>
                <c:pt idx="3">
                  <c:v>1.3</c:v>
                </c:pt>
                <c:pt idx="4">
                  <c:v>2.7</c:v>
                </c:pt>
                <c:pt idx="5">
                  <c:v>0.5</c:v>
                </c:pt>
                <c:pt idx="6">
                  <c:v>5.0999999999999996</c:v>
                </c:pt>
                <c:pt idx="7">
                  <c:v>0.7</c:v>
                </c:pt>
                <c:pt idx="8">
                  <c:v>4.0999999999999996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45-4773-AE4F-C801724DA5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20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&lt;верхний колонтитул&gt;</a:t>
            </a:r>
          </a:p>
        </p:txBody>
      </p:sp>
      <p:sp>
        <p:nvSpPr>
          <p:cNvPr id="206" name="PlaceHolder 4"/>
          <p:cNvSpPr>
            <a:spLocks noGrp="1"/>
          </p:cNvSpPr>
          <p:nvPr>
            <p:ph type="dt" idx="16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  <p:sp>
        <p:nvSpPr>
          <p:cNvPr id="207" name="PlaceHolder 5"/>
          <p:cNvSpPr>
            <a:spLocks noGrp="1"/>
          </p:cNvSpPr>
          <p:nvPr>
            <p:ph type="ftr" idx="17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208" name="PlaceHolder 6"/>
          <p:cNvSpPr>
            <a:spLocks noGrp="1"/>
          </p:cNvSpPr>
          <p:nvPr>
            <p:ph type="sldNum" idx="18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7210F186-CD1B-4C4E-943F-8E6ED836C411}" type="slidenum"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95546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6CC9C5C-736B-435D-9989-5F6CA83132C7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E9C3F50-6C91-4076-94EE-461B11672E12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F98927C-CB97-4F73-B84C-DAD0CD75E760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14C9BC9-5C4E-4387-8367-F1B01748BF88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AED619D-BEA3-4811-BB8E-470A801ACA2E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8F2FB85-D1C9-434D-A74B-09085850B5F2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F7AD6B4-E153-4A81-890B-DD4C6C7B9DB4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C71FCB6-D7C1-488B-AA80-C8AD5A5AA0D6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4C4E448-067C-4EB1-87FD-F810B8A13951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E65FF7B-DAAD-4A84-A1CC-8BA3DBDB8E8B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FF7492A-3AD4-4620-A3A5-2580C76D53E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18B4D4C-20E2-490D-84BA-401CCA8C4C5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04000" cy="354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32400" cy="354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32400" cy="354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 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jpg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Заголовок 1"/>
          <p:cNvSpPr/>
          <p:nvPr/>
        </p:nvSpPr>
        <p:spPr>
          <a:xfrm>
            <a:off x="1491479" y="4805640"/>
            <a:ext cx="6634801" cy="106056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b="1" spc="-1" dirty="0">
                <a:solidFill>
                  <a:srgbClr val="595959"/>
                </a:solidFill>
                <a:latin typeface="Century Gothic"/>
              </a:rPr>
              <a:t>Руководитель Исполнительного комитета</a:t>
            </a:r>
          </a:p>
          <a:p>
            <a:pPr>
              <a:lnSpc>
                <a:spcPct val="90000"/>
              </a:lnSpc>
            </a:pPr>
            <a:r>
              <a:rPr lang="ru-RU" b="1" spc="-1" dirty="0">
                <a:solidFill>
                  <a:srgbClr val="595959"/>
                </a:solidFill>
                <a:latin typeface="Century Gothic"/>
              </a:rPr>
              <a:t>Верхнеуслонского сельского поселения</a:t>
            </a:r>
          </a:p>
          <a:p>
            <a:pPr>
              <a:lnSpc>
                <a:spcPct val="90000"/>
              </a:lnSpc>
            </a:pPr>
            <a:endParaRPr lang="ru-RU" sz="14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</a:pPr>
            <a:r>
              <a:rPr lang="ru-RU" sz="2000" b="1" strike="noStrike" spc="-1" dirty="0">
                <a:solidFill>
                  <a:srgbClr val="595959"/>
                </a:solidFill>
                <a:latin typeface="Century Gothic"/>
                <a:ea typeface="DejaVu Sans"/>
              </a:rPr>
              <a:t>Давлетшин Тимур Марселович</a:t>
            </a:r>
            <a:endParaRPr lang="ru-RU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Заголовок 1"/>
          <p:cNvSpPr/>
          <p:nvPr/>
        </p:nvSpPr>
        <p:spPr>
          <a:xfrm>
            <a:off x="1491479" y="2755440"/>
            <a:ext cx="9707463" cy="132732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/>
            <a:r>
              <a:rPr lang="ru-RU" sz="2400" b="1" spc="-1" dirty="0">
                <a:solidFill>
                  <a:srgbClr val="595959"/>
                </a:solidFill>
                <a:latin typeface="Century Gothic"/>
              </a:rPr>
              <a:t>Отчет по итогам деятельности Верхнеуслонского сельского поселения Верхнеуслонского муниципального района Республики Татарстан за 2025 год и планах на 2026 год</a:t>
            </a:r>
          </a:p>
          <a:p>
            <a:pPr>
              <a:lnSpc>
                <a:spcPct val="80000"/>
              </a:lnSpc>
            </a:pPr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</p:txBody>
      </p:sp>
      <p:sp>
        <p:nvSpPr>
          <p:cNvPr id="211" name="object 91"/>
          <p:cNvSpPr/>
          <p:nvPr/>
        </p:nvSpPr>
        <p:spPr>
          <a:xfrm>
            <a:off x="367920" y="-11880"/>
            <a:ext cx="429120" cy="6847200"/>
          </a:xfrm>
          <a:prstGeom prst="rect">
            <a:avLst/>
          </a:prstGeom>
          <a:blipFill>
            <a:blip r:embed="rId2">
              <a:alphaModFix amt="50000"/>
            </a:blip>
            <a:srcRect/>
            <a:stretch/>
          </a:blip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240" y="391320"/>
            <a:ext cx="1340886" cy="145718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8CE8C6-B682-DDD0-1FA6-040A16AAF7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741" y="391320"/>
            <a:ext cx="1109201" cy="145718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5CA47-64E5-60F4-D04F-96705E3C4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Заголовок 1">
            <a:extLst>
              <a:ext uri="{FF2B5EF4-FFF2-40B4-BE49-F238E27FC236}">
                <a16:creationId xmlns:a16="http://schemas.microsoft.com/office/drawing/2014/main" id="{CDC42B53-F20C-A777-71F6-2C218486120A}"/>
              </a:ext>
            </a:extLst>
          </p:cNvPr>
          <p:cNvSpPr/>
          <p:nvPr/>
        </p:nvSpPr>
        <p:spPr>
          <a:xfrm>
            <a:off x="1159026" y="167149"/>
            <a:ext cx="9707463" cy="87266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/>
            <a:r>
              <a:rPr lang="ru-RU" sz="2400" b="1" spc="-1" dirty="0">
                <a:solidFill>
                  <a:srgbClr val="595959"/>
                </a:solidFill>
                <a:latin typeface="Century Gothic"/>
              </a:rPr>
              <a:t>Ремонт лестницы по улице Колхозная </a:t>
            </a:r>
          </a:p>
        </p:txBody>
      </p:sp>
      <p:sp>
        <p:nvSpPr>
          <p:cNvPr id="211" name="object 91">
            <a:extLst>
              <a:ext uri="{FF2B5EF4-FFF2-40B4-BE49-F238E27FC236}">
                <a16:creationId xmlns:a16="http://schemas.microsoft.com/office/drawing/2014/main" id="{15DF7ECC-EA18-B92D-46B9-F0BB65426AE0}"/>
              </a:ext>
            </a:extLst>
          </p:cNvPr>
          <p:cNvSpPr/>
          <p:nvPr/>
        </p:nvSpPr>
        <p:spPr>
          <a:xfrm>
            <a:off x="367920" y="-11880"/>
            <a:ext cx="429120" cy="6847200"/>
          </a:xfrm>
          <a:prstGeom prst="rect">
            <a:avLst/>
          </a:prstGeom>
          <a:blipFill>
            <a:blip r:embed="rId2">
              <a:alphaModFix amt="50000"/>
            </a:blip>
            <a:srcRect/>
            <a:stretch/>
          </a:blip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96B051-30F6-58AA-F01D-F44147212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489" y="167149"/>
            <a:ext cx="1109201" cy="14571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B1CCA1-1E51-0B36-20A8-4F8C8475FC59}"/>
              </a:ext>
            </a:extLst>
          </p:cNvPr>
          <p:cNvSpPr txBox="1"/>
          <p:nvPr/>
        </p:nvSpPr>
        <p:spPr>
          <a:xfrm>
            <a:off x="6314780" y="895742"/>
            <a:ext cx="39168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pc="-1" dirty="0">
                <a:solidFill>
                  <a:srgbClr val="595959"/>
                </a:solidFill>
                <a:latin typeface="Century Gothic"/>
                <a:ea typeface="Verdana"/>
              </a:rPr>
              <a:t>Подрядная организация – ООО «</a:t>
            </a:r>
            <a:r>
              <a:rPr lang="ru-RU" b="1" spc="-1" dirty="0" err="1">
                <a:solidFill>
                  <a:srgbClr val="595959"/>
                </a:solidFill>
                <a:latin typeface="Century Gothic"/>
                <a:ea typeface="Verdana"/>
              </a:rPr>
              <a:t>Спецстройинжиниринг</a:t>
            </a:r>
            <a:r>
              <a:rPr lang="ru-RU" b="1" spc="-1" dirty="0">
                <a:solidFill>
                  <a:srgbClr val="595959"/>
                </a:solidFill>
                <a:latin typeface="Century Gothic"/>
                <a:ea typeface="Verdana"/>
              </a:rPr>
              <a:t>».</a:t>
            </a:r>
          </a:p>
          <a:p>
            <a:endParaRPr lang="ru-RU" b="1" spc="-1" dirty="0">
              <a:solidFill>
                <a:srgbClr val="595959"/>
              </a:solidFill>
              <a:latin typeface="Century Gothic"/>
              <a:ea typeface="Verdana"/>
            </a:endParaRPr>
          </a:p>
          <a:p>
            <a:r>
              <a:rPr lang="ru-RU" b="1" spc="-1" dirty="0">
                <a:solidFill>
                  <a:srgbClr val="595959"/>
                </a:solidFill>
                <a:latin typeface="Century Gothic"/>
                <a:ea typeface="Verdana"/>
              </a:rPr>
              <a:t>Работы выполнены на сумму 700,0 тыс. рублей.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C033E6C-E846-969C-1B95-4E486A9CFE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780459"/>
            <a:ext cx="3519949" cy="5288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E56882-7C0A-FB2E-AACD-71BC574963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509" y="2402289"/>
            <a:ext cx="3682795" cy="4288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2433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6B18F-AE9F-B401-4B24-02B9008F9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Заголовок 1">
            <a:extLst>
              <a:ext uri="{FF2B5EF4-FFF2-40B4-BE49-F238E27FC236}">
                <a16:creationId xmlns:a16="http://schemas.microsoft.com/office/drawing/2014/main" id="{F74DC915-CED6-639C-3193-B3BF8B75A21C}"/>
              </a:ext>
            </a:extLst>
          </p:cNvPr>
          <p:cNvSpPr/>
          <p:nvPr/>
        </p:nvSpPr>
        <p:spPr>
          <a:xfrm>
            <a:off x="1159026" y="167149"/>
            <a:ext cx="9707463" cy="87266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/>
            <a:r>
              <a:rPr lang="ru-RU" sz="2400" b="1" spc="-1" dirty="0">
                <a:solidFill>
                  <a:srgbClr val="595959"/>
                </a:solidFill>
                <a:latin typeface="Century Gothic"/>
              </a:rPr>
              <a:t>Ремонт дорожного полотна по улице Чехова</a:t>
            </a:r>
          </a:p>
          <a:p>
            <a:pPr algn="ctr"/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  <a:p>
            <a:pPr>
              <a:lnSpc>
                <a:spcPct val="80000"/>
              </a:lnSpc>
            </a:pPr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</p:txBody>
      </p:sp>
      <p:sp>
        <p:nvSpPr>
          <p:cNvPr id="211" name="object 91">
            <a:extLst>
              <a:ext uri="{FF2B5EF4-FFF2-40B4-BE49-F238E27FC236}">
                <a16:creationId xmlns:a16="http://schemas.microsoft.com/office/drawing/2014/main" id="{F8E83D4E-D89A-5DFB-48FC-B3CCF4F43187}"/>
              </a:ext>
            </a:extLst>
          </p:cNvPr>
          <p:cNvSpPr/>
          <p:nvPr/>
        </p:nvSpPr>
        <p:spPr>
          <a:xfrm>
            <a:off x="367920" y="-11880"/>
            <a:ext cx="429120" cy="6847200"/>
          </a:xfrm>
          <a:prstGeom prst="rect">
            <a:avLst/>
          </a:prstGeom>
          <a:blipFill>
            <a:blip r:embed="rId2">
              <a:alphaModFix amt="50000"/>
            </a:blip>
            <a:srcRect/>
            <a:stretch/>
          </a:blip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734059-D779-74F7-08DF-36D2BCBF6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489" y="167149"/>
            <a:ext cx="1109201" cy="1457186"/>
          </a:xfrm>
          <a:prstGeom prst="rect">
            <a:avLst/>
          </a:prstGeom>
        </p:spPr>
      </p:pic>
      <p:pic>
        <p:nvPicPr>
          <p:cNvPr id="2" name="Рисунок 1" descr="Изображение выглядит как на открытом воздухе, небо, дорога, текс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96F3D39-E3A8-01DC-43EE-E2919028A9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280" y="603480"/>
            <a:ext cx="4368015" cy="4997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5">
            <a:extLst>
              <a:ext uri="{FF2B5EF4-FFF2-40B4-BE49-F238E27FC236}">
                <a16:creationId xmlns:a16="http://schemas.microsoft.com/office/drawing/2014/main" id="{4E3B4EC1-E757-8E2A-1579-88CF04C2157E}"/>
              </a:ext>
            </a:extLst>
          </p:cNvPr>
          <p:cNvPicPr>
            <a:picLocks noGrp="1"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706" y="603480"/>
            <a:ext cx="4235783" cy="4997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9D68AB-DE0D-6018-74C4-958C4CD1519A}"/>
              </a:ext>
            </a:extLst>
          </p:cNvPr>
          <p:cNvSpPr txBox="1"/>
          <p:nvPr/>
        </p:nvSpPr>
        <p:spPr>
          <a:xfrm>
            <a:off x="1159026" y="5719693"/>
            <a:ext cx="5980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spc="-1" dirty="0">
                <a:solidFill>
                  <a:srgbClr val="595959"/>
                </a:solidFill>
                <a:latin typeface="Century Gothic"/>
              </a:rPr>
              <a:t>Общая протяженность отремонтированного участка дороги 1600 метров (17 700 </a:t>
            </a:r>
            <a:r>
              <a:rPr lang="ru-RU" sz="1600" b="1" spc="-1" dirty="0" err="1">
                <a:solidFill>
                  <a:srgbClr val="595959"/>
                </a:solidFill>
                <a:latin typeface="Century Gothic"/>
              </a:rPr>
              <a:t>кв.м</a:t>
            </a:r>
            <a:r>
              <a:rPr lang="ru-RU" sz="1600" b="1" spc="-1" dirty="0">
                <a:solidFill>
                  <a:srgbClr val="595959"/>
                </a:solidFill>
                <a:latin typeface="Century Gothic"/>
              </a:rPr>
              <a:t>).</a:t>
            </a:r>
          </a:p>
          <a:p>
            <a:r>
              <a:rPr lang="ru-RU" sz="1600" b="1" spc="-1" dirty="0">
                <a:solidFill>
                  <a:srgbClr val="595959"/>
                </a:solidFill>
                <a:latin typeface="Century Gothic"/>
              </a:rPr>
              <a:t>Работы выполнены на сумму – 84,0 млн. рублей.</a:t>
            </a:r>
          </a:p>
        </p:txBody>
      </p:sp>
    </p:spTree>
    <p:extLst>
      <p:ext uri="{BB962C8B-B14F-4D97-AF65-F5344CB8AC3E}">
        <p14:creationId xmlns:p14="http://schemas.microsoft.com/office/powerpoint/2010/main" val="2052912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7E1CD-420E-8D0E-66D1-329231917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Заголовок 1">
            <a:extLst>
              <a:ext uri="{FF2B5EF4-FFF2-40B4-BE49-F238E27FC236}">
                <a16:creationId xmlns:a16="http://schemas.microsoft.com/office/drawing/2014/main" id="{B266A2BE-EBE7-B054-D41B-B0CDBB170B32}"/>
              </a:ext>
            </a:extLst>
          </p:cNvPr>
          <p:cNvSpPr/>
          <p:nvPr/>
        </p:nvSpPr>
        <p:spPr>
          <a:xfrm>
            <a:off x="1159026" y="167149"/>
            <a:ext cx="9707463" cy="87266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/>
            <a:r>
              <a:rPr lang="ru-RU" sz="2400" b="1" spc="-1" dirty="0">
                <a:solidFill>
                  <a:srgbClr val="595959"/>
                </a:solidFill>
                <a:latin typeface="Century Gothic"/>
              </a:rPr>
              <a:t>Ремонт дорожного полотна по улице Гагарина</a:t>
            </a:r>
          </a:p>
          <a:p>
            <a:pPr algn="ctr"/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  <a:p>
            <a:pPr>
              <a:lnSpc>
                <a:spcPct val="80000"/>
              </a:lnSpc>
            </a:pPr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</p:txBody>
      </p:sp>
      <p:sp>
        <p:nvSpPr>
          <p:cNvPr id="211" name="object 91">
            <a:extLst>
              <a:ext uri="{FF2B5EF4-FFF2-40B4-BE49-F238E27FC236}">
                <a16:creationId xmlns:a16="http://schemas.microsoft.com/office/drawing/2014/main" id="{512EE7C9-972D-2395-754F-7CA22BCF4805}"/>
              </a:ext>
            </a:extLst>
          </p:cNvPr>
          <p:cNvSpPr/>
          <p:nvPr/>
        </p:nvSpPr>
        <p:spPr>
          <a:xfrm>
            <a:off x="367920" y="-11880"/>
            <a:ext cx="429120" cy="6847200"/>
          </a:xfrm>
          <a:prstGeom prst="rect">
            <a:avLst/>
          </a:prstGeom>
          <a:blipFill>
            <a:blip r:embed="rId2">
              <a:alphaModFix amt="50000"/>
            </a:blip>
            <a:srcRect/>
            <a:stretch/>
          </a:blip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619288-50E6-1DBA-E55B-8BC0B5557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489" y="167149"/>
            <a:ext cx="1109201" cy="14571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F16CEE-57F1-A9BF-692A-B89B88AB41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78" y="603479"/>
            <a:ext cx="5826402" cy="4190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6B8A21-33DB-3397-6303-EC0BFE3305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120" y="2851546"/>
            <a:ext cx="6154800" cy="3884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77D587-9FF1-5743-558F-FE29260C6C16}"/>
              </a:ext>
            </a:extLst>
          </p:cNvPr>
          <p:cNvSpPr txBox="1"/>
          <p:nvPr/>
        </p:nvSpPr>
        <p:spPr>
          <a:xfrm>
            <a:off x="6786880" y="852945"/>
            <a:ext cx="40089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spc="-1" dirty="0">
                <a:solidFill>
                  <a:srgbClr val="595959"/>
                </a:solidFill>
                <a:latin typeface="Century Gothic"/>
              </a:rPr>
              <a:t>Общая протяженность отремонтированного участка дороги 680 метров.</a:t>
            </a:r>
          </a:p>
          <a:p>
            <a:endParaRPr lang="ru-RU" sz="1600" b="1" spc="-1" dirty="0">
              <a:solidFill>
                <a:srgbClr val="595959"/>
              </a:solidFill>
              <a:latin typeface="Century Gothic"/>
            </a:endParaRPr>
          </a:p>
          <a:p>
            <a:r>
              <a:rPr lang="ru-RU" sz="1600" b="1" spc="-1" dirty="0">
                <a:solidFill>
                  <a:srgbClr val="595959"/>
                </a:solidFill>
                <a:latin typeface="Century Gothic"/>
              </a:rPr>
              <a:t>Работы выполнены на сумму – </a:t>
            </a:r>
          </a:p>
          <a:p>
            <a:r>
              <a:rPr lang="ru-RU" sz="1600" b="1" spc="-1" dirty="0">
                <a:solidFill>
                  <a:srgbClr val="595959"/>
                </a:solidFill>
                <a:latin typeface="Century Gothic"/>
              </a:rPr>
              <a:t>13,6 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2056282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BB321-6DB3-C44A-C1B2-0EC9A6AFB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Заголовок 1">
            <a:extLst>
              <a:ext uri="{FF2B5EF4-FFF2-40B4-BE49-F238E27FC236}">
                <a16:creationId xmlns:a16="http://schemas.microsoft.com/office/drawing/2014/main" id="{A7E0D05B-B614-B9DF-720F-8C0B7DA46840}"/>
              </a:ext>
            </a:extLst>
          </p:cNvPr>
          <p:cNvSpPr/>
          <p:nvPr/>
        </p:nvSpPr>
        <p:spPr>
          <a:xfrm>
            <a:off x="1159026" y="167149"/>
            <a:ext cx="9707463" cy="87266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/>
            <a:r>
              <a:rPr lang="ru-RU" sz="2400" b="1" spc="-1" dirty="0">
                <a:solidFill>
                  <a:srgbClr val="595959"/>
                </a:solidFill>
                <a:latin typeface="Century Gothic"/>
              </a:rPr>
              <a:t>Устройство асфальтобетонного покрытия по улице </a:t>
            </a:r>
          </a:p>
          <a:p>
            <a:pPr algn="ctr"/>
            <a:r>
              <a:rPr lang="ru-RU" sz="2400" b="1" spc="-1" dirty="0">
                <a:solidFill>
                  <a:srgbClr val="595959"/>
                </a:solidFill>
                <a:latin typeface="Century Gothic"/>
              </a:rPr>
              <a:t>Печищенский тракт</a:t>
            </a:r>
          </a:p>
          <a:p>
            <a:pPr algn="ctr"/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  <a:p>
            <a:pPr algn="ctr"/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  <a:p>
            <a:pPr algn="ctr"/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  <a:p>
            <a:pPr>
              <a:lnSpc>
                <a:spcPct val="80000"/>
              </a:lnSpc>
            </a:pPr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</p:txBody>
      </p:sp>
      <p:sp>
        <p:nvSpPr>
          <p:cNvPr id="211" name="object 91">
            <a:extLst>
              <a:ext uri="{FF2B5EF4-FFF2-40B4-BE49-F238E27FC236}">
                <a16:creationId xmlns:a16="http://schemas.microsoft.com/office/drawing/2014/main" id="{AE4FCB8D-454E-C7D9-F1B6-55B7D0C47206}"/>
              </a:ext>
            </a:extLst>
          </p:cNvPr>
          <p:cNvSpPr/>
          <p:nvPr/>
        </p:nvSpPr>
        <p:spPr>
          <a:xfrm>
            <a:off x="367920" y="-11880"/>
            <a:ext cx="429120" cy="6847200"/>
          </a:xfrm>
          <a:prstGeom prst="rect">
            <a:avLst/>
          </a:prstGeom>
          <a:blipFill>
            <a:blip r:embed="rId2">
              <a:alphaModFix amt="50000"/>
            </a:blip>
            <a:srcRect/>
            <a:stretch/>
          </a:blip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73587C-4AC6-9572-E010-4E26F4DF3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489" y="167149"/>
            <a:ext cx="1109201" cy="1457186"/>
          </a:xfrm>
          <a:prstGeom prst="rect">
            <a:avLst/>
          </a:prstGeom>
        </p:spPr>
      </p:pic>
      <p:pic>
        <p:nvPicPr>
          <p:cNvPr id="2" name="Объект 4">
            <a:extLst>
              <a:ext uri="{FF2B5EF4-FFF2-40B4-BE49-F238E27FC236}">
                <a16:creationId xmlns:a16="http://schemas.microsoft.com/office/drawing/2014/main" id="{2630F60D-67E3-A8D8-26EA-F6A84B037785}"/>
              </a:ext>
            </a:extLst>
          </p:cNvPr>
          <p:cNvPicPr>
            <a:picLocks noGrp="1"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511" y="987796"/>
            <a:ext cx="3796704" cy="4528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6">
            <a:extLst>
              <a:ext uri="{FF2B5EF4-FFF2-40B4-BE49-F238E27FC236}">
                <a16:creationId xmlns:a16="http://schemas.microsoft.com/office/drawing/2014/main" id="{A58E7A74-D1CF-438E-44CB-577E72FB6B5F}"/>
              </a:ext>
            </a:extLst>
          </p:cNvPr>
          <p:cNvPicPr>
            <a:picLocks noGrp="1"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344" y="1005164"/>
            <a:ext cx="3648159" cy="4510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68F0D0-C30C-742E-2641-CC7B77B45B91}"/>
              </a:ext>
            </a:extLst>
          </p:cNvPr>
          <p:cNvSpPr txBox="1"/>
          <p:nvPr/>
        </p:nvSpPr>
        <p:spPr>
          <a:xfrm>
            <a:off x="1325511" y="5613633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spc="-1" dirty="0">
                <a:solidFill>
                  <a:srgbClr val="595959"/>
                </a:solidFill>
                <a:latin typeface="Century Gothic"/>
              </a:rPr>
              <a:t>Общая протяженность отремонтированного участка дороги 930 метров.</a:t>
            </a:r>
          </a:p>
          <a:p>
            <a:endParaRPr lang="ru-RU" sz="1600" b="1" spc="-1" dirty="0">
              <a:solidFill>
                <a:srgbClr val="595959"/>
              </a:solidFill>
              <a:latin typeface="Century Gothic"/>
            </a:endParaRPr>
          </a:p>
          <a:p>
            <a:r>
              <a:rPr lang="ru-RU" sz="1600" b="1" spc="-1" dirty="0">
                <a:solidFill>
                  <a:srgbClr val="595959"/>
                </a:solidFill>
                <a:latin typeface="Century Gothic"/>
              </a:rPr>
              <a:t>Работы выполнены на сумму – 23,9 млн. рублей.</a:t>
            </a:r>
          </a:p>
        </p:txBody>
      </p:sp>
    </p:spTree>
    <p:extLst>
      <p:ext uri="{BB962C8B-B14F-4D97-AF65-F5344CB8AC3E}">
        <p14:creationId xmlns:p14="http://schemas.microsoft.com/office/powerpoint/2010/main" val="2787552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2B313-BDE4-4521-C84F-5ABB171DB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Заголовок 1">
            <a:extLst>
              <a:ext uri="{FF2B5EF4-FFF2-40B4-BE49-F238E27FC236}">
                <a16:creationId xmlns:a16="http://schemas.microsoft.com/office/drawing/2014/main" id="{D11CB5A9-47BF-B12B-1419-FD231DA451B3}"/>
              </a:ext>
            </a:extLst>
          </p:cNvPr>
          <p:cNvSpPr/>
          <p:nvPr/>
        </p:nvSpPr>
        <p:spPr>
          <a:xfrm>
            <a:off x="1159026" y="167149"/>
            <a:ext cx="9707463" cy="87266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/>
            <a:r>
              <a:rPr lang="ru-RU" sz="2400" b="1" spc="-1" dirty="0">
                <a:solidFill>
                  <a:srgbClr val="595959"/>
                </a:solidFill>
                <a:latin typeface="Century Gothic"/>
              </a:rPr>
              <a:t>Устройство щебеночно-песчаного покрытия по улице </a:t>
            </a:r>
          </a:p>
          <a:p>
            <a:pPr algn="ctr"/>
            <a:r>
              <a:rPr lang="ru-RU" sz="2400" b="1" spc="-1" dirty="0">
                <a:solidFill>
                  <a:srgbClr val="595959"/>
                </a:solidFill>
                <a:latin typeface="Century Gothic"/>
              </a:rPr>
              <a:t>Героя Афанасьева</a:t>
            </a:r>
          </a:p>
          <a:p>
            <a:pPr algn="ctr"/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  <a:p>
            <a:pPr algn="ctr"/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  <a:p>
            <a:pPr algn="ctr"/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  <a:p>
            <a:pPr algn="ctr"/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  <a:p>
            <a:pPr>
              <a:lnSpc>
                <a:spcPct val="80000"/>
              </a:lnSpc>
            </a:pPr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</p:txBody>
      </p:sp>
      <p:sp>
        <p:nvSpPr>
          <p:cNvPr id="211" name="object 91">
            <a:extLst>
              <a:ext uri="{FF2B5EF4-FFF2-40B4-BE49-F238E27FC236}">
                <a16:creationId xmlns:a16="http://schemas.microsoft.com/office/drawing/2014/main" id="{C8E439F3-9374-65B1-175C-5B15769B9C75}"/>
              </a:ext>
            </a:extLst>
          </p:cNvPr>
          <p:cNvSpPr/>
          <p:nvPr/>
        </p:nvSpPr>
        <p:spPr>
          <a:xfrm>
            <a:off x="367920" y="-11880"/>
            <a:ext cx="429120" cy="6847200"/>
          </a:xfrm>
          <a:prstGeom prst="rect">
            <a:avLst/>
          </a:prstGeom>
          <a:blipFill>
            <a:blip r:embed="rId2">
              <a:alphaModFix amt="50000"/>
            </a:blip>
            <a:srcRect/>
            <a:stretch/>
          </a:blip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BB7F93-9199-F516-60BD-28F781BE1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489" y="167149"/>
            <a:ext cx="1109201" cy="14571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37DBD4-0953-E964-6349-4750FAEF9A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39812"/>
            <a:ext cx="4770489" cy="4455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Изображение выглядит как на открытом воздухе, небо, облако, земл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5AE4576-33AC-2395-024F-BF77CCF986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77" y="1039812"/>
            <a:ext cx="5166880" cy="4455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52ACE4-EC21-1B28-B59D-E7F5DA845E40}"/>
              </a:ext>
            </a:extLst>
          </p:cNvPr>
          <p:cNvSpPr txBox="1"/>
          <p:nvPr/>
        </p:nvSpPr>
        <p:spPr>
          <a:xfrm>
            <a:off x="1011541" y="5730946"/>
            <a:ext cx="64511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spc="-1" dirty="0">
                <a:solidFill>
                  <a:srgbClr val="595959"/>
                </a:solidFill>
                <a:latin typeface="Century Gothic"/>
              </a:rPr>
              <a:t>Общая протяженность отремонтированного участка дороги 380 метров.</a:t>
            </a:r>
          </a:p>
          <a:p>
            <a:r>
              <a:rPr lang="ru-RU" sz="1600" b="1" spc="-1" dirty="0">
                <a:solidFill>
                  <a:srgbClr val="595959"/>
                </a:solidFill>
                <a:latin typeface="Century Gothic"/>
              </a:rPr>
              <a:t>Работы выполнены на сумму – 6,0 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1810836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044D6-FE5B-601C-A970-6D1AE7F09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Заголовок 1">
            <a:extLst>
              <a:ext uri="{FF2B5EF4-FFF2-40B4-BE49-F238E27FC236}">
                <a16:creationId xmlns:a16="http://schemas.microsoft.com/office/drawing/2014/main" id="{2A3D0C3E-2603-EA5D-D342-DD7D15E3DFF8}"/>
              </a:ext>
            </a:extLst>
          </p:cNvPr>
          <p:cNvSpPr/>
          <p:nvPr/>
        </p:nvSpPr>
        <p:spPr>
          <a:xfrm>
            <a:off x="1159026" y="167149"/>
            <a:ext cx="9707463" cy="87266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/>
            <a:r>
              <a:rPr lang="ru-RU" sz="2400" b="1" spc="-1" dirty="0">
                <a:solidFill>
                  <a:srgbClr val="595959"/>
                </a:solidFill>
                <a:latin typeface="Century Gothic"/>
              </a:rPr>
              <a:t>Отсыпка асфальтным гранулятом дорожного полотна по улице Коновалова</a:t>
            </a:r>
          </a:p>
          <a:p>
            <a:pPr algn="ctr"/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  <a:p>
            <a:pPr algn="ctr"/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  <a:p>
            <a:pPr algn="ctr"/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  <a:p>
            <a:pPr algn="ctr"/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  <a:p>
            <a:pPr>
              <a:lnSpc>
                <a:spcPct val="80000"/>
              </a:lnSpc>
            </a:pPr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</p:txBody>
      </p:sp>
      <p:sp>
        <p:nvSpPr>
          <p:cNvPr id="211" name="object 91">
            <a:extLst>
              <a:ext uri="{FF2B5EF4-FFF2-40B4-BE49-F238E27FC236}">
                <a16:creationId xmlns:a16="http://schemas.microsoft.com/office/drawing/2014/main" id="{D3278B7C-F920-B7F2-A3B5-C6BFE989EC66}"/>
              </a:ext>
            </a:extLst>
          </p:cNvPr>
          <p:cNvSpPr/>
          <p:nvPr/>
        </p:nvSpPr>
        <p:spPr>
          <a:xfrm>
            <a:off x="367920" y="-11880"/>
            <a:ext cx="429120" cy="6847200"/>
          </a:xfrm>
          <a:prstGeom prst="rect">
            <a:avLst/>
          </a:prstGeom>
          <a:blipFill>
            <a:blip r:embed="rId2">
              <a:alphaModFix amt="50000"/>
            </a:blip>
            <a:srcRect/>
            <a:stretch/>
          </a:blip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A7C1AB-DB5D-F5B9-84B9-2889BAF56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489" y="167149"/>
            <a:ext cx="1109201" cy="14571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BE1D75-2AD4-624A-6646-6DBB625CE3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033" y="1039812"/>
            <a:ext cx="8107934" cy="4563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A0B15C-BED7-E8B5-F2A4-180D9AE17613}"/>
              </a:ext>
            </a:extLst>
          </p:cNvPr>
          <p:cNvSpPr txBox="1"/>
          <p:nvPr/>
        </p:nvSpPr>
        <p:spPr>
          <a:xfrm>
            <a:off x="1011541" y="5730946"/>
            <a:ext cx="64511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spc="-1" dirty="0">
                <a:solidFill>
                  <a:srgbClr val="595959"/>
                </a:solidFill>
                <a:latin typeface="Century Gothic"/>
              </a:rPr>
              <a:t>Общая протяженность отремонтированного участка дороги 500 метров.</a:t>
            </a:r>
          </a:p>
          <a:p>
            <a:r>
              <a:rPr lang="ru-RU" sz="1600" b="1" spc="-1" dirty="0">
                <a:solidFill>
                  <a:srgbClr val="595959"/>
                </a:solidFill>
                <a:latin typeface="Century Gothic"/>
              </a:rPr>
              <a:t>Уложено 250 куб. метров гранулята.</a:t>
            </a:r>
          </a:p>
        </p:txBody>
      </p:sp>
    </p:spTree>
    <p:extLst>
      <p:ext uri="{BB962C8B-B14F-4D97-AF65-F5344CB8AC3E}">
        <p14:creationId xmlns:p14="http://schemas.microsoft.com/office/powerpoint/2010/main" val="2242471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A1ADB-558F-C31F-FA94-C45A9AC7E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Заголовок 1">
            <a:extLst>
              <a:ext uri="{FF2B5EF4-FFF2-40B4-BE49-F238E27FC236}">
                <a16:creationId xmlns:a16="http://schemas.microsoft.com/office/drawing/2014/main" id="{838B1626-D0F0-963F-CB3B-06BE6D7C9935}"/>
              </a:ext>
            </a:extLst>
          </p:cNvPr>
          <p:cNvSpPr/>
          <p:nvPr/>
        </p:nvSpPr>
        <p:spPr>
          <a:xfrm>
            <a:off x="1159026" y="167149"/>
            <a:ext cx="9707463" cy="87266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/>
            <a:r>
              <a:rPr lang="ru-RU" sz="2400" b="1" spc="-1" dirty="0">
                <a:solidFill>
                  <a:srgbClr val="595959"/>
                </a:solidFill>
                <a:latin typeface="Century Gothic"/>
              </a:rPr>
              <a:t>Благоустройство территории микрорайона «Новый»</a:t>
            </a:r>
          </a:p>
          <a:p>
            <a:pPr algn="ctr"/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  <a:p>
            <a:pPr algn="ctr"/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  <a:p>
            <a:pPr algn="ctr"/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  <a:p>
            <a:pPr algn="ctr"/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  <a:p>
            <a:pPr>
              <a:lnSpc>
                <a:spcPct val="80000"/>
              </a:lnSpc>
            </a:pPr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</p:txBody>
      </p:sp>
      <p:sp>
        <p:nvSpPr>
          <p:cNvPr id="211" name="object 91">
            <a:extLst>
              <a:ext uri="{FF2B5EF4-FFF2-40B4-BE49-F238E27FC236}">
                <a16:creationId xmlns:a16="http://schemas.microsoft.com/office/drawing/2014/main" id="{A18C4A44-9163-6A50-7E5B-B97832AED7E8}"/>
              </a:ext>
            </a:extLst>
          </p:cNvPr>
          <p:cNvSpPr/>
          <p:nvPr/>
        </p:nvSpPr>
        <p:spPr>
          <a:xfrm>
            <a:off x="367920" y="-11880"/>
            <a:ext cx="429120" cy="6847200"/>
          </a:xfrm>
          <a:prstGeom prst="rect">
            <a:avLst/>
          </a:prstGeom>
          <a:blipFill>
            <a:blip r:embed="rId2">
              <a:alphaModFix amt="50000"/>
            </a:blip>
            <a:srcRect/>
            <a:stretch/>
          </a:blip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21883F-24E6-B54D-8042-261411211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489" y="167149"/>
            <a:ext cx="1109201" cy="14571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A52D56-74DF-7C9C-6190-AD558F0B14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59" y="735012"/>
            <a:ext cx="5669741" cy="3796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07ED25-A950-819A-AF53-ED626F8AB3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949" y="2894503"/>
            <a:ext cx="5669741" cy="3796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8C3D36-F509-56C9-591C-D34EA385DF99}"/>
              </a:ext>
            </a:extLst>
          </p:cNvPr>
          <p:cNvSpPr txBox="1"/>
          <p:nvPr/>
        </p:nvSpPr>
        <p:spPr>
          <a:xfrm>
            <a:off x="6693485" y="839505"/>
            <a:ext cx="41730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spc="-1" dirty="0">
                <a:solidFill>
                  <a:srgbClr val="595959"/>
                </a:solidFill>
                <a:latin typeface="Century Gothic"/>
              </a:rPr>
              <a:t>Общая протяженность отремонтированного участка дороги 1900 метров.</a:t>
            </a:r>
          </a:p>
          <a:p>
            <a:endParaRPr lang="ru-RU" sz="1600" b="1" spc="-1" dirty="0">
              <a:solidFill>
                <a:srgbClr val="595959"/>
              </a:solidFill>
              <a:latin typeface="Century Gothic"/>
            </a:endParaRPr>
          </a:p>
          <a:p>
            <a:r>
              <a:rPr lang="ru-RU" sz="1600" b="1" spc="-1" dirty="0">
                <a:solidFill>
                  <a:srgbClr val="595959"/>
                </a:solidFill>
                <a:latin typeface="Century Gothic"/>
              </a:rPr>
              <a:t>Работы выполнены на сумму – 90,1 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511727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2CBE1-179A-2A82-0EDA-E2BAB504D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Заголовок 1">
            <a:extLst>
              <a:ext uri="{FF2B5EF4-FFF2-40B4-BE49-F238E27FC236}">
                <a16:creationId xmlns:a16="http://schemas.microsoft.com/office/drawing/2014/main" id="{AD9308AC-940B-168E-0229-D962EAF1F696}"/>
              </a:ext>
            </a:extLst>
          </p:cNvPr>
          <p:cNvSpPr/>
          <p:nvPr/>
        </p:nvSpPr>
        <p:spPr>
          <a:xfrm>
            <a:off x="1159026" y="167149"/>
            <a:ext cx="9707463" cy="87266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/>
            <a:r>
              <a:rPr lang="ru-RU" sz="2400" b="1" spc="-1" dirty="0">
                <a:solidFill>
                  <a:srgbClr val="595959"/>
                </a:solidFill>
                <a:latin typeface="Century Gothic"/>
              </a:rPr>
              <a:t>Водоснабжение сельского поселения</a:t>
            </a:r>
          </a:p>
          <a:p>
            <a:pPr>
              <a:lnSpc>
                <a:spcPct val="80000"/>
              </a:lnSpc>
            </a:pPr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</p:txBody>
      </p:sp>
      <p:sp>
        <p:nvSpPr>
          <p:cNvPr id="211" name="object 91">
            <a:extLst>
              <a:ext uri="{FF2B5EF4-FFF2-40B4-BE49-F238E27FC236}">
                <a16:creationId xmlns:a16="http://schemas.microsoft.com/office/drawing/2014/main" id="{1BE8BACE-40E3-ADE1-4D59-56B1C5C1EBD3}"/>
              </a:ext>
            </a:extLst>
          </p:cNvPr>
          <p:cNvSpPr/>
          <p:nvPr/>
        </p:nvSpPr>
        <p:spPr>
          <a:xfrm>
            <a:off x="367920" y="-11880"/>
            <a:ext cx="429120" cy="6847200"/>
          </a:xfrm>
          <a:prstGeom prst="rect">
            <a:avLst/>
          </a:prstGeom>
          <a:blipFill>
            <a:blip r:embed="rId2">
              <a:alphaModFix amt="50000"/>
            </a:blip>
            <a:srcRect/>
            <a:stretch/>
          </a:blip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73027C-4B2B-582F-2B08-35DE158EB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489" y="167149"/>
            <a:ext cx="1109201" cy="1457186"/>
          </a:xfrm>
          <a:prstGeom prst="rect">
            <a:avLst/>
          </a:prstGeom>
        </p:spPr>
      </p:pic>
      <p:pic>
        <p:nvPicPr>
          <p:cNvPr id="4" name="Рисунок 3" descr="Изображение выглядит как одежда, человек, на открытом воздухе, растени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6FB8C79-6A23-9BAD-3942-573158E4C0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234" y="1624335"/>
            <a:ext cx="5141846" cy="4564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E64D66-1358-CF78-3CBE-D20579B5B4D3}"/>
              </a:ext>
            </a:extLst>
          </p:cNvPr>
          <p:cNvSpPr txBox="1"/>
          <p:nvPr/>
        </p:nvSpPr>
        <p:spPr>
          <a:xfrm>
            <a:off x="1045598" y="903167"/>
            <a:ext cx="5388077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spc="-1" dirty="0">
                <a:solidFill>
                  <a:srgbClr val="595959"/>
                </a:solidFill>
                <a:latin typeface="Century Gothic"/>
              </a:rPr>
              <a:t>Водоснабжение поселения осуществляется от двух подземных источников: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spc="-1" dirty="0">
                <a:solidFill>
                  <a:srgbClr val="595959"/>
                </a:solidFill>
                <a:latin typeface="Century Gothic"/>
              </a:rPr>
              <a:t>Водозабор «Студенец»,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spc="-1" dirty="0">
                <a:solidFill>
                  <a:srgbClr val="595959"/>
                </a:solidFill>
                <a:latin typeface="Century Gothic"/>
              </a:rPr>
              <a:t>Водозабор «Стадион».</a:t>
            </a:r>
          </a:p>
          <a:p>
            <a:r>
              <a:rPr lang="ru-RU" b="1" spc="-1" dirty="0">
                <a:solidFill>
                  <a:srgbClr val="595959"/>
                </a:solidFill>
                <a:latin typeface="Century Gothic"/>
              </a:rPr>
              <a:t>Общая мощность 1600 </a:t>
            </a:r>
            <a:r>
              <a:rPr lang="ru-RU" b="1" spc="-1" dirty="0" err="1">
                <a:solidFill>
                  <a:srgbClr val="595959"/>
                </a:solidFill>
                <a:latin typeface="Century Gothic"/>
              </a:rPr>
              <a:t>куб.м</a:t>
            </a:r>
            <a:r>
              <a:rPr lang="ru-RU" b="1" spc="-1" dirty="0">
                <a:solidFill>
                  <a:srgbClr val="595959"/>
                </a:solidFill>
                <a:latin typeface="Century Gothic"/>
              </a:rPr>
              <a:t>/</a:t>
            </a:r>
            <a:r>
              <a:rPr lang="ru-RU" b="1" spc="-1" dirty="0" err="1">
                <a:solidFill>
                  <a:srgbClr val="595959"/>
                </a:solidFill>
                <a:latin typeface="Century Gothic"/>
              </a:rPr>
              <a:t>сут</a:t>
            </a:r>
            <a:r>
              <a:rPr lang="ru-RU" b="1" spc="-1" dirty="0">
                <a:solidFill>
                  <a:srgbClr val="595959"/>
                </a:solidFill>
                <a:latin typeface="Century Gothic"/>
              </a:rPr>
              <a:t>.</a:t>
            </a:r>
          </a:p>
          <a:p>
            <a:r>
              <a:rPr lang="ru-RU" b="1" spc="-1" dirty="0">
                <a:solidFill>
                  <a:srgbClr val="595959"/>
                </a:solidFill>
                <a:latin typeface="Century Gothic"/>
              </a:rPr>
              <a:t>Протяженность водопроводов 65 км.</a:t>
            </a:r>
          </a:p>
          <a:p>
            <a:endParaRPr lang="ru-RU" b="1" spc="-1" dirty="0">
              <a:solidFill>
                <a:srgbClr val="595959"/>
              </a:solidFill>
              <a:latin typeface="Century Gothic"/>
            </a:endParaRPr>
          </a:p>
          <a:p>
            <a:r>
              <a:rPr lang="ru-RU" b="1" spc="-1" dirty="0">
                <a:solidFill>
                  <a:srgbClr val="595959"/>
                </a:solidFill>
                <a:latin typeface="Century Gothic"/>
              </a:rPr>
              <a:t>Водоотведение осуществляется на очистные сооружения мощностью </a:t>
            </a:r>
          </a:p>
          <a:p>
            <a:r>
              <a:rPr lang="ru-RU" b="1" spc="-1" dirty="0">
                <a:solidFill>
                  <a:srgbClr val="595959"/>
                </a:solidFill>
                <a:latin typeface="Century Gothic"/>
              </a:rPr>
              <a:t>350 </a:t>
            </a:r>
            <a:r>
              <a:rPr lang="ru-RU" b="1" spc="-1" dirty="0" err="1">
                <a:solidFill>
                  <a:srgbClr val="595959"/>
                </a:solidFill>
                <a:latin typeface="Century Gothic"/>
              </a:rPr>
              <a:t>куб.м</a:t>
            </a:r>
            <a:r>
              <a:rPr lang="ru-RU" b="1" spc="-1" dirty="0">
                <a:solidFill>
                  <a:srgbClr val="595959"/>
                </a:solidFill>
                <a:latin typeface="Century Gothic"/>
              </a:rPr>
              <a:t>/</a:t>
            </a:r>
            <a:r>
              <a:rPr lang="ru-RU" b="1" spc="-1" dirty="0" err="1">
                <a:solidFill>
                  <a:srgbClr val="595959"/>
                </a:solidFill>
                <a:latin typeface="Century Gothic"/>
              </a:rPr>
              <a:t>сут</a:t>
            </a:r>
            <a:r>
              <a:rPr lang="ru-RU" b="1" spc="-1" dirty="0">
                <a:solidFill>
                  <a:srgbClr val="595959"/>
                </a:solidFill>
                <a:latin typeface="Century Gothic"/>
              </a:rPr>
              <a:t>, по сетям водоотведения протяженностью 15 км, а также в индивидуальные септики.</a:t>
            </a:r>
          </a:p>
          <a:p>
            <a:endParaRPr lang="ru-RU" b="1" spc="-1" dirty="0">
              <a:solidFill>
                <a:srgbClr val="595959"/>
              </a:solidFill>
              <a:latin typeface="Century Gothic"/>
            </a:endParaRPr>
          </a:p>
          <a:p>
            <a:r>
              <a:rPr lang="ru-RU" b="1" spc="-1" dirty="0">
                <a:solidFill>
                  <a:srgbClr val="595959"/>
                </a:solidFill>
                <a:latin typeface="Century Gothic"/>
              </a:rPr>
              <a:t>Средний износ сетей и сооружений составляет 70%.</a:t>
            </a:r>
          </a:p>
          <a:p>
            <a:endParaRPr lang="ru-RU" b="1" spc="-1" dirty="0">
              <a:solidFill>
                <a:srgbClr val="595959"/>
              </a:solidFill>
              <a:latin typeface="Century Gothic"/>
            </a:endParaRPr>
          </a:p>
          <a:p>
            <a:r>
              <a:rPr lang="ru-RU" b="1" spc="-1" dirty="0">
                <a:solidFill>
                  <a:srgbClr val="595959"/>
                </a:solidFill>
                <a:latin typeface="Century Gothic"/>
              </a:rPr>
              <a:t>В 2025 году ликвидировано 70 аварийных ситуаций.</a:t>
            </a:r>
          </a:p>
        </p:txBody>
      </p:sp>
    </p:spTree>
    <p:extLst>
      <p:ext uri="{BB962C8B-B14F-4D97-AF65-F5344CB8AC3E}">
        <p14:creationId xmlns:p14="http://schemas.microsoft.com/office/powerpoint/2010/main" val="1307303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142275-58B2-5117-E69E-A814FBFF3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Заголовок 1">
            <a:extLst>
              <a:ext uri="{FF2B5EF4-FFF2-40B4-BE49-F238E27FC236}">
                <a16:creationId xmlns:a16="http://schemas.microsoft.com/office/drawing/2014/main" id="{FF29D08F-EA0D-5F5D-9B6F-6205B343189B}"/>
              </a:ext>
            </a:extLst>
          </p:cNvPr>
          <p:cNvSpPr/>
          <p:nvPr/>
        </p:nvSpPr>
        <p:spPr>
          <a:xfrm>
            <a:off x="1159026" y="167149"/>
            <a:ext cx="9707463" cy="87266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/>
            <a:r>
              <a:rPr lang="ru-RU" sz="2400" b="1" spc="-1" dirty="0">
                <a:solidFill>
                  <a:srgbClr val="595959"/>
                </a:solidFill>
                <a:latin typeface="Century Gothic"/>
              </a:rPr>
              <a:t>Уличное освещение</a:t>
            </a:r>
          </a:p>
          <a:p>
            <a:pPr algn="ctr"/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  <a:p>
            <a:pPr>
              <a:lnSpc>
                <a:spcPct val="80000"/>
              </a:lnSpc>
            </a:pPr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</p:txBody>
      </p:sp>
      <p:sp>
        <p:nvSpPr>
          <p:cNvPr id="211" name="object 91">
            <a:extLst>
              <a:ext uri="{FF2B5EF4-FFF2-40B4-BE49-F238E27FC236}">
                <a16:creationId xmlns:a16="http://schemas.microsoft.com/office/drawing/2014/main" id="{8E7065A7-CF52-7E04-E57C-EABB03F6A65E}"/>
              </a:ext>
            </a:extLst>
          </p:cNvPr>
          <p:cNvSpPr/>
          <p:nvPr/>
        </p:nvSpPr>
        <p:spPr>
          <a:xfrm>
            <a:off x="367920" y="-11880"/>
            <a:ext cx="429120" cy="6847200"/>
          </a:xfrm>
          <a:prstGeom prst="rect">
            <a:avLst/>
          </a:prstGeom>
          <a:blipFill>
            <a:blip r:embed="rId2">
              <a:alphaModFix amt="50000"/>
            </a:blip>
            <a:srcRect/>
            <a:stretch/>
          </a:blip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9D082F-956B-75D1-43AB-7B1599E12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489" y="167149"/>
            <a:ext cx="1109201" cy="1457186"/>
          </a:xfrm>
          <a:prstGeom prst="rect">
            <a:avLst/>
          </a:prstGeom>
        </p:spPr>
      </p:pic>
      <p:pic>
        <p:nvPicPr>
          <p:cNvPr id="7" name="Picture 3" descr="C:\Users\Uslon\Desktop\Мои документы\2023 год\Фото\Освещение\Электрики.jpg">
            <a:extLst>
              <a:ext uri="{FF2B5EF4-FFF2-40B4-BE49-F238E27FC236}">
                <a16:creationId xmlns:a16="http://schemas.microsoft.com/office/drawing/2014/main" id="{7570E5CF-C010-9906-D5A4-004030EB700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904" y="895742"/>
            <a:ext cx="4379423" cy="5460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02C4CB-C92D-9CD7-E3CE-4B60F8891259}"/>
              </a:ext>
            </a:extLst>
          </p:cNvPr>
          <p:cNvSpPr txBox="1"/>
          <p:nvPr/>
        </p:nvSpPr>
        <p:spPr>
          <a:xfrm>
            <a:off x="1020012" y="1296235"/>
            <a:ext cx="405343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spc="-1" dirty="0">
                <a:solidFill>
                  <a:srgbClr val="595959"/>
                </a:solidFill>
                <a:latin typeface="Century Gothic"/>
              </a:rPr>
              <a:t>На территории поселения расположено 624 светодиодных светильников, мощностью от 27 до 82 Ватт.</a:t>
            </a:r>
          </a:p>
          <a:p>
            <a:endParaRPr lang="ru-RU" b="1" spc="-1" dirty="0">
              <a:solidFill>
                <a:srgbClr val="595959"/>
              </a:solidFill>
              <a:latin typeface="Century Gothic"/>
            </a:endParaRPr>
          </a:p>
          <a:p>
            <a:r>
              <a:rPr lang="ru-RU" b="1" spc="-1" dirty="0">
                <a:solidFill>
                  <a:srgbClr val="595959"/>
                </a:solidFill>
                <a:latin typeface="Century Gothic"/>
              </a:rPr>
              <a:t>Расходы на электроэнергию составили 700 тыс. рублей.</a:t>
            </a:r>
          </a:p>
          <a:p>
            <a:endParaRPr lang="ru-RU" b="1" spc="-1" dirty="0">
              <a:solidFill>
                <a:srgbClr val="595959"/>
              </a:solidFill>
              <a:latin typeface="Century Gothic"/>
            </a:endParaRPr>
          </a:p>
          <a:p>
            <a:r>
              <a:rPr lang="ru-RU" b="1" spc="-1" dirty="0">
                <a:solidFill>
                  <a:srgbClr val="595959"/>
                </a:solidFill>
                <a:latin typeface="Century Gothic"/>
              </a:rPr>
              <a:t>Общее количество замененных и установленных в 2025 году светильников – 63 шт.</a:t>
            </a:r>
          </a:p>
        </p:txBody>
      </p:sp>
    </p:spTree>
    <p:extLst>
      <p:ext uri="{BB962C8B-B14F-4D97-AF65-F5344CB8AC3E}">
        <p14:creationId xmlns:p14="http://schemas.microsoft.com/office/powerpoint/2010/main" val="2308755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104B6-DB4A-99B4-5FD3-5453411E2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Заголовок 1">
            <a:extLst>
              <a:ext uri="{FF2B5EF4-FFF2-40B4-BE49-F238E27FC236}">
                <a16:creationId xmlns:a16="http://schemas.microsoft.com/office/drawing/2014/main" id="{566FB814-8EA9-F74D-89B0-EDCBE4C97D55}"/>
              </a:ext>
            </a:extLst>
          </p:cNvPr>
          <p:cNvSpPr/>
          <p:nvPr/>
        </p:nvSpPr>
        <p:spPr>
          <a:xfrm>
            <a:off x="1159026" y="167149"/>
            <a:ext cx="9707463" cy="87266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/>
            <a:r>
              <a:rPr lang="ru-RU" sz="2400" b="1" spc="-1" dirty="0">
                <a:solidFill>
                  <a:srgbClr val="595959"/>
                </a:solidFill>
                <a:latin typeface="Century Gothic"/>
                <a:ea typeface="Verdana"/>
              </a:rPr>
              <a:t>Зимнее содержание дорожно-уличной сети Верхнеуслонского сельского поселения</a:t>
            </a:r>
          </a:p>
          <a:p>
            <a:pPr algn="ctr">
              <a:lnSpc>
                <a:spcPct val="100000"/>
              </a:lnSpc>
            </a:pPr>
            <a:endParaRPr lang="ru-RU" sz="2400" spc="-1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</p:txBody>
      </p:sp>
      <p:sp>
        <p:nvSpPr>
          <p:cNvPr id="211" name="object 91">
            <a:extLst>
              <a:ext uri="{FF2B5EF4-FFF2-40B4-BE49-F238E27FC236}">
                <a16:creationId xmlns:a16="http://schemas.microsoft.com/office/drawing/2014/main" id="{27D2EA12-B890-B1AB-A9CF-5A04997768DA}"/>
              </a:ext>
            </a:extLst>
          </p:cNvPr>
          <p:cNvSpPr/>
          <p:nvPr/>
        </p:nvSpPr>
        <p:spPr>
          <a:xfrm>
            <a:off x="367920" y="-11880"/>
            <a:ext cx="429120" cy="6847200"/>
          </a:xfrm>
          <a:prstGeom prst="rect">
            <a:avLst/>
          </a:prstGeom>
          <a:blipFill>
            <a:blip r:embed="rId2">
              <a:alphaModFix amt="50000"/>
            </a:blip>
            <a:srcRect/>
            <a:stretch/>
          </a:blip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2F655D-A5EA-0860-6EDF-484C37F5E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489" y="167149"/>
            <a:ext cx="1109201" cy="1457186"/>
          </a:xfrm>
          <a:prstGeom prst="rect">
            <a:avLst/>
          </a:prstGeom>
        </p:spPr>
      </p:pic>
      <p:pic>
        <p:nvPicPr>
          <p:cNvPr id="9" name="Рисунок 8" descr="Изображение выглядит как на открытом воздухе, небо, транспортное средство, сне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C6E693C-A821-D386-2B42-286CF156C6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20" y="1750611"/>
            <a:ext cx="3532460" cy="4709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Изображение выглядит как на открытом воздухе, небо, снег, зим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8B950B9-85E5-D1CB-80CA-D62A95BE41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024" y="1750611"/>
            <a:ext cx="3424666" cy="4566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F1A05A6-E58A-5F9B-EB06-4B09F73EBD4A}"/>
              </a:ext>
            </a:extLst>
          </p:cNvPr>
          <p:cNvSpPr txBox="1"/>
          <p:nvPr/>
        </p:nvSpPr>
        <p:spPr>
          <a:xfrm>
            <a:off x="797040" y="1769666"/>
            <a:ext cx="35324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spc="-1" dirty="0">
                <a:solidFill>
                  <a:srgbClr val="595959"/>
                </a:solidFill>
                <a:latin typeface="Century Gothic"/>
                <a:ea typeface="Verdana"/>
              </a:rPr>
              <a:t>Контракт на зимнее содержание по итогам торгов заключен с МУП «Волжанка» на сумму 3 млн. рублей.</a:t>
            </a:r>
          </a:p>
          <a:p>
            <a:pPr algn="just"/>
            <a:endParaRPr lang="ru-RU" sz="1600" b="1" spc="-1" dirty="0">
              <a:solidFill>
                <a:srgbClr val="595959"/>
              </a:solidFill>
              <a:latin typeface="Century Gothic"/>
              <a:ea typeface="Verdana"/>
            </a:endParaRPr>
          </a:p>
          <a:p>
            <a:pPr algn="just"/>
            <a:r>
              <a:rPr lang="ru-RU" sz="1600" b="1" spc="-1" dirty="0">
                <a:solidFill>
                  <a:srgbClr val="595959"/>
                </a:solidFill>
                <a:latin typeface="Century Gothic"/>
                <a:ea typeface="Verdana"/>
              </a:rPr>
              <a:t>Общая протяженность обслуживаемых дорог 88,9 км.</a:t>
            </a:r>
          </a:p>
          <a:p>
            <a:pPr algn="just"/>
            <a:endParaRPr lang="ru-RU" sz="1600" b="1" spc="-1" dirty="0">
              <a:solidFill>
                <a:srgbClr val="595959"/>
              </a:solidFill>
              <a:latin typeface="Century Gothic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09086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2BB18-9548-11B2-2EF2-1C459B0DF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Заголовок 1">
            <a:extLst>
              <a:ext uri="{FF2B5EF4-FFF2-40B4-BE49-F238E27FC236}">
                <a16:creationId xmlns:a16="http://schemas.microsoft.com/office/drawing/2014/main" id="{044F4CA9-BE0D-566A-78EE-EBB6F9AF0D4E}"/>
              </a:ext>
            </a:extLst>
          </p:cNvPr>
          <p:cNvSpPr/>
          <p:nvPr/>
        </p:nvSpPr>
        <p:spPr>
          <a:xfrm>
            <a:off x="1159026" y="167149"/>
            <a:ext cx="9707463" cy="87266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/>
            <a:r>
              <a:rPr lang="ru-RU" sz="2000" b="1" spc="-1" dirty="0">
                <a:solidFill>
                  <a:srgbClr val="595959"/>
                </a:solidFill>
                <a:latin typeface="Century Gothic"/>
              </a:rPr>
              <a:t>Численность Верхнеуслонского сельского поселения в разрезе населенных пунктов</a:t>
            </a:r>
          </a:p>
          <a:p>
            <a:pPr>
              <a:lnSpc>
                <a:spcPct val="80000"/>
              </a:lnSpc>
            </a:pPr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</p:txBody>
      </p:sp>
      <p:sp>
        <p:nvSpPr>
          <p:cNvPr id="211" name="object 91">
            <a:extLst>
              <a:ext uri="{FF2B5EF4-FFF2-40B4-BE49-F238E27FC236}">
                <a16:creationId xmlns:a16="http://schemas.microsoft.com/office/drawing/2014/main" id="{9EA4B5EE-8BF4-73AD-776C-B7B528EA048E}"/>
              </a:ext>
            </a:extLst>
          </p:cNvPr>
          <p:cNvSpPr/>
          <p:nvPr/>
        </p:nvSpPr>
        <p:spPr>
          <a:xfrm>
            <a:off x="367920" y="-11880"/>
            <a:ext cx="429120" cy="6847200"/>
          </a:xfrm>
          <a:prstGeom prst="rect">
            <a:avLst/>
          </a:prstGeom>
          <a:blipFill>
            <a:blip r:embed="rId2">
              <a:alphaModFix amt="50000"/>
            </a:blip>
            <a:srcRect/>
            <a:stretch/>
          </a:blip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AB8DA7-28CB-A789-B152-42B962D15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489" y="167149"/>
            <a:ext cx="1109201" cy="1457186"/>
          </a:xfrm>
          <a:prstGeom prst="rect">
            <a:avLst/>
          </a:prstGeom>
        </p:spPr>
      </p:pic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BE9733A5-F6C3-DA2E-C7E9-DD447B087F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7465072"/>
              </p:ext>
            </p:extLst>
          </p:nvPr>
        </p:nvGraphicFramePr>
        <p:xfrm>
          <a:off x="2336800" y="11260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36275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9AC6C-F8DF-35FE-CC21-68FABBC49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Заголовок 1">
            <a:extLst>
              <a:ext uri="{FF2B5EF4-FFF2-40B4-BE49-F238E27FC236}">
                <a16:creationId xmlns:a16="http://schemas.microsoft.com/office/drawing/2014/main" id="{D8C27D6E-BE3B-8C8C-93F8-44192B7F6520}"/>
              </a:ext>
            </a:extLst>
          </p:cNvPr>
          <p:cNvSpPr/>
          <p:nvPr/>
        </p:nvSpPr>
        <p:spPr>
          <a:xfrm>
            <a:off x="1159026" y="167149"/>
            <a:ext cx="9707463" cy="87266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pc="-1" dirty="0">
                <a:solidFill>
                  <a:srgbClr val="595959"/>
                </a:solidFill>
                <a:latin typeface="Century Gothic"/>
                <a:ea typeface="Verdana"/>
              </a:rPr>
              <a:t>Содержание территории сельского поселения</a:t>
            </a:r>
            <a:endParaRPr lang="ru-RU" sz="2400" spc="-1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</p:txBody>
      </p:sp>
      <p:sp>
        <p:nvSpPr>
          <p:cNvPr id="211" name="object 91">
            <a:extLst>
              <a:ext uri="{FF2B5EF4-FFF2-40B4-BE49-F238E27FC236}">
                <a16:creationId xmlns:a16="http://schemas.microsoft.com/office/drawing/2014/main" id="{C1FB5726-D8A2-112C-983F-11C58BB630F4}"/>
              </a:ext>
            </a:extLst>
          </p:cNvPr>
          <p:cNvSpPr/>
          <p:nvPr/>
        </p:nvSpPr>
        <p:spPr>
          <a:xfrm>
            <a:off x="367920" y="-11880"/>
            <a:ext cx="429120" cy="6847200"/>
          </a:xfrm>
          <a:prstGeom prst="rect">
            <a:avLst/>
          </a:prstGeom>
          <a:blipFill>
            <a:blip r:embed="rId2">
              <a:alphaModFix amt="50000"/>
            </a:blip>
            <a:srcRect/>
            <a:stretch/>
          </a:blip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F9F229-87C0-CD17-0717-59B840A8EE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489" y="167149"/>
            <a:ext cx="1109201" cy="1457186"/>
          </a:xfrm>
          <a:prstGeom prst="rect">
            <a:avLst/>
          </a:prstGeom>
        </p:spPr>
      </p:pic>
      <p:pic>
        <p:nvPicPr>
          <p:cNvPr id="7" name="Рисунок 6" descr="Изображение выглядит как на открытом воздухе, человек, одежда, неб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7C86072-65F7-B88D-7D4B-22539A3AE5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680" y="2479160"/>
            <a:ext cx="5699301" cy="4274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Изображение выглядит как небо, на открытом воздухе, дерево, растени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E513EBF-FC15-3BD7-D339-4CB6FE7550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40" y="746958"/>
            <a:ext cx="5879253" cy="4409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1681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86DEF-CF44-66FF-56FC-31BA79153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Заголовок 1">
            <a:extLst>
              <a:ext uri="{FF2B5EF4-FFF2-40B4-BE49-F238E27FC236}">
                <a16:creationId xmlns:a16="http://schemas.microsoft.com/office/drawing/2014/main" id="{50E5D9E5-8F64-B18C-4A12-4071F9659E29}"/>
              </a:ext>
            </a:extLst>
          </p:cNvPr>
          <p:cNvSpPr/>
          <p:nvPr/>
        </p:nvSpPr>
        <p:spPr>
          <a:xfrm>
            <a:off x="1159026" y="167149"/>
            <a:ext cx="9707463" cy="87266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/>
            <a:r>
              <a:rPr lang="ru-RU" sz="2400" b="1" spc="-1" dirty="0">
                <a:solidFill>
                  <a:srgbClr val="595959"/>
                </a:solidFill>
                <a:latin typeface="Century Gothic"/>
              </a:rPr>
              <a:t>Озеленение территории сельского поселения</a:t>
            </a:r>
          </a:p>
          <a:p>
            <a:pPr>
              <a:lnSpc>
                <a:spcPct val="80000"/>
              </a:lnSpc>
            </a:pPr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</p:txBody>
      </p:sp>
      <p:sp>
        <p:nvSpPr>
          <p:cNvPr id="211" name="object 91">
            <a:extLst>
              <a:ext uri="{FF2B5EF4-FFF2-40B4-BE49-F238E27FC236}">
                <a16:creationId xmlns:a16="http://schemas.microsoft.com/office/drawing/2014/main" id="{86ACB385-2C14-D96E-A123-493844CB2906}"/>
              </a:ext>
            </a:extLst>
          </p:cNvPr>
          <p:cNvSpPr/>
          <p:nvPr/>
        </p:nvSpPr>
        <p:spPr>
          <a:xfrm>
            <a:off x="367920" y="-11880"/>
            <a:ext cx="429120" cy="6847200"/>
          </a:xfrm>
          <a:prstGeom prst="rect">
            <a:avLst/>
          </a:prstGeom>
          <a:blipFill>
            <a:blip r:embed="rId2">
              <a:alphaModFix amt="50000"/>
            </a:blip>
            <a:srcRect/>
            <a:stretch/>
          </a:blip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4DCAD0-66BA-B9FD-A99B-D9C3AC7F6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489" y="167149"/>
            <a:ext cx="1109201" cy="1457186"/>
          </a:xfrm>
          <a:prstGeom prst="rect">
            <a:avLst/>
          </a:prstGeom>
        </p:spPr>
      </p:pic>
      <p:pic>
        <p:nvPicPr>
          <p:cNvPr id="5" name="Рисунок 4" descr="Изображение выглядит как на открытом воздухе, небо, трава, растени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5CC1FF6-93CD-4A58-AB71-F0A0CB4889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62" y="746958"/>
            <a:ext cx="5298960" cy="4316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6B5A93-0E39-1DB7-7B63-497905EDBF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615" y="746958"/>
            <a:ext cx="4571874" cy="5064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631D9B-4BD9-AD31-53BB-F342FAA829FF}"/>
              </a:ext>
            </a:extLst>
          </p:cNvPr>
          <p:cNvSpPr txBox="1"/>
          <p:nvPr/>
        </p:nvSpPr>
        <p:spPr>
          <a:xfrm>
            <a:off x="978033" y="5269773"/>
            <a:ext cx="4345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pc="-1" dirty="0">
                <a:solidFill>
                  <a:srgbClr val="595959"/>
                </a:solidFill>
                <a:latin typeface="Century Gothic"/>
              </a:rPr>
              <a:t>Контракт на озеленение по итогам торгов заключен с ООО «Оливия» на сумму 2,7 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39310620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5A553-86AB-CFCF-DA04-2372EC17B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Заголовок 1">
            <a:extLst>
              <a:ext uri="{FF2B5EF4-FFF2-40B4-BE49-F238E27FC236}">
                <a16:creationId xmlns:a16="http://schemas.microsoft.com/office/drawing/2014/main" id="{1FC1DA67-3DC9-9313-445A-12615C063928}"/>
              </a:ext>
            </a:extLst>
          </p:cNvPr>
          <p:cNvSpPr/>
          <p:nvPr/>
        </p:nvSpPr>
        <p:spPr>
          <a:xfrm>
            <a:off x="1159026" y="167149"/>
            <a:ext cx="9707463" cy="87266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/>
            <a:r>
              <a:rPr lang="ru-RU" sz="2400" b="1" spc="-1" dirty="0">
                <a:solidFill>
                  <a:srgbClr val="595959"/>
                </a:solidFill>
                <a:latin typeface="Century Gothic"/>
              </a:rPr>
              <a:t>Озеленение территории сельского поселения</a:t>
            </a:r>
          </a:p>
          <a:p>
            <a:pPr>
              <a:lnSpc>
                <a:spcPct val="80000"/>
              </a:lnSpc>
            </a:pPr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</p:txBody>
      </p:sp>
      <p:sp>
        <p:nvSpPr>
          <p:cNvPr id="211" name="object 91">
            <a:extLst>
              <a:ext uri="{FF2B5EF4-FFF2-40B4-BE49-F238E27FC236}">
                <a16:creationId xmlns:a16="http://schemas.microsoft.com/office/drawing/2014/main" id="{2C368266-EFE6-8E03-A61F-CD3FA3FF2727}"/>
              </a:ext>
            </a:extLst>
          </p:cNvPr>
          <p:cNvSpPr/>
          <p:nvPr/>
        </p:nvSpPr>
        <p:spPr>
          <a:xfrm>
            <a:off x="367920" y="-11880"/>
            <a:ext cx="429120" cy="6847200"/>
          </a:xfrm>
          <a:prstGeom prst="rect">
            <a:avLst/>
          </a:prstGeom>
          <a:blipFill>
            <a:blip r:embed="rId2">
              <a:alphaModFix amt="50000"/>
            </a:blip>
            <a:srcRect/>
            <a:stretch/>
          </a:blip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8D2E97-BF51-1D1B-2E00-DB9EE0C3F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489" y="167149"/>
            <a:ext cx="1109201" cy="1457186"/>
          </a:xfrm>
          <a:prstGeom prst="rect">
            <a:avLst/>
          </a:prstGeom>
        </p:spPr>
      </p:pic>
      <p:pic>
        <p:nvPicPr>
          <p:cNvPr id="5" name="Рисунок 4" descr="Изображение выглядит как на открытом воздухе, небо, растение, облак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7C8227D-2A1A-2023-EFDF-D79EC68FB8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830" y="675839"/>
            <a:ext cx="4167471" cy="5787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Изображение выглядит как на открытом воздухе, облако, небо, трав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9A30466-D994-E90C-EBE8-05A54CF097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017" y="675839"/>
            <a:ext cx="4167472" cy="5787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48198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2D648-9FE4-0CA2-469A-81CFF1406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Заголовок 1">
            <a:extLst>
              <a:ext uri="{FF2B5EF4-FFF2-40B4-BE49-F238E27FC236}">
                <a16:creationId xmlns:a16="http://schemas.microsoft.com/office/drawing/2014/main" id="{16B8CC8B-7BED-8040-3C9E-98BEABF385BD}"/>
              </a:ext>
            </a:extLst>
          </p:cNvPr>
          <p:cNvSpPr/>
          <p:nvPr/>
        </p:nvSpPr>
        <p:spPr>
          <a:xfrm>
            <a:off x="1159026" y="167149"/>
            <a:ext cx="9707463" cy="87266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pc="-1" dirty="0">
                <a:solidFill>
                  <a:srgbClr val="595959"/>
                </a:solidFill>
                <a:latin typeface="Century Gothic"/>
                <a:ea typeface="Verdana"/>
              </a:rPr>
              <a:t>Ликвидация несанкционированных свалок</a:t>
            </a:r>
            <a:endParaRPr lang="ru-RU" sz="2400" spc="-1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</p:txBody>
      </p:sp>
      <p:sp>
        <p:nvSpPr>
          <p:cNvPr id="211" name="object 91">
            <a:extLst>
              <a:ext uri="{FF2B5EF4-FFF2-40B4-BE49-F238E27FC236}">
                <a16:creationId xmlns:a16="http://schemas.microsoft.com/office/drawing/2014/main" id="{C593BD46-4F49-B920-AE5E-C489654D3459}"/>
              </a:ext>
            </a:extLst>
          </p:cNvPr>
          <p:cNvSpPr/>
          <p:nvPr/>
        </p:nvSpPr>
        <p:spPr>
          <a:xfrm>
            <a:off x="367920" y="-11880"/>
            <a:ext cx="429120" cy="6847200"/>
          </a:xfrm>
          <a:prstGeom prst="rect">
            <a:avLst/>
          </a:prstGeom>
          <a:blipFill>
            <a:blip r:embed="rId2">
              <a:alphaModFix amt="50000"/>
            </a:blip>
            <a:srcRect/>
            <a:stretch/>
          </a:blip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B78004-05DF-D2EB-65C9-10EC7D7A1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489" y="167149"/>
            <a:ext cx="1109201" cy="1457186"/>
          </a:xfrm>
          <a:prstGeom prst="rect">
            <a:avLst/>
          </a:prstGeom>
        </p:spPr>
      </p:pic>
      <p:pic>
        <p:nvPicPr>
          <p:cNvPr id="5" name="Рисунок 4" descr="Изображение выглядит как на открытом воздухе, колесо, транспортное средство, дере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974659B-382B-C110-8107-954EBDD559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40" y="657486"/>
            <a:ext cx="6261292" cy="369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Изображение выглядит как на открытом воздухе, небо, дерево, железная дорог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2171A20-F89D-8C40-925F-24D72179BA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051" y="2888646"/>
            <a:ext cx="6172720" cy="3802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CC5A49-9E87-CBB2-28E3-4845E4251463}"/>
              </a:ext>
            </a:extLst>
          </p:cNvPr>
          <p:cNvSpPr txBox="1"/>
          <p:nvPr/>
        </p:nvSpPr>
        <p:spPr>
          <a:xfrm>
            <a:off x="1061883" y="4542503"/>
            <a:ext cx="42082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pc="-1" dirty="0">
                <a:solidFill>
                  <a:srgbClr val="595959"/>
                </a:solidFill>
                <a:latin typeface="Century Gothic"/>
                <a:ea typeface="Verdana"/>
              </a:rPr>
              <a:t>Вывезено более 2000 куб. метров мусора.</a:t>
            </a:r>
          </a:p>
          <a:p>
            <a:endParaRPr lang="ru-RU" b="1" spc="-1" dirty="0">
              <a:solidFill>
                <a:srgbClr val="595959"/>
              </a:solidFill>
              <a:latin typeface="Century Gothic"/>
              <a:ea typeface="Verdana"/>
            </a:endParaRPr>
          </a:p>
          <a:p>
            <a:r>
              <a:rPr lang="ru-RU" b="1" spc="-1" dirty="0">
                <a:solidFill>
                  <a:srgbClr val="595959"/>
                </a:solidFill>
                <a:latin typeface="Century Gothic"/>
                <a:ea typeface="Verdana"/>
              </a:rPr>
              <a:t>Сумма затраченных средств – 330,0 тыс. рублей.</a:t>
            </a:r>
          </a:p>
        </p:txBody>
      </p:sp>
    </p:spTree>
    <p:extLst>
      <p:ext uri="{BB962C8B-B14F-4D97-AF65-F5344CB8AC3E}">
        <p14:creationId xmlns:p14="http://schemas.microsoft.com/office/powerpoint/2010/main" val="33413279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EE46B-EF7A-9511-0413-387A8CB44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Заголовок 1">
            <a:extLst>
              <a:ext uri="{FF2B5EF4-FFF2-40B4-BE49-F238E27FC236}">
                <a16:creationId xmlns:a16="http://schemas.microsoft.com/office/drawing/2014/main" id="{82BDFF56-1CC9-A30F-32DF-FC19D29648CD}"/>
              </a:ext>
            </a:extLst>
          </p:cNvPr>
          <p:cNvSpPr/>
          <p:nvPr/>
        </p:nvSpPr>
        <p:spPr>
          <a:xfrm>
            <a:off x="1159026" y="167149"/>
            <a:ext cx="9707463" cy="87266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/>
            <a:r>
              <a:rPr lang="ru-RU" sz="2400" b="1" spc="-1" dirty="0">
                <a:solidFill>
                  <a:srgbClr val="595959"/>
                </a:solidFill>
                <a:latin typeface="Century Gothic"/>
              </a:rPr>
              <a:t>Отлов безнадзорных животных</a:t>
            </a:r>
          </a:p>
          <a:p>
            <a:pPr>
              <a:lnSpc>
                <a:spcPct val="80000"/>
              </a:lnSpc>
            </a:pPr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</p:txBody>
      </p:sp>
      <p:sp>
        <p:nvSpPr>
          <p:cNvPr id="211" name="object 91">
            <a:extLst>
              <a:ext uri="{FF2B5EF4-FFF2-40B4-BE49-F238E27FC236}">
                <a16:creationId xmlns:a16="http://schemas.microsoft.com/office/drawing/2014/main" id="{BBEBF2CD-F4AB-8A21-A4D2-AD9D6EAB94FF}"/>
              </a:ext>
            </a:extLst>
          </p:cNvPr>
          <p:cNvSpPr/>
          <p:nvPr/>
        </p:nvSpPr>
        <p:spPr>
          <a:xfrm>
            <a:off x="367920" y="-11880"/>
            <a:ext cx="429120" cy="6847200"/>
          </a:xfrm>
          <a:prstGeom prst="rect">
            <a:avLst/>
          </a:prstGeom>
          <a:blipFill>
            <a:blip r:embed="rId2">
              <a:alphaModFix amt="50000"/>
            </a:blip>
            <a:srcRect/>
            <a:stretch/>
          </a:blip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8D4D6F-C4FF-F1F5-88A7-45B6459B61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489" y="167149"/>
            <a:ext cx="1109201" cy="1457186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529E519-7570-3CCA-E0A9-A23D5097F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813" y="1044892"/>
            <a:ext cx="6032356" cy="52269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5C3319-A977-B037-303D-1D802025B025}"/>
              </a:ext>
            </a:extLst>
          </p:cNvPr>
          <p:cNvSpPr txBox="1"/>
          <p:nvPr/>
        </p:nvSpPr>
        <p:spPr>
          <a:xfrm>
            <a:off x="918726" y="1425326"/>
            <a:ext cx="4080387" cy="2116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spc="-1" dirty="0">
                <a:solidFill>
                  <a:srgbClr val="595959"/>
                </a:solidFill>
                <a:latin typeface="Century Gothic"/>
              </a:rPr>
              <a:t>Контракт по итогам торгов заключен с ИП Бодрова Е.Н.</a:t>
            </a:r>
          </a:p>
          <a:p>
            <a:pPr>
              <a:lnSpc>
                <a:spcPct val="150000"/>
              </a:lnSpc>
            </a:pPr>
            <a:endParaRPr lang="ru-RU" b="1" spc="-1" dirty="0">
              <a:solidFill>
                <a:srgbClr val="595959"/>
              </a:solidFill>
              <a:latin typeface="Century Gothic"/>
            </a:endParaRPr>
          </a:p>
          <a:p>
            <a:pPr>
              <a:lnSpc>
                <a:spcPct val="150000"/>
              </a:lnSpc>
            </a:pPr>
            <a:r>
              <a:rPr lang="ru-RU" b="1" spc="-1" dirty="0">
                <a:solidFill>
                  <a:srgbClr val="595959"/>
                </a:solidFill>
                <a:latin typeface="Century Gothic"/>
              </a:rPr>
              <a:t>В течении года отловлено и стерилизовано 19 животных.</a:t>
            </a:r>
          </a:p>
        </p:txBody>
      </p:sp>
    </p:spTree>
    <p:extLst>
      <p:ext uri="{BB962C8B-B14F-4D97-AF65-F5344CB8AC3E}">
        <p14:creationId xmlns:p14="http://schemas.microsoft.com/office/powerpoint/2010/main" val="20090807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BEE54-618B-C17E-3C3A-54587E7D1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Заголовок 1">
            <a:extLst>
              <a:ext uri="{FF2B5EF4-FFF2-40B4-BE49-F238E27FC236}">
                <a16:creationId xmlns:a16="http://schemas.microsoft.com/office/drawing/2014/main" id="{EEAF205F-02A4-2100-65E0-86B1F64D2F4F}"/>
              </a:ext>
            </a:extLst>
          </p:cNvPr>
          <p:cNvSpPr/>
          <p:nvPr/>
        </p:nvSpPr>
        <p:spPr>
          <a:xfrm>
            <a:off x="1159026" y="167149"/>
            <a:ext cx="9707463" cy="87266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/>
            <a:r>
              <a:rPr lang="ru-RU" sz="2400" b="1" spc="-1" dirty="0">
                <a:solidFill>
                  <a:srgbClr val="595959"/>
                </a:solidFill>
                <a:latin typeface="Century Gothic"/>
              </a:rPr>
              <a:t>Крестьянско-фермерские хозяйства </a:t>
            </a:r>
          </a:p>
          <a:p>
            <a:pPr algn="ctr"/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  <a:p>
            <a:pPr>
              <a:lnSpc>
                <a:spcPct val="80000"/>
              </a:lnSpc>
            </a:pPr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</p:txBody>
      </p:sp>
      <p:sp>
        <p:nvSpPr>
          <p:cNvPr id="211" name="object 91">
            <a:extLst>
              <a:ext uri="{FF2B5EF4-FFF2-40B4-BE49-F238E27FC236}">
                <a16:creationId xmlns:a16="http://schemas.microsoft.com/office/drawing/2014/main" id="{2CA547B3-DFEC-5C6F-B6AA-8E5E4750659E}"/>
              </a:ext>
            </a:extLst>
          </p:cNvPr>
          <p:cNvSpPr/>
          <p:nvPr/>
        </p:nvSpPr>
        <p:spPr>
          <a:xfrm>
            <a:off x="367920" y="-11880"/>
            <a:ext cx="429120" cy="6847200"/>
          </a:xfrm>
          <a:prstGeom prst="rect">
            <a:avLst/>
          </a:prstGeom>
          <a:blipFill>
            <a:blip r:embed="rId2">
              <a:alphaModFix amt="50000"/>
            </a:blip>
            <a:srcRect/>
            <a:stretch/>
          </a:blip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D1D03B-3622-BC6D-0089-119544259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489" y="167149"/>
            <a:ext cx="1109201" cy="1457186"/>
          </a:xfrm>
          <a:prstGeom prst="rect">
            <a:avLst/>
          </a:prstGeom>
        </p:spPr>
      </p:pic>
      <p:pic>
        <p:nvPicPr>
          <p:cNvPr id="4" name="Рисунок 3" descr="Изображение выглядит как растение, на открытом воздухе, строительство, тепл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EB8F4DC-1E11-8DE1-CB62-55399C0C20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26" y="687739"/>
            <a:ext cx="4370666" cy="5827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Изображение выглядит как домашняя птица, в помещении, скот,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06358F-1EDE-CBFE-AD3D-7BC8FA2392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044" y="708148"/>
            <a:ext cx="4340051" cy="5786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47360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E8506-5170-0089-64BE-F17CD36B4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Заголовок 1">
            <a:extLst>
              <a:ext uri="{FF2B5EF4-FFF2-40B4-BE49-F238E27FC236}">
                <a16:creationId xmlns:a16="http://schemas.microsoft.com/office/drawing/2014/main" id="{1503B109-CC61-F340-E061-D3E108C78E73}"/>
              </a:ext>
            </a:extLst>
          </p:cNvPr>
          <p:cNvSpPr/>
          <p:nvPr/>
        </p:nvSpPr>
        <p:spPr>
          <a:xfrm>
            <a:off x="1159026" y="167149"/>
            <a:ext cx="9707463" cy="87266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/>
            <a:r>
              <a:rPr lang="ru-RU" sz="2400" b="1" spc="-1" dirty="0">
                <a:solidFill>
                  <a:srgbClr val="595959"/>
                </a:solidFill>
                <a:latin typeface="Century Gothic"/>
              </a:rPr>
              <a:t>Субсидии, полученные личными подсобными хозяйствами Верхнеуслонского сельского поселения в 2025 году</a:t>
            </a:r>
          </a:p>
          <a:p>
            <a:pPr algn="ctr"/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  <a:p>
            <a:pPr algn="ctr"/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</p:txBody>
      </p:sp>
      <p:sp>
        <p:nvSpPr>
          <p:cNvPr id="211" name="object 91">
            <a:extLst>
              <a:ext uri="{FF2B5EF4-FFF2-40B4-BE49-F238E27FC236}">
                <a16:creationId xmlns:a16="http://schemas.microsoft.com/office/drawing/2014/main" id="{2915119F-AFF5-2B08-59A5-6F2208378418}"/>
              </a:ext>
            </a:extLst>
          </p:cNvPr>
          <p:cNvSpPr/>
          <p:nvPr/>
        </p:nvSpPr>
        <p:spPr>
          <a:xfrm>
            <a:off x="367920" y="-11880"/>
            <a:ext cx="429120" cy="6847200"/>
          </a:xfrm>
          <a:prstGeom prst="rect">
            <a:avLst/>
          </a:prstGeom>
          <a:blipFill>
            <a:blip r:embed="rId2">
              <a:alphaModFix amt="50000"/>
            </a:blip>
            <a:srcRect/>
            <a:stretch/>
          </a:blip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C1D63F-48E6-B1C7-02C5-75B342112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489" y="167149"/>
            <a:ext cx="1109201" cy="14571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5497FC-12AB-67AC-3210-CF01CF4483E1}"/>
              </a:ext>
            </a:extLst>
          </p:cNvPr>
          <p:cNvSpPr txBox="1"/>
          <p:nvPr/>
        </p:nvSpPr>
        <p:spPr>
          <a:xfrm>
            <a:off x="1455175" y="2090172"/>
            <a:ext cx="971427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dirty="0">
                <a:latin typeface="Century Gothic" panose="020B0502020202020204" pitchFamily="34" charset="0"/>
                <a:cs typeface="Times New Roman" pitchFamily="18" charset="0"/>
              </a:rPr>
              <a:t>Субсидии гражданам, ведущим личное подсобное хозяйство,  на возмещение части затрат на содержание дойных коров, козоматок и козочек старше одного года - 32,300 тыс. руб.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dirty="0">
              <a:latin typeface="Century Gothic" panose="020B0502020202020204" pitchFamily="34" charset="0"/>
              <a:cs typeface="Times New Roman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400" dirty="0">
                <a:latin typeface="Century Gothic" panose="020B0502020202020204" pitchFamily="34" charset="0"/>
                <a:cs typeface="Times New Roman" pitchFamily="18" charset="0"/>
              </a:rPr>
              <a:t>Субсидии гражданам, ведущим личное подсобное хозяйство,  на возмещение части затрат на приобретение молодняка птицы - 30,000 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3371875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C9F0F-DA52-3952-416D-455D2E29B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Заголовок 1">
            <a:extLst>
              <a:ext uri="{FF2B5EF4-FFF2-40B4-BE49-F238E27FC236}">
                <a16:creationId xmlns:a16="http://schemas.microsoft.com/office/drawing/2014/main" id="{7F1DBC23-6114-39E1-0435-04F4FF17EAD6}"/>
              </a:ext>
            </a:extLst>
          </p:cNvPr>
          <p:cNvSpPr/>
          <p:nvPr/>
        </p:nvSpPr>
        <p:spPr>
          <a:xfrm>
            <a:off x="1159026" y="167149"/>
            <a:ext cx="9707463" cy="87266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/>
            <a:r>
              <a:rPr lang="ru-RU" sz="2400" b="1" spc="-1" dirty="0">
                <a:solidFill>
                  <a:srgbClr val="595959"/>
                </a:solidFill>
                <a:latin typeface="Century Gothic"/>
              </a:rPr>
              <a:t>Осенняя ярмарка</a:t>
            </a:r>
          </a:p>
          <a:p>
            <a:pPr>
              <a:lnSpc>
                <a:spcPct val="80000"/>
              </a:lnSpc>
            </a:pPr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</p:txBody>
      </p:sp>
      <p:sp>
        <p:nvSpPr>
          <p:cNvPr id="211" name="object 91">
            <a:extLst>
              <a:ext uri="{FF2B5EF4-FFF2-40B4-BE49-F238E27FC236}">
                <a16:creationId xmlns:a16="http://schemas.microsoft.com/office/drawing/2014/main" id="{DCD7E346-6BA2-7B0C-D778-07C5A28186CF}"/>
              </a:ext>
            </a:extLst>
          </p:cNvPr>
          <p:cNvSpPr/>
          <p:nvPr/>
        </p:nvSpPr>
        <p:spPr>
          <a:xfrm>
            <a:off x="367920" y="-11880"/>
            <a:ext cx="429120" cy="6847200"/>
          </a:xfrm>
          <a:prstGeom prst="rect">
            <a:avLst/>
          </a:prstGeom>
          <a:blipFill>
            <a:blip r:embed="rId2">
              <a:alphaModFix amt="50000"/>
            </a:blip>
            <a:srcRect/>
            <a:stretch/>
          </a:blip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F763C8-BFA5-B89B-435E-86E11155A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489" y="167149"/>
            <a:ext cx="1109201" cy="14571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B8513B-5FC5-77ED-FC98-63D29BCDE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06" y="735560"/>
            <a:ext cx="6074894" cy="3983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Uslon\Desktop\Мои документы\2024 год\Фото\День пожилого 1.jpg">
            <a:extLst>
              <a:ext uri="{FF2B5EF4-FFF2-40B4-BE49-F238E27FC236}">
                <a16:creationId xmlns:a16="http://schemas.microsoft.com/office/drawing/2014/main" id="{981EB11D-97EC-0589-7599-9266004A5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398" y="2707496"/>
            <a:ext cx="6074894" cy="3983355"/>
          </a:xfrm>
          <a:prstGeom prst="rect">
            <a:avLst/>
          </a:prstGeom>
          <a:noFill/>
          <a:ln w="0"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6304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9A7CD-5191-080A-6ED9-73D21387D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Заголовок 1">
            <a:extLst>
              <a:ext uri="{FF2B5EF4-FFF2-40B4-BE49-F238E27FC236}">
                <a16:creationId xmlns:a16="http://schemas.microsoft.com/office/drawing/2014/main" id="{66105DD5-D76D-28CE-17E8-59B3C4F7969D}"/>
              </a:ext>
            </a:extLst>
          </p:cNvPr>
          <p:cNvSpPr/>
          <p:nvPr/>
        </p:nvSpPr>
        <p:spPr>
          <a:xfrm>
            <a:off x="1159026" y="167149"/>
            <a:ext cx="9707463" cy="87266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/>
            <a:r>
              <a:rPr lang="ru-RU" sz="2400" b="1" spc="-1" dirty="0">
                <a:solidFill>
                  <a:srgbClr val="595959"/>
                </a:solidFill>
                <a:latin typeface="Century Gothic"/>
              </a:rPr>
              <a:t>Участки для многодетных семей </a:t>
            </a:r>
          </a:p>
          <a:p>
            <a:pPr algn="ctr"/>
            <a:r>
              <a:rPr lang="ru-RU" sz="2400" b="1" spc="-1" dirty="0">
                <a:solidFill>
                  <a:srgbClr val="595959"/>
                </a:solidFill>
                <a:latin typeface="Century Gothic"/>
              </a:rPr>
              <a:t>Верхнеуслонского сельского поселения</a:t>
            </a:r>
          </a:p>
          <a:p>
            <a:pPr algn="ctr"/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  <a:p>
            <a:pPr>
              <a:lnSpc>
                <a:spcPct val="80000"/>
              </a:lnSpc>
            </a:pPr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</p:txBody>
      </p:sp>
      <p:sp>
        <p:nvSpPr>
          <p:cNvPr id="211" name="object 91">
            <a:extLst>
              <a:ext uri="{FF2B5EF4-FFF2-40B4-BE49-F238E27FC236}">
                <a16:creationId xmlns:a16="http://schemas.microsoft.com/office/drawing/2014/main" id="{ECC70C5D-2C95-046B-E9DC-CD102526BAE5}"/>
              </a:ext>
            </a:extLst>
          </p:cNvPr>
          <p:cNvSpPr/>
          <p:nvPr/>
        </p:nvSpPr>
        <p:spPr>
          <a:xfrm>
            <a:off x="367920" y="-11880"/>
            <a:ext cx="429120" cy="6847200"/>
          </a:xfrm>
          <a:prstGeom prst="rect">
            <a:avLst/>
          </a:prstGeom>
          <a:blipFill>
            <a:blip r:embed="rId2">
              <a:alphaModFix amt="50000"/>
            </a:blip>
            <a:srcRect/>
            <a:stretch/>
          </a:blip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B82877-B45F-6987-BA70-B3EA6C12E3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489" y="167149"/>
            <a:ext cx="1109201" cy="1457186"/>
          </a:xfrm>
          <a:prstGeom prst="rect">
            <a:avLst/>
          </a:prstGeom>
        </p:spPr>
      </p:pic>
      <p:pic>
        <p:nvPicPr>
          <p:cNvPr id="2" name="Рисунок 1" descr="Изображение выглядит как трава, мультфильм, рисунок, зеле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F41539-B037-A851-174C-28B0F688A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566" y="1624335"/>
            <a:ext cx="6441923" cy="4416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BD07EE-CF9C-6C99-26DA-44D73A2EDC80}"/>
              </a:ext>
            </a:extLst>
          </p:cNvPr>
          <p:cNvSpPr txBox="1"/>
          <p:nvPr/>
        </p:nvSpPr>
        <p:spPr>
          <a:xfrm>
            <a:off x="904617" y="1636180"/>
            <a:ext cx="430647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spc="-1" dirty="0">
                <a:solidFill>
                  <a:srgbClr val="595959"/>
                </a:solidFill>
                <a:latin typeface="Century Gothic"/>
              </a:rPr>
              <a:t>На кадастровом учете </a:t>
            </a:r>
          </a:p>
          <a:p>
            <a:r>
              <a:rPr lang="ru-RU" sz="2000" b="1" spc="-1" dirty="0">
                <a:solidFill>
                  <a:srgbClr val="595959"/>
                </a:solidFill>
                <a:latin typeface="Century Gothic"/>
              </a:rPr>
              <a:t>стоит 8 земельных </a:t>
            </a:r>
          </a:p>
          <a:p>
            <a:r>
              <a:rPr lang="ru-RU" sz="2000" b="1" spc="-1" dirty="0">
                <a:solidFill>
                  <a:srgbClr val="595959"/>
                </a:solidFill>
                <a:latin typeface="Century Gothic"/>
              </a:rPr>
              <a:t>участков для многодетных семей, из них: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spc="-1" dirty="0">
                <a:solidFill>
                  <a:srgbClr val="595959"/>
                </a:solidFill>
                <a:latin typeface="Century Gothic"/>
              </a:rPr>
              <a:t>1 выделен многодетной семье;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b="1" spc="-1" dirty="0">
                <a:solidFill>
                  <a:srgbClr val="595959"/>
                </a:solidFill>
                <a:latin typeface="Century Gothic"/>
              </a:rPr>
              <a:t>7 находятся в резерве.</a:t>
            </a:r>
          </a:p>
        </p:txBody>
      </p:sp>
    </p:spTree>
    <p:extLst>
      <p:ext uri="{BB962C8B-B14F-4D97-AF65-F5344CB8AC3E}">
        <p14:creationId xmlns:p14="http://schemas.microsoft.com/office/powerpoint/2010/main" val="36516513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39EC7-0085-80FB-B7B7-1634AF5A9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Заголовок 1">
            <a:extLst>
              <a:ext uri="{FF2B5EF4-FFF2-40B4-BE49-F238E27FC236}">
                <a16:creationId xmlns:a16="http://schemas.microsoft.com/office/drawing/2014/main" id="{7119358F-3AB2-15E9-F930-7F099459B746}"/>
              </a:ext>
            </a:extLst>
          </p:cNvPr>
          <p:cNvSpPr/>
          <p:nvPr/>
        </p:nvSpPr>
        <p:spPr>
          <a:xfrm>
            <a:off x="1159026" y="167149"/>
            <a:ext cx="9707463" cy="87266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/>
            <a:r>
              <a:rPr lang="ru-RU" sz="2400" b="1" spc="-1" dirty="0">
                <a:solidFill>
                  <a:srgbClr val="595959"/>
                </a:solidFill>
                <a:latin typeface="Century Gothic"/>
              </a:rPr>
              <a:t>Прием граждан</a:t>
            </a:r>
          </a:p>
          <a:p>
            <a:pPr algn="ctr"/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  <a:p>
            <a:pPr algn="ctr"/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  <a:p>
            <a:pPr>
              <a:lnSpc>
                <a:spcPct val="80000"/>
              </a:lnSpc>
            </a:pPr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</p:txBody>
      </p:sp>
      <p:sp>
        <p:nvSpPr>
          <p:cNvPr id="211" name="object 91">
            <a:extLst>
              <a:ext uri="{FF2B5EF4-FFF2-40B4-BE49-F238E27FC236}">
                <a16:creationId xmlns:a16="http://schemas.microsoft.com/office/drawing/2014/main" id="{9BEBFDD3-10C4-1692-F342-ED85F389972F}"/>
              </a:ext>
            </a:extLst>
          </p:cNvPr>
          <p:cNvSpPr/>
          <p:nvPr/>
        </p:nvSpPr>
        <p:spPr>
          <a:xfrm>
            <a:off x="367920" y="-11880"/>
            <a:ext cx="429120" cy="6847200"/>
          </a:xfrm>
          <a:prstGeom prst="rect">
            <a:avLst/>
          </a:prstGeom>
          <a:blipFill>
            <a:blip r:embed="rId2">
              <a:alphaModFix amt="50000"/>
            </a:blip>
            <a:srcRect/>
            <a:stretch/>
          </a:blip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693595-3BBF-2002-B3F1-263C8F141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489" y="167149"/>
            <a:ext cx="1109201" cy="1457186"/>
          </a:xfrm>
          <a:prstGeom prst="rect">
            <a:avLst/>
          </a:prstGeom>
        </p:spPr>
      </p:pic>
      <p:pic>
        <p:nvPicPr>
          <p:cNvPr id="4" name="Рисунок 3" descr="Изображение выглядит как мебель, в помещении, стена, Офисное здани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7D53328-B8E2-8A5B-0B8D-7D7069EC13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180" y="822960"/>
            <a:ext cx="4721980" cy="566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4BAC56-7D8A-E2F7-B234-3018588F8C19}"/>
              </a:ext>
            </a:extLst>
          </p:cNvPr>
          <p:cNvSpPr txBox="1"/>
          <p:nvPr/>
        </p:nvSpPr>
        <p:spPr>
          <a:xfrm>
            <a:off x="1002422" y="1120676"/>
            <a:ext cx="3716594" cy="2386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b="1" spc="-1" dirty="0">
                <a:solidFill>
                  <a:srgbClr val="595959"/>
                </a:solidFill>
                <a:latin typeface="Century Gothic"/>
              </a:rPr>
              <a:t>Принято на личном приеме 600 человек.</a:t>
            </a:r>
          </a:p>
          <a:p>
            <a:pPr>
              <a:lnSpc>
                <a:spcPct val="120000"/>
              </a:lnSpc>
            </a:pPr>
            <a:endParaRPr lang="ru-RU" b="1" spc="-1" dirty="0">
              <a:solidFill>
                <a:srgbClr val="595959"/>
              </a:solidFill>
              <a:latin typeface="Century Gothic"/>
            </a:endParaRPr>
          </a:p>
          <a:p>
            <a:pPr>
              <a:lnSpc>
                <a:spcPct val="120000"/>
              </a:lnSpc>
            </a:pPr>
            <a:r>
              <a:rPr lang="ru-RU" b="1" spc="-1" dirty="0">
                <a:solidFill>
                  <a:srgbClr val="595959"/>
                </a:solidFill>
                <a:latin typeface="Century Gothic"/>
              </a:rPr>
              <a:t>Поступило 127 заявлений и обращений граждан,</a:t>
            </a:r>
          </a:p>
          <a:p>
            <a:pPr>
              <a:lnSpc>
                <a:spcPct val="120000"/>
              </a:lnSpc>
            </a:pPr>
            <a:r>
              <a:rPr lang="ru-RU" b="1" spc="-1" dirty="0">
                <a:solidFill>
                  <a:srgbClr val="595959"/>
                </a:solidFill>
                <a:latin typeface="Century Gothic"/>
              </a:rPr>
              <a:t>75 обращений из системы «Народный контроль».</a:t>
            </a:r>
          </a:p>
        </p:txBody>
      </p:sp>
    </p:spTree>
    <p:extLst>
      <p:ext uri="{BB962C8B-B14F-4D97-AF65-F5344CB8AC3E}">
        <p14:creationId xmlns:p14="http://schemas.microsoft.com/office/powerpoint/2010/main" val="1222348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9C1BF-6097-6B39-1C2F-D3E3378D1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Заголовок 1">
            <a:extLst>
              <a:ext uri="{FF2B5EF4-FFF2-40B4-BE49-F238E27FC236}">
                <a16:creationId xmlns:a16="http://schemas.microsoft.com/office/drawing/2014/main" id="{207F42D1-23B0-3F99-324E-2B15F16F7000}"/>
              </a:ext>
            </a:extLst>
          </p:cNvPr>
          <p:cNvSpPr/>
          <p:nvPr/>
        </p:nvSpPr>
        <p:spPr>
          <a:xfrm>
            <a:off x="1159026" y="167149"/>
            <a:ext cx="9707463" cy="87266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/>
            <a:r>
              <a:rPr lang="ru-RU" sz="2000" b="1" spc="-1" dirty="0">
                <a:solidFill>
                  <a:srgbClr val="595959"/>
                </a:solidFill>
                <a:latin typeface="Century Gothic"/>
              </a:rPr>
              <a:t>Доходная </a:t>
            </a:r>
            <a:r>
              <a:rPr lang="ru-RU" sz="2000" b="1" spc="-1" dirty="0">
                <a:solidFill>
                  <a:srgbClr val="595959"/>
                </a:solidFill>
                <a:latin typeface="Century Gothic"/>
                <a:ea typeface="Verdana"/>
              </a:rPr>
              <a:t>часть бюджета Верхнеуслонского сельского поселения </a:t>
            </a:r>
          </a:p>
          <a:p>
            <a:pPr algn="ctr"/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  <a:p>
            <a:pPr>
              <a:lnSpc>
                <a:spcPct val="80000"/>
              </a:lnSpc>
            </a:pPr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</p:txBody>
      </p:sp>
      <p:sp>
        <p:nvSpPr>
          <p:cNvPr id="211" name="object 91">
            <a:extLst>
              <a:ext uri="{FF2B5EF4-FFF2-40B4-BE49-F238E27FC236}">
                <a16:creationId xmlns:a16="http://schemas.microsoft.com/office/drawing/2014/main" id="{2B13C905-48EC-6F18-B487-9AB47C56609F}"/>
              </a:ext>
            </a:extLst>
          </p:cNvPr>
          <p:cNvSpPr/>
          <p:nvPr/>
        </p:nvSpPr>
        <p:spPr>
          <a:xfrm>
            <a:off x="367920" y="-11880"/>
            <a:ext cx="429120" cy="6847200"/>
          </a:xfrm>
          <a:prstGeom prst="rect">
            <a:avLst/>
          </a:prstGeom>
          <a:blipFill>
            <a:blip r:embed="rId2">
              <a:alphaModFix amt="50000"/>
            </a:blip>
            <a:srcRect/>
            <a:stretch/>
          </a:blip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493715-F33C-0378-00C2-AB7C49657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489" y="167149"/>
            <a:ext cx="1109201" cy="1457186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1E7537C-7FE5-84D8-341C-BC9CF87EF7D1}"/>
              </a:ext>
            </a:extLst>
          </p:cNvPr>
          <p:cNvSpPr/>
          <p:nvPr/>
        </p:nvSpPr>
        <p:spPr>
          <a:xfrm>
            <a:off x="926901" y="1833642"/>
            <a:ext cx="5732205" cy="3156155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ru-RU" sz="1600" b="1" spc="-1" dirty="0">
                <a:solidFill>
                  <a:srgbClr val="595959"/>
                </a:solidFill>
                <a:latin typeface="Century Gothic"/>
              </a:rPr>
              <a:t>Собственные доходы поселения  20,6 млн. рублей, из них: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b="1" spc="-1" dirty="0">
                <a:solidFill>
                  <a:srgbClr val="595959"/>
                </a:solidFill>
                <a:latin typeface="Century Gothic"/>
              </a:rPr>
              <a:t>НДФЛ – 6,7 млн. рублей;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b="1" spc="-1" dirty="0">
                <a:solidFill>
                  <a:srgbClr val="595959"/>
                </a:solidFill>
                <a:latin typeface="Century Gothic"/>
              </a:rPr>
              <a:t>Земельный налог (</a:t>
            </a:r>
            <a:r>
              <a:rPr lang="ru-RU" sz="1600" b="1" spc="-1" dirty="0" err="1">
                <a:solidFill>
                  <a:srgbClr val="595959"/>
                </a:solidFill>
                <a:latin typeface="Century Gothic"/>
              </a:rPr>
              <a:t>юр.лица</a:t>
            </a:r>
            <a:r>
              <a:rPr lang="ru-RU" sz="1600" b="1" spc="-1" dirty="0">
                <a:solidFill>
                  <a:srgbClr val="595959"/>
                </a:solidFill>
                <a:latin typeface="Century Gothic"/>
              </a:rPr>
              <a:t>) – 4,5 млн. рублей;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b="1" spc="-1" dirty="0">
                <a:solidFill>
                  <a:srgbClr val="595959"/>
                </a:solidFill>
                <a:latin typeface="Century Gothic"/>
              </a:rPr>
              <a:t>Земельный налог (</a:t>
            </a:r>
            <a:r>
              <a:rPr lang="ru-RU" sz="1600" b="1" spc="-1" dirty="0" err="1">
                <a:solidFill>
                  <a:srgbClr val="595959"/>
                </a:solidFill>
                <a:latin typeface="Century Gothic"/>
              </a:rPr>
              <a:t>физ.лица</a:t>
            </a:r>
            <a:r>
              <a:rPr lang="ru-RU" sz="1600" b="1" spc="-1" dirty="0">
                <a:solidFill>
                  <a:srgbClr val="595959"/>
                </a:solidFill>
                <a:latin typeface="Century Gothic"/>
              </a:rPr>
              <a:t>) – 6,2 млн. рублей;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b="1" spc="-1" dirty="0">
                <a:solidFill>
                  <a:srgbClr val="595959"/>
                </a:solidFill>
                <a:latin typeface="Century Gothic"/>
              </a:rPr>
              <a:t>Налог на имущество (</a:t>
            </a:r>
            <a:r>
              <a:rPr lang="ru-RU" sz="1600" b="1" spc="-1" dirty="0" err="1">
                <a:solidFill>
                  <a:srgbClr val="595959"/>
                </a:solidFill>
                <a:latin typeface="Century Gothic"/>
              </a:rPr>
              <a:t>физ.лица</a:t>
            </a:r>
            <a:r>
              <a:rPr lang="ru-RU" sz="1600" b="1" spc="-1" dirty="0">
                <a:solidFill>
                  <a:srgbClr val="595959"/>
                </a:solidFill>
                <a:latin typeface="Century Gothic"/>
              </a:rPr>
              <a:t>) – 2,9 млн. рублей;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b="1" spc="-1" dirty="0">
                <a:solidFill>
                  <a:srgbClr val="595959"/>
                </a:solidFill>
                <a:latin typeface="Century Gothic"/>
              </a:rPr>
              <a:t>Иные доходы – 0,3 млн. рублей.</a:t>
            </a:r>
          </a:p>
          <a:p>
            <a:pPr>
              <a:lnSpc>
                <a:spcPct val="80000"/>
              </a:lnSpc>
            </a:pPr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9FF71184-B69B-5A42-5FCD-1F6EFBE8B8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9473141"/>
              </p:ext>
            </p:extLst>
          </p:nvPr>
        </p:nvGraphicFramePr>
        <p:xfrm>
          <a:off x="6788967" y="1239047"/>
          <a:ext cx="7802880" cy="5185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578797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3C43BA-F05C-0E80-FDE9-5747B673E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Заголовок 1">
            <a:extLst>
              <a:ext uri="{FF2B5EF4-FFF2-40B4-BE49-F238E27FC236}">
                <a16:creationId xmlns:a16="http://schemas.microsoft.com/office/drawing/2014/main" id="{F3AA236A-5726-E91E-1319-00D106F10EC4}"/>
              </a:ext>
            </a:extLst>
          </p:cNvPr>
          <p:cNvSpPr/>
          <p:nvPr/>
        </p:nvSpPr>
        <p:spPr>
          <a:xfrm>
            <a:off x="1159026" y="167149"/>
            <a:ext cx="9707463" cy="87266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/>
            <a:r>
              <a:rPr lang="ru-RU" sz="2400" b="1" spc="-1" dirty="0">
                <a:solidFill>
                  <a:srgbClr val="595959"/>
                </a:solidFill>
                <a:latin typeface="Century Gothic"/>
              </a:rPr>
              <a:t>Митинг к Дню памяти воинов-интернационалистов</a:t>
            </a:r>
          </a:p>
          <a:p>
            <a:pPr algn="ctr"/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  <a:p>
            <a:pPr>
              <a:lnSpc>
                <a:spcPct val="80000"/>
              </a:lnSpc>
            </a:pPr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</p:txBody>
      </p:sp>
      <p:sp>
        <p:nvSpPr>
          <p:cNvPr id="211" name="object 91">
            <a:extLst>
              <a:ext uri="{FF2B5EF4-FFF2-40B4-BE49-F238E27FC236}">
                <a16:creationId xmlns:a16="http://schemas.microsoft.com/office/drawing/2014/main" id="{70EB0C9C-23B8-D3C6-EBDF-DD624A6EA125}"/>
              </a:ext>
            </a:extLst>
          </p:cNvPr>
          <p:cNvSpPr/>
          <p:nvPr/>
        </p:nvSpPr>
        <p:spPr>
          <a:xfrm>
            <a:off x="367920" y="-11880"/>
            <a:ext cx="429120" cy="6847200"/>
          </a:xfrm>
          <a:prstGeom prst="rect">
            <a:avLst/>
          </a:prstGeom>
          <a:blipFill>
            <a:blip r:embed="rId2">
              <a:alphaModFix amt="50000"/>
            </a:blip>
            <a:srcRect/>
            <a:stretch/>
          </a:blip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955A4F-0534-FFD1-42AA-F807C5618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489" y="167149"/>
            <a:ext cx="1109201" cy="145718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DECE4D-AC0D-2EF0-3D26-A75D5A8754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603480"/>
            <a:ext cx="5911912" cy="3778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6DF1FB-BCE8-357C-55EC-BC6DEF90B2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245" y="2988510"/>
            <a:ext cx="5911912" cy="3658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8046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E149C-F143-7FAE-60C7-3420E30A7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Заголовок 1">
            <a:extLst>
              <a:ext uri="{FF2B5EF4-FFF2-40B4-BE49-F238E27FC236}">
                <a16:creationId xmlns:a16="http://schemas.microsoft.com/office/drawing/2014/main" id="{F09D9D94-6D61-F482-B591-612BC7021D31}"/>
              </a:ext>
            </a:extLst>
          </p:cNvPr>
          <p:cNvSpPr/>
          <p:nvPr/>
        </p:nvSpPr>
        <p:spPr>
          <a:xfrm>
            <a:off x="1159026" y="167149"/>
            <a:ext cx="9707463" cy="87266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/>
            <a:r>
              <a:rPr lang="ru-RU" sz="2400" b="1" spc="-1" dirty="0">
                <a:solidFill>
                  <a:srgbClr val="595959"/>
                </a:solidFill>
                <a:latin typeface="Century Gothic"/>
              </a:rPr>
              <a:t>Зажжение Вечного огня</a:t>
            </a:r>
          </a:p>
          <a:p>
            <a:pPr algn="ctr"/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  <a:p>
            <a:pPr>
              <a:lnSpc>
                <a:spcPct val="80000"/>
              </a:lnSpc>
            </a:pPr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</p:txBody>
      </p:sp>
      <p:sp>
        <p:nvSpPr>
          <p:cNvPr id="211" name="object 91">
            <a:extLst>
              <a:ext uri="{FF2B5EF4-FFF2-40B4-BE49-F238E27FC236}">
                <a16:creationId xmlns:a16="http://schemas.microsoft.com/office/drawing/2014/main" id="{ACB37262-267A-36CA-E9AF-20F0CE972DE2}"/>
              </a:ext>
            </a:extLst>
          </p:cNvPr>
          <p:cNvSpPr/>
          <p:nvPr/>
        </p:nvSpPr>
        <p:spPr>
          <a:xfrm>
            <a:off x="367920" y="-11880"/>
            <a:ext cx="429120" cy="6847200"/>
          </a:xfrm>
          <a:prstGeom prst="rect">
            <a:avLst/>
          </a:prstGeom>
          <a:blipFill>
            <a:blip r:embed="rId2">
              <a:alphaModFix amt="50000"/>
            </a:blip>
            <a:srcRect/>
            <a:stretch/>
          </a:blip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E18499-6DFF-313A-1555-1A8199893A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489" y="167149"/>
            <a:ext cx="1109201" cy="1457186"/>
          </a:xfrm>
          <a:prstGeom prst="rect">
            <a:avLst/>
          </a:prstGeom>
        </p:spPr>
      </p:pic>
      <p:pic>
        <p:nvPicPr>
          <p:cNvPr id="5" name="Рисунок 4" descr="Изображение выглядит как небо, на открытом воздухе, дерево, челове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66281EA-8916-367F-07EC-06BEF50442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712868"/>
            <a:ext cx="5654116" cy="4065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Изображение выглядит как строительство, безалкогольный напиток, на открытом воздухе, растени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B6A2C79-843E-4005-693C-98BFB2B61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390" y="2865541"/>
            <a:ext cx="6031300" cy="3825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2514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7BFD7-24EF-7611-7E46-301DF1C4A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Заголовок 1">
            <a:extLst>
              <a:ext uri="{FF2B5EF4-FFF2-40B4-BE49-F238E27FC236}">
                <a16:creationId xmlns:a16="http://schemas.microsoft.com/office/drawing/2014/main" id="{2A7CEAA4-F61F-9180-3FDA-7D3CC54D732C}"/>
              </a:ext>
            </a:extLst>
          </p:cNvPr>
          <p:cNvSpPr/>
          <p:nvPr/>
        </p:nvSpPr>
        <p:spPr>
          <a:xfrm>
            <a:off x="1159026" y="167149"/>
            <a:ext cx="9707463" cy="87266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/>
            <a:r>
              <a:rPr lang="ru-RU" sz="2400" b="1" spc="-1" dirty="0">
                <a:solidFill>
                  <a:srgbClr val="595959"/>
                </a:solidFill>
                <a:latin typeface="Century Gothic"/>
              </a:rPr>
              <a:t>Ретро-автопробег «Казанский обвод — По следам войны»</a:t>
            </a:r>
          </a:p>
          <a:p>
            <a:pPr algn="ctr"/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  <a:p>
            <a:pPr>
              <a:lnSpc>
                <a:spcPct val="80000"/>
              </a:lnSpc>
            </a:pPr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</p:txBody>
      </p:sp>
      <p:sp>
        <p:nvSpPr>
          <p:cNvPr id="211" name="object 91">
            <a:extLst>
              <a:ext uri="{FF2B5EF4-FFF2-40B4-BE49-F238E27FC236}">
                <a16:creationId xmlns:a16="http://schemas.microsoft.com/office/drawing/2014/main" id="{EAF2712B-4A25-7F04-E3F4-569E6C14903F}"/>
              </a:ext>
            </a:extLst>
          </p:cNvPr>
          <p:cNvSpPr/>
          <p:nvPr/>
        </p:nvSpPr>
        <p:spPr>
          <a:xfrm>
            <a:off x="367920" y="-11880"/>
            <a:ext cx="429120" cy="6847200"/>
          </a:xfrm>
          <a:prstGeom prst="rect">
            <a:avLst/>
          </a:prstGeom>
          <a:blipFill>
            <a:blip r:embed="rId2">
              <a:alphaModFix amt="50000"/>
            </a:blip>
            <a:srcRect/>
            <a:stretch/>
          </a:blip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96BDF7-7909-C444-0B31-62AC2C48F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489" y="167149"/>
            <a:ext cx="1109201" cy="14571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7C6FEF-97E2-246F-DD83-C50E925F61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25" y="573000"/>
            <a:ext cx="5160299" cy="344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0598E6-10A9-2901-3B94-B383358E21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518" y="2879692"/>
            <a:ext cx="5831233" cy="3622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68081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1CF07-B022-38E0-2B09-CB23FEF7B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Заголовок 1">
            <a:extLst>
              <a:ext uri="{FF2B5EF4-FFF2-40B4-BE49-F238E27FC236}">
                <a16:creationId xmlns:a16="http://schemas.microsoft.com/office/drawing/2014/main" id="{ACBD35F8-BDB9-75E2-E7BF-D7D82C69B989}"/>
              </a:ext>
            </a:extLst>
          </p:cNvPr>
          <p:cNvSpPr/>
          <p:nvPr/>
        </p:nvSpPr>
        <p:spPr>
          <a:xfrm>
            <a:off x="1159026" y="167149"/>
            <a:ext cx="9707463" cy="87266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/>
            <a:r>
              <a:rPr lang="ru-RU" sz="2400" b="1" spc="-1" dirty="0">
                <a:solidFill>
                  <a:srgbClr val="595959"/>
                </a:solidFill>
                <a:latin typeface="Century Gothic"/>
              </a:rPr>
              <a:t>Празднование 80-летия Победы в Великой Отечественной войне</a:t>
            </a:r>
          </a:p>
          <a:p>
            <a:pPr algn="ctr"/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  <a:p>
            <a:pPr>
              <a:lnSpc>
                <a:spcPct val="80000"/>
              </a:lnSpc>
            </a:pPr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</p:txBody>
      </p:sp>
      <p:sp>
        <p:nvSpPr>
          <p:cNvPr id="211" name="object 91">
            <a:extLst>
              <a:ext uri="{FF2B5EF4-FFF2-40B4-BE49-F238E27FC236}">
                <a16:creationId xmlns:a16="http://schemas.microsoft.com/office/drawing/2014/main" id="{C0926D29-024C-37EF-5210-1F8FCC7269B7}"/>
              </a:ext>
            </a:extLst>
          </p:cNvPr>
          <p:cNvSpPr/>
          <p:nvPr/>
        </p:nvSpPr>
        <p:spPr>
          <a:xfrm>
            <a:off x="367920" y="-11880"/>
            <a:ext cx="429120" cy="6847200"/>
          </a:xfrm>
          <a:prstGeom prst="rect">
            <a:avLst/>
          </a:prstGeom>
          <a:blipFill>
            <a:blip r:embed="rId2">
              <a:alphaModFix amt="50000"/>
            </a:blip>
            <a:srcRect/>
            <a:stretch/>
          </a:blip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9BD66E-FED5-280D-855C-9789EA849F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489" y="167149"/>
            <a:ext cx="1109201" cy="14571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1A85C2-8524-EE65-5139-0E3274CDE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20" y="1039812"/>
            <a:ext cx="9001760" cy="5063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12528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D7D76-FB7E-ABCA-0B98-0703A4169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Заголовок 1">
            <a:extLst>
              <a:ext uri="{FF2B5EF4-FFF2-40B4-BE49-F238E27FC236}">
                <a16:creationId xmlns:a16="http://schemas.microsoft.com/office/drawing/2014/main" id="{70C3C6FE-72D7-4781-1D5D-0978D10F687A}"/>
              </a:ext>
            </a:extLst>
          </p:cNvPr>
          <p:cNvSpPr/>
          <p:nvPr/>
        </p:nvSpPr>
        <p:spPr>
          <a:xfrm>
            <a:off x="1159026" y="167149"/>
            <a:ext cx="9707463" cy="87266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/>
            <a:r>
              <a:rPr lang="ru-RU" sz="2400" b="1" spc="-1" dirty="0">
                <a:solidFill>
                  <a:srgbClr val="595959"/>
                </a:solidFill>
                <a:latin typeface="Century Gothic"/>
              </a:rPr>
              <a:t>Поздравление ветеранов Великой Отечественной войны</a:t>
            </a:r>
          </a:p>
          <a:p>
            <a:pPr algn="ctr"/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  <a:p>
            <a:pPr algn="ctr"/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  <a:p>
            <a:pPr>
              <a:lnSpc>
                <a:spcPct val="80000"/>
              </a:lnSpc>
            </a:pPr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</p:txBody>
      </p:sp>
      <p:sp>
        <p:nvSpPr>
          <p:cNvPr id="211" name="object 91">
            <a:extLst>
              <a:ext uri="{FF2B5EF4-FFF2-40B4-BE49-F238E27FC236}">
                <a16:creationId xmlns:a16="http://schemas.microsoft.com/office/drawing/2014/main" id="{D85A3522-A7B0-FA22-1058-E1BF58B6E101}"/>
              </a:ext>
            </a:extLst>
          </p:cNvPr>
          <p:cNvSpPr/>
          <p:nvPr/>
        </p:nvSpPr>
        <p:spPr>
          <a:xfrm>
            <a:off x="367920" y="-11880"/>
            <a:ext cx="429120" cy="6847200"/>
          </a:xfrm>
          <a:prstGeom prst="rect">
            <a:avLst/>
          </a:prstGeom>
          <a:blipFill>
            <a:blip r:embed="rId2">
              <a:alphaModFix amt="50000"/>
            </a:blip>
            <a:srcRect/>
            <a:stretch/>
          </a:blip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637807-1C58-6787-5D11-A1E9F7637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489" y="167149"/>
            <a:ext cx="1109201" cy="14571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C6E846-E9F8-857B-18D2-BECFC52A02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062" y="3078621"/>
            <a:ext cx="5602018" cy="3433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Изображение выглядит как одежда, Человеческое лицо, человек, улыб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0B0BB32-0441-2B46-CD8F-F64963D97F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1" y="603480"/>
            <a:ext cx="5181599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897B24-DEEA-2EC8-DA7E-E6DE676DD7B9}"/>
              </a:ext>
            </a:extLst>
          </p:cNvPr>
          <p:cNvSpPr txBox="1"/>
          <p:nvPr/>
        </p:nvSpPr>
        <p:spPr>
          <a:xfrm>
            <a:off x="1514169" y="4795590"/>
            <a:ext cx="4205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-1" dirty="0" err="1">
                <a:solidFill>
                  <a:srgbClr val="595959"/>
                </a:solidFill>
                <a:latin typeface="Century Gothic"/>
              </a:rPr>
              <a:t>Адеева</a:t>
            </a:r>
            <a:r>
              <a:rPr lang="ru-RU" b="1" spc="-1" dirty="0">
                <a:solidFill>
                  <a:srgbClr val="595959"/>
                </a:solidFill>
                <a:latin typeface="Century Gothic"/>
              </a:rPr>
              <a:t> </a:t>
            </a:r>
            <a:r>
              <a:rPr lang="ru-RU" b="1" spc="-1" dirty="0" err="1">
                <a:solidFill>
                  <a:srgbClr val="595959"/>
                </a:solidFill>
                <a:latin typeface="Century Gothic"/>
              </a:rPr>
              <a:t>Суембика</a:t>
            </a:r>
            <a:r>
              <a:rPr lang="ru-RU" b="1" spc="-1" dirty="0">
                <a:solidFill>
                  <a:srgbClr val="595959"/>
                </a:solidFill>
                <a:latin typeface="Century Gothic"/>
              </a:rPr>
              <a:t> </a:t>
            </a:r>
            <a:r>
              <a:rPr lang="ru-RU" b="1" spc="-1" dirty="0" err="1">
                <a:solidFill>
                  <a:srgbClr val="595959"/>
                </a:solidFill>
                <a:latin typeface="Century Gothic"/>
              </a:rPr>
              <a:t>Калиевна</a:t>
            </a:r>
            <a:endParaRPr lang="ru-RU" b="1" spc="-1" dirty="0">
              <a:solidFill>
                <a:srgbClr val="595959"/>
              </a:solidFill>
              <a:latin typeface="Century Gothic"/>
            </a:endParaRPr>
          </a:p>
          <a:p>
            <a:pPr algn="ctr"/>
            <a:r>
              <a:rPr lang="ru-RU" b="1" spc="-1" dirty="0">
                <a:solidFill>
                  <a:srgbClr val="595959"/>
                </a:solidFill>
                <a:latin typeface="Century Gothic"/>
              </a:rPr>
              <a:t>95 лет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6BC4BD-ED20-DC3B-9858-3D9D6AA24430}"/>
              </a:ext>
            </a:extLst>
          </p:cNvPr>
          <p:cNvSpPr txBox="1"/>
          <p:nvPr/>
        </p:nvSpPr>
        <p:spPr>
          <a:xfrm>
            <a:off x="7198405" y="2155291"/>
            <a:ext cx="4205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-1" dirty="0">
                <a:solidFill>
                  <a:srgbClr val="595959"/>
                </a:solidFill>
                <a:latin typeface="Century Gothic"/>
              </a:rPr>
              <a:t>Алексеева Анна Алексеевна </a:t>
            </a:r>
          </a:p>
          <a:p>
            <a:pPr algn="ctr"/>
            <a:r>
              <a:rPr lang="ru-RU" b="1" spc="-1" dirty="0">
                <a:solidFill>
                  <a:srgbClr val="595959"/>
                </a:solidFill>
                <a:latin typeface="Century Gothic"/>
              </a:rPr>
              <a:t>101 год</a:t>
            </a:r>
          </a:p>
          <a:p>
            <a:endParaRPr lang="ru-RU" b="1" spc="-1" dirty="0">
              <a:solidFill>
                <a:srgbClr val="595959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513784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9573B-BF17-3825-5E2D-6390C4FA3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Заголовок 1">
            <a:extLst>
              <a:ext uri="{FF2B5EF4-FFF2-40B4-BE49-F238E27FC236}">
                <a16:creationId xmlns:a16="http://schemas.microsoft.com/office/drawing/2014/main" id="{A1DB96F3-754B-338D-F4A0-90DD295CC3D5}"/>
              </a:ext>
            </a:extLst>
          </p:cNvPr>
          <p:cNvSpPr/>
          <p:nvPr/>
        </p:nvSpPr>
        <p:spPr>
          <a:xfrm>
            <a:off x="1159026" y="167149"/>
            <a:ext cx="9707463" cy="87266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/>
            <a:r>
              <a:rPr lang="ru-RU" sz="2400" b="1" spc="-1" dirty="0">
                <a:solidFill>
                  <a:srgbClr val="595959"/>
                </a:solidFill>
                <a:latin typeface="Century Gothic"/>
              </a:rPr>
              <a:t>Акция «Свеча памяти»</a:t>
            </a:r>
          </a:p>
          <a:p>
            <a:pPr algn="ctr"/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  <a:p>
            <a:pPr>
              <a:lnSpc>
                <a:spcPct val="80000"/>
              </a:lnSpc>
            </a:pPr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</p:txBody>
      </p:sp>
      <p:sp>
        <p:nvSpPr>
          <p:cNvPr id="211" name="object 91">
            <a:extLst>
              <a:ext uri="{FF2B5EF4-FFF2-40B4-BE49-F238E27FC236}">
                <a16:creationId xmlns:a16="http://schemas.microsoft.com/office/drawing/2014/main" id="{07C6E254-7DEF-91E0-68FF-32CD4005FA3E}"/>
              </a:ext>
            </a:extLst>
          </p:cNvPr>
          <p:cNvSpPr/>
          <p:nvPr/>
        </p:nvSpPr>
        <p:spPr>
          <a:xfrm>
            <a:off x="367920" y="-11880"/>
            <a:ext cx="429120" cy="6847200"/>
          </a:xfrm>
          <a:prstGeom prst="rect">
            <a:avLst/>
          </a:prstGeom>
          <a:blipFill>
            <a:blip r:embed="rId2">
              <a:alphaModFix amt="50000"/>
            </a:blip>
            <a:srcRect/>
            <a:stretch/>
          </a:blip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6A9AC9-0F10-4442-D49D-A305F2340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489" y="167149"/>
            <a:ext cx="1109201" cy="14571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D1831A-7646-2AAF-79E3-2766E69AF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04" y="895742"/>
            <a:ext cx="9418320" cy="5297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70544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CAC68-4A3C-73F8-A982-5C00AF563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Заголовок 1">
            <a:extLst>
              <a:ext uri="{FF2B5EF4-FFF2-40B4-BE49-F238E27FC236}">
                <a16:creationId xmlns:a16="http://schemas.microsoft.com/office/drawing/2014/main" id="{765390AD-F3B0-0A70-C3C3-ADFD9741D77E}"/>
              </a:ext>
            </a:extLst>
          </p:cNvPr>
          <p:cNvSpPr/>
          <p:nvPr/>
        </p:nvSpPr>
        <p:spPr>
          <a:xfrm>
            <a:off x="1159026" y="167149"/>
            <a:ext cx="9707463" cy="87266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/>
            <a:r>
              <a:rPr lang="ru-RU" sz="2400" b="1" spc="-1" dirty="0">
                <a:solidFill>
                  <a:srgbClr val="595959"/>
                </a:solidFill>
                <a:latin typeface="Century Gothic"/>
              </a:rPr>
              <a:t>Сабантуй</a:t>
            </a:r>
          </a:p>
          <a:p>
            <a:pPr algn="ctr"/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  <a:p>
            <a:pPr>
              <a:lnSpc>
                <a:spcPct val="80000"/>
              </a:lnSpc>
            </a:pPr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</p:txBody>
      </p:sp>
      <p:sp>
        <p:nvSpPr>
          <p:cNvPr id="211" name="object 91">
            <a:extLst>
              <a:ext uri="{FF2B5EF4-FFF2-40B4-BE49-F238E27FC236}">
                <a16:creationId xmlns:a16="http://schemas.microsoft.com/office/drawing/2014/main" id="{3E94E44E-443D-F599-E3BE-E96BBBF7999F}"/>
              </a:ext>
            </a:extLst>
          </p:cNvPr>
          <p:cNvSpPr/>
          <p:nvPr/>
        </p:nvSpPr>
        <p:spPr>
          <a:xfrm>
            <a:off x="367920" y="-11880"/>
            <a:ext cx="429120" cy="6847200"/>
          </a:xfrm>
          <a:prstGeom prst="rect">
            <a:avLst/>
          </a:prstGeom>
          <a:blipFill>
            <a:blip r:embed="rId2">
              <a:alphaModFix amt="50000"/>
            </a:blip>
            <a:srcRect/>
            <a:stretch/>
          </a:blip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0773E5-7E41-D3A8-FC8E-CDC56C5D3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489" y="167149"/>
            <a:ext cx="1109201" cy="1457186"/>
          </a:xfrm>
          <a:prstGeom prst="rect">
            <a:avLst/>
          </a:prstGeom>
        </p:spPr>
      </p:pic>
      <p:pic>
        <p:nvPicPr>
          <p:cNvPr id="2" name="Рисунок 1" descr="Изображение выглядит как на открытом воздухе, дерево, трава, лошад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2C0CA39-32EF-9222-850F-C47B1DC234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680" y="2907138"/>
            <a:ext cx="5757985" cy="3839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Изображение выглядит как на открытом воздухе, трава, небо, облак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A5F6F84-0862-5C4A-4005-10080A7597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60" y="746958"/>
            <a:ext cx="5973080" cy="3982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08453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ACC67-608F-C559-B48F-7312D5413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Заголовок 1">
            <a:extLst>
              <a:ext uri="{FF2B5EF4-FFF2-40B4-BE49-F238E27FC236}">
                <a16:creationId xmlns:a16="http://schemas.microsoft.com/office/drawing/2014/main" id="{6E5F0306-35E9-DBE0-FB5E-BC00AB958AB0}"/>
              </a:ext>
            </a:extLst>
          </p:cNvPr>
          <p:cNvSpPr/>
          <p:nvPr/>
        </p:nvSpPr>
        <p:spPr>
          <a:xfrm>
            <a:off x="1159026" y="167149"/>
            <a:ext cx="9707463" cy="87266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/>
            <a:r>
              <a:rPr lang="ru-RU" sz="2400" b="1" spc="-1" dirty="0">
                <a:solidFill>
                  <a:srgbClr val="595959"/>
                </a:solidFill>
                <a:latin typeface="Century Gothic"/>
              </a:rPr>
              <a:t>Фестиваль «Соколка-2025»</a:t>
            </a:r>
          </a:p>
          <a:p>
            <a:pPr algn="ctr"/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  <a:p>
            <a:pPr>
              <a:lnSpc>
                <a:spcPct val="80000"/>
              </a:lnSpc>
            </a:pPr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</p:txBody>
      </p:sp>
      <p:sp>
        <p:nvSpPr>
          <p:cNvPr id="211" name="object 91">
            <a:extLst>
              <a:ext uri="{FF2B5EF4-FFF2-40B4-BE49-F238E27FC236}">
                <a16:creationId xmlns:a16="http://schemas.microsoft.com/office/drawing/2014/main" id="{1BBBFBEE-317E-433D-BE4E-90D4A3A08AFB}"/>
              </a:ext>
            </a:extLst>
          </p:cNvPr>
          <p:cNvSpPr/>
          <p:nvPr/>
        </p:nvSpPr>
        <p:spPr>
          <a:xfrm>
            <a:off x="367920" y="-11880"/>
            <a:ext cx="429120" cy="6847200"/>
          </a:xfrm>
          <a:prstGeom prst="rect">
            <a:avLst/>
          </a:prstGeom>
          <a:blipFill>
            <a:blip r:embed="rId2">
              <a:alphaModFix amt="50000"/>
            </a:blip>
            <a:srcRect/>
            <a:stretch/>
          </a:blip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0194DE-FB06-67AF-4518-7113DC588B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489" y="167149"/>
            <a:ext cx="1109201" cy="14571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9EB402-E457-943B-DB57-DADC728C2C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1" y="748665"/>
            <a:ext cx="6085840" cy="3423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8C2093-B18B-0D18-759E-128A3E5B6D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67566"/>
            <a:ext cx="5984239" cy="3423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79303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58E5FC-44BE-B965-6B99-118E0D26F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Заголовок 1">
            <a:extLst>
              <a:ext uri="{FF2B5EF4-FFF2-40B4-BE49-F238E27FC236}">
                <a16:creationId xmlns:a16="http://schemas.microsoft.com/office/drawing/2014/main" id="{84E5A813-CE35-E203-1FDF-1006FF9635A6}"/>
              </a:ext>
            </a:extLst>
          </p:cNvPr>
          <p:cNvSpPr/>
          <p:nvPr/>
        </p:nvSpPr>
        <p:spPr>
          <a:xfrm>
            <a:off x="1159026" y="167149"/>
            <a:ext cx="9707463" cy="87266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/>
            <a:r>
              <a:rPr lang="ru-RU" sz="2400" b="1" spc="-1" dirty="0">
                <a:solidFill>
                  <a:srgbClr val="595959"/>
                </a:solidFill>
                <a:latin typeface="Century Gothic"/>
                <a:ea typeface="Verdana"/>
              </a:rPr>
              <a:t>Помощь участникам и семьям участников специальной военной операции</a:t>
            </a:r>
          </a:p>
          <a:p>
            <a:pPr algn="ctr"/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  <a:p>
            <a:pPr algn="ctr"/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  <a:p>
            <a:pPr>
              <a:lnSpc>
                <a:spcPct val="80000"/>
              </a:lnSpc>
            </a:pPr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</p:txBody>
      </p:sp>
      <p:sp>
        <p:nvSpPr>
          <p:cNvPr id="211" name="object 91">
            <a:extLst>
              <a:ext uri="{FF2B5EF4-FFF2-40B4-BE49-F238E27FC236}">
                <a16:creationId xmlns:a16="http://schemas.microsoft.com/office/drawing/2014/main" id="{C857CBE0-9475-69FA-6A83-BE7D066CBA09}"/>
              </a:ext>
            </a:extLst>
          </p:cNvPr>
          <p:cNvSpPr/>
          <p:nvPr/>
        </p:nvSpPr>
        <p:spPr>
          <a:xfrm>
            <a:off x="367920" y="-11880"/>
            <a:ext cx="429120" cy="6847200"/>
          </a:xfrm>
          <a:prstGeom prst="rect">
            <a:avLst/>
          </a:prstGeom>
          <a:blipFill>
            <a:blip r:embed="rId2">
              <a:alphaModFix amt="50000"/>
            </a:blip>
            <a:srcRect/>
            <a:stretch/>
          </a:blip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301D93-4B85-C2E1-E597-9D0D2D69AF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489" y="167149"/>
            <a:ext cx="1109201" cy="1457186"/>
          </a:xfrm>
          <a:prstGeom prst="rect">
            <a:avLst/>
          </a:prstGeom>
        </p:spPr>
      </p:pic>
      <p:pic>
        <p:nvPicPr>
          <p:cNvPr id="2" name="Рисунок 1" descr="Изображение выглядит как одежда, на открытом воздухе, человек, тра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C2CF8A-42B5-C24C-EDF7-66D0D1652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854" y="1023956"/>
            <a:ext cx="5232026" cy="3924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Изображение выглядит как одежда, человек, женщина, в помещении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2C889D1-3C66-15EE-1BE4-8FC408B918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120" y="2767498"/>
            <a:ext cx="5125450" cy="3718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39442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3F99F-B187-1A54-9AE6-3CE844632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Заголовок 1">
            <a:extLst>
              <a:ext uri="{FF2B5EF4-FFF2-40B4-BE49-F238E27FC236}">
                <a16:creationId xmlns:a16="http://schemas.microsoft.com/office/drawing/2014/main" id="{41F8E598-527E-7A13-BB48-50FFE3092285}"/>
              </a:ext>
            </a:extLst>
          </p:cNvPr>
          <p:cNvSpPr/>
          <p:nvPr/>
        </p:nvSpPr>
        <p:spPr>
          <a:xfrm>
            <a:off x="1159026" y="167149"/>
            <a:ext cx="9707463" cy="87266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/>
            <a:r>
              <a:rPr lang="ru-RU" sz="2400" b="1" spc="-1" dirty="0">
                <a:solidFill>
                  <a:srgbClr val="595959"/>
                </a:solidFill>
                <a:latin typeface="Century Gothic"/>
                <a:ea typeface="Verdana"/>
              </a:rPr>
              <a:t>Помощь участникам и семьям участников специальной военной операции</a:t>
            </a:r>
          </a:p>
          <a:p>
            <a:pPr algn="ctr"/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  <a:p>
            <a:pPr algn="ctr"/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  <a:p>
            <a:pPr>
              <a:lnSpc>
                <a:spcPct val="80000"/>
              </a:lnSpc>
            </a:pPr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</p:txBody>
      </p:sp>
      <p:sp>
        <p:nvSpPr>
          <p:cNvPr id="211" name="object 91">
            <a:extLst>
              <a:ext uri="{FF2B5EF4-FFF2-40B4-BE49-F238E27FC236}">
                <a16:creationId xmlns:a16="http://schemas.microsoft.com/office/drawing/2014/main" id="{D7545569-DB19-A915-7660-C9AF69B08D6A}"/>
              </a:ext>
            </a:extLst>
          </p:cNvPr>
          <p:cNvSpPr/>
          <p:nvPr/>
        </p:nvSpPr>
        <p:spPr>
          <a:xfrm>
            <a:off x="367920" y="-11880"/>
            <a:ext cx="429120" cy="6847200"/>
          </a:xfrm>
          <a:prstGeom prst="rect">
            <a:avLst/>
          </a:prstGeom>
          <a:blipFill>
            <a:blip r:embed="rId2">
              <a:alphaModFix amt="50000"/>
            </a:blip>
            <a:srcRect/>
            <a:stretch/>
          </a:blip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6C1F22-DBB2-BCAD-F03B-2A6D827F5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489" y="167149"/>
            <a:ext cx="1109201" cy="145718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7501177-C5D2-38D7-D919-0FEF548BB2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74" y="1039812"/>
            <a:ext cx="5531846" cy="3643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83CC9BE-7780-9992-7823-33535CF95B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385" y="2942158"/>
            <a:ext cx="5707305" cy="3643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7963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086D2-16CE-7255-B55B-21F8AE907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Заголовок 1">
            <a:extLst>
              <a:ext uri="{FF2B5EF4-FFF2-40B4-BE49-F238E27FC236}">
                <a16:creationId xmlns:a16="http://schemas.microsoft.com/office/drawing/2014/main" id="{CD7F916B-C9E8-30DB-E89F-7706CF8394BE}"/>
              </a:ext>
            </a:extLst>
          </p:cNvPr>
          <p:cNvSpPr/>
          <p:nvPr/>
        </p:nvSpPr>
        <p:spPr>
          <a:xfrm>
            <a:off x="1159026" y="167149"/>
            <a:ext cx="9707463" cy="87266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spc="-1" dirty="0">
                <a:solidFill>
                  <a:srgbClr val="595959"/>
                </a:solidFill>
                <a:latin typeface="Century Gothic"/>
                <a:ea typeface="Verdana"/>
              </a:rPr>
              <a:t>Расходная часть бюджета Верхнеуслонского сельского поселения </a:t>
            </a:r>
          </a:p>
          <a:p>
            <a:pPr>
              <a:lnSpc>
                <a:spcPct val="80000"/>
              </a:lnSpc>
            </a:pPr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</p:txBody>
      </p:sp>
      <p:sp>
        <p:nvSpPr>
          <p:cNvPr id="211" name="object 91">
            <a:extLst>
              <a:ext uri="{FF2B5EF4-FFF2-40B4-BE49-F238E27FC236}">
                <a16:creationId xmlns:a16="http://schemas.microsoft.com/office/drawing/2014/main" id="{BA4BD78A-E2BB-5C1F-FC89-679FE3FDD1A4}"/>
              </a:ext>
            </a:extLst>
          </p:cNvPr>
          <p:cNvSpPr/>
          <p:nvPr/>
        </p:nvSpPr>
        <p:spPr>
          <a:xfrm>
            <a:off x="367920" y="-11880"/>
            <a:ext cx="429120" cy="6847200"/>
          </a:xfrm>
          <a:prstGeom prst="rect">
            <a:avLst/>
          </a:prstGeom>
          <a:blipFill>
            <a:blip r:embed="rId2">
              <a:alphaModFix amt="50000"/>
            </a:blip>
            <a:srcRect/>
            <a:stretch/>
          </a:blip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159C43-BAA0-D803-7ABB-A3DFF21E2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489" y="167149"/>
            <a:ext cx="1109201" cy="1457186"/>
          </a:xfrm>
          <a:prstGeom prst="rect">
            <a:avLst/>
          </a:prstGeom>
        </p:spPr>
      </p:pic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8F4AA74F-E7DC-5B20-F93A-4B9AB0E0A4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9965440"/>
              </p:ext>
            </p:extLst>
          </p:nvPr>
        </p:nvGraphicFramePr>
        <p:xfrm>
          <a:off x="4378960" y="1039812"/>
          <a:ext cx="7741920" cy="5310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676E39A-A253-B751-CAE7-9049DD130E10}"/>
              </a:ext>
            </a:extLst>
          </p:cNvPr>
          <p:cNvSpPr txBox="1"/>
          <p:nvPr/>
        </p:nvSpPr>
        <p:spPr>
          <a:xfrm>
            <a:off x="797040" y="818317"/>
            <a:ext cx="4226560" cy="522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400" b="1" spc="-1" dirty="0">
                <a:solidFill>
                  <a:srgbClr val="595959"/>
                </a:solidFill>
                <a:latin typeface="Century Gothic"/>
              </a:rPr>
              <a:t>Содержание дорог – 6,2 млн. р.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400" b="1" spc="-1" dirty="0">
                <a:solidFill>
                  <a:srgbClr val="595959"/>
                </a:solidFill>
                <a:latin typeface="Century Gothic"/>
              </a:rPr>
              <a:t>Уличное освещение – 3,1 млн. р.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400" b="1" spc="-1" dirty="0">
                <a:solidFill>
                  <a:srgbClr val="595959"/>
                </a:solidFill>
                <a:latin typeface="Century Gothic"/>
              </a:rPr>
              <a:t>Управление – 4,3 млн. р.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400" b="1" spc="-1" dirty="0">
                <a:solidFill>
                  <a:srgbClr val="595959"/>
                </a:solidFill>
                <a:latin typeface="Century Gothic"/>
              </a:rPr>
              <a:t>Культура – 1,3 млн. р.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400" b="1" spc="-1" dirty="0">
                <a:solidFill>
                  <a:srgbClr val="595959"/>
                </a:solidFill>
                <a:latin typeface="Century Gothic"/>
              </a:rPr>
              <a:t>Озеленение – 2,7 млн. р.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400" b="1" spc="-1" dirty="0">
                <a:solidFill>
                  <a:srgbClr val="595959"/>
                </a:solidFill>
                <a:latin typeface="Century Gothic"/>
              </a:rPr>
              <a:t>Содержание мест захоронения – 0,5 млн. р.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400" b="1" spc="-1" dirty="0">
                <a:solidFill>
                  <a:srgbClr val="595959"/>
                </a:solidFill>
                <a:latin typeface="Century Gothic"/>
              </a:rPr>
              <a:t>Прочие расходы на благоустройство – 5,1 млн. р.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400" b="1" spc="-1" dirty="0">
                <a:solidFill>
                  <a:srgbClr val="595959"/>
                </a:solidFill>
                <a:latin typeface="Century Gothic"/>
              </a:rPr>
              <a:t>Средства гранта – 0,7 млн. р.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400" b="1" spc="-1" dirty="0">
                <a:solidFill>
                  <a:srgbClr val="595959"/>
                </a:solidFill>
                <a:latin typeface="Century Gothic"/>
              </a:rPr>
              <a:t>Межбюджетный трансферт – 4,1 млн. р.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ru-RU" sz="1400" b="1" spc="-1" dirty="0">
              <a:solidFill>
                <a:srgbClr val="595959"/>
              </a:solidFill>
              <a:latin typeface="Century Gothic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ru-RU" sz="1400" b="1" spc="-1" dirty="0">
              <a:solidFill>
                <a:srgbClr val="595959"/>
              </a:solidFill>
              <a:latin typeface="Century Gothic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ru-RU" sz="1400" b="1" spc="-1" dirty="0">
              <a:solidFill>
                <a:srgbClr val="595959"/>
              </a:solidFill>
              <a:latin typeface="Century Gothic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ru-RU" sz="1400" b="1" spc="-1" dirty="0">
              <a:solidFill>
                <a:srgbClr val="595959"/>
              </a:solidFill>
              <a:latin typeface="Century Gothic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ru-RU" sz="1400" b="1" spc="-1" dirty="0">
              <a:solidFill>
                <a:srgbClr val="595959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117340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D1549-8147-EB30-6636-7F9D513DC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Заголовок 1">
            <a:extLst>
              <a:ext uri="{FF2B5EF4-FFF2-40B4-BE49-F238E27FC236}">
                <a16:creationId xmlns:a16="http://schemas.microsoft.com/office/drawing/2014/main" id="{48AAB6B7-9F6B-2C7A-102F-C022F3D89AF3}"/>
              </a:ext>
            </a:extLst>
          </p:cNvPr>
          <p:cNvSpPr/>
          <p:nvPr/>
        </p:nvSpPr>
        <p:spPr>
          <a:xfrm>
            <a:off x="1159026" y="167149"/>
            <a:ext cx="9707463" cy="87266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/>
            <a:r>
              <a:rPr lang="ru-RU" sz="2400" b="1" spc="-1" dirty="0">
                <a:solidFill>
                  <a:srgbClr val="595959"/>
                </a:solidFill>
                <a:latin typeface="Century Gothic"/>
              </a:rPr>
              <a:t>Выборы Раиса Республики Татарстан и депутатов сельского поселения</a:t>
            </a:r>
          </a:p>
          <a:p>
            <a:pPr algn="ctr"/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  <a:p>
            <a:pPr>
              <a:lnSpc>
                <a:spcPct val="80000"/>
              </a:lnSpc>
            </a:pPr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</p:txBody>
      </p:sp>
      <p:sp>
        <p:nvSpPr>
          <p:cNvPr id="211" name="object 91">
            <a:extLst>
              <a:ext uri="{FF2B5EF4-FFF2-40B4-BE49-F238E27FC236}">
                <a16:creationId xmlns:a16="http://schemas.microsoft.com/office/drawing/2014/main" id="{78D61AAB-F91D-D586-2C1A-1AE4A02067EE}"/>
              </a:ext>
            </a:extLst>
          </p:cNvPr>
          <p:cNvSpPr/>
          <p:nvPr/>
        </p:nvSpPr>
        <p:spPr>
          <a:xfrm>
            <a:off x="367920" y="-11880"/>
            <a:ext cx="429120" cy="6847200"/>
          </a:xfrm>
          <a:prstGeom prst="rect">
            <a:avLst/>
          </a:prstGeom>
          <a:blipFill>
            <a:blip r:embed="rId2">
              <a:alphaModFix amt="50000"/>
            </a:blip>
            <a:srcRect/>
            <a:stretch/>
          </a:blip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503A2D-65FB-9531-3419-3A8CB3352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489" y="167149"/>
            <a:ext cx="1109201" cy="1457186"/>
          </a:xfrm>
          <a:prstGeom prst="rect">
            <a:avLst/>
          </a:prstGeom>
        </p:spPr>
      </p:pic>
      <p:pic>
        <p:nvPicPr>
          <p:cNvPr id="9" name="Рисунок 8" descr="Изображение выглядит как человек, одежда, офисные принадлежности, рабо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A449FEF-77F8-A3D4-63AC-91C53D3154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683" y="1788491"/>
            <a:ext cx="6250007" cy="3979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63C2289-3F0C-F261-7A08-F654110074E5}"/>
              </a:ext>
            </a:extLst>
          </p:cNvPr>
          <p:cNvSpPr txBox="1"/>
          <p:nvPr/>
        </p:nvSpPr>
        <p:spPr>
          <a:xfrm>
            <a:off x="1023617" y="1624335"/>
            <a:ext cx="447548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spc="-1" dirty="0">
                <a:solidFill>
                  <a:srgbClr val="595959"/>
                </a:solidFill>
                <a:latin typeface="Century Gothic"/>
              </a:rPr>
              <a:t>В сентябре 2025 года  прошли выборы Раиса Республики Татарстан и депутатов сельского поселения.</a:t>
            </a:r>
          </a:p>
          <a:p>
            <a:endParaRPr lang="ru-RU" sz="2000" b="1" spc="-1" dirty="0">
              <a:solidFill>
                <a:srgbClr val="595959"/>
              </a:solidFill>
              <a:latin typeface="Century Gothic"/>
            </a:endParaRPr>
          </a:p>
          <a:p>
            <a:r>
              <a:rPr lang="ru-RU" sz="2000" b="1" spc="-1" dirty="0">
                <a:solidFill>
                  <a:srgbClr val="595959"/>
                </a:solidFill>
                <a:latin typeface="Century Gothic"/>
              </a:rPr>
              <a:t>По итогам голосования Раисом Республики Татарстан избран </a:t>
            </a:r>
            <a:r>
              <a:rPr lang="ru-RU" sz="2000" b="1" spc="-1" dirty="0" err="1">
                <a:solidFill>
                  <a:srgbClr val="595959"/>
                </a:solidFill>
                <a:latin typeface="Century Gothic"/>
              </a:rPr>
              <a:t>Р.Н.Минниханов</a:t>
            </a:r>
            <a:r>
              <a:rPr lang="ru-RU" sz="2000" b="1" spc="-1" dirty="0">
                <a:solidFill>
                  <a:srgbClr val="595959"/>
                </a:solidFill>
                <a:latin typeface="Century Gothic"/>
              </a:rPr>
              <a:t> с результатом  88,09% голосов.</a:t>
            </a:r>
          </a:p>
        </p:txBody>
      </p:sp>
    </p:spTree>
    <p:extLst>
      <p:ext uri="{BB962C8B-B14F-4D97-AF65-F5344CB8AC3E}">
        <p14:creationId xmlns:p14="http://schemas.microsoft.com/office/powerpoint/2010/main" val="15246325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E3E69-B64B-3E68-69FF-772381DCD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Заголовок 1">
            <a:extLst>
              <a:ext uri="{FF2B5EF4-FFF2-40B4-BE49-F238E27FC236}">
                <a16:creationId xmlns:a16="http://schemas.microsoft.com/office/drawing/2014/main" id="{19AC2908-8402-7EBA-13E7-445D4EB71216}"/>
              </a:ext>
            </a:extLst>
          </p:cNvPr>
          <p:cNvSpPr/>
          <p:nvPr/>
        </p:nvSpPr>
        <p:spPr>
          <a:xfrm>
            <a:off x="1159026" y="167149"/>
            <a:ext cx="9707463" cy="87266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/>
            <a:r>
              <a:rPr lang="ru-RU" sz="2400" b="1" spc="-1" dirty="0">
                <a:solidFill>
                  <a:srgbClr val="595959"/>
                </a:solidFill>
                <a:latin typeface="Century Gothic"/>
              </a:rPr>
              <a:t>Задачи на 2026 год</a:t>
            </a:r>
          </a:p>
          <a:p>
            <a:pPr algn="ctr"/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  <a:p>
            <a:pPr>
              <a:lnSpc>
                <a:spcPct val="80000"/>
              </a:lnSpc>
            </a:pPr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</p:txBody>
      </p:sp>
      <p:sp>
        <p:nvSpPr>
          <p:cNvPr id="211" name="object 91">
            <a:extLst>
              <a:ext uri="{FF2B5EF4-FFF2-40B4-BE49-F238E27FC236}">
                <a16:creationId xmlns:a16="http://schemas.microsoft.com/office/drawing/2014/main" id="{DD0BD5D5-8F9E-A0D0-434E-F4124CCC5539}"/>
              </a:ext>
            </a:extLst>
          </p:cNvPr>
          <p:cNvSpPr/>
          <p:nvPr/>
        </p:nvSpPr>
        <p:spPr>
          <a:xfrm>
            <a:off x="367920" y="-11880"/>
            <a:ext cx="429120" cy="6847200"/>
          </a:xfrm>
          <a:prstGeom prst="rect">
            <a:avLst/>
          </a:prstGeom>
          <a:blipFill>
            <a:blip r:embed="rId2">
              <a:alphaModFix amt="50000"/>
            </a:blip>
            <a:srcRect/>
            <a:stretch/>
          </a:blip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86FDD6-16B6-083B-BBD3-FBBBC7E5A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489" y="167149"/>
            <a:ext cx="1109201" cy="14571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66B3DD-AA6C-CE26-707F-F2D440B92CC3}"/>
              </a:ext>
            </a:extLst>
          </p:cNvPr>
          <p:cNvSpPr txBox="1"/>
          <p:nvPr/>
        </p:nvSpPr>
        <p:spPr>
          <a:xfrm>
            <a:off x="1087120" y="895742"/>
            <a:ext cx="9417383" cy="5226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ru-RU" sz="2000" b="1" spc="-1" dirty="0">
                <a:solidFill>
                  <a:srgbClr val="595959"/>
                </a:solidFill>
                <a:latin typeface="Century Gothic"/>
              </a:rPr>
              <a:t>Подготовка к выборам депутатов Государственной Думы Российской Федерации девятого созыва.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ru-RU" sz="2000" b="1" spc="-1" dirty="0">
                <a:solidFill>
                  <a:srgbClr val="595959"/>
                </a:solidFill>
                <a:latin typeface="Century Gothic"/>
              </a:rPr>
              <a:t>Продолжить работу по сбору гуманитарной помощи для участников СВО, а также посильной помощи их семьям.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ru-RU" sz="2000" b="1" spc="-1" dirty="0">
                <a:solidFill>
                  <a:srgbClr val="595959"/>
                </a:solidFill>
                <a:latin typeface="Century Gothic"/>
              </a:rPr>
              <a:t>Продолжить замену вышедших из строя светильников, а также устройство дополнительных светоточек.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ru-RU" sz="2000" b="1" spc="-1" dirty="0">
                <a:solidFill>
                  <a:srgbClr val="595959"/>
                </a:solidFill>
                <a:latin typeface="Century Gothic"/>
              </a:rPr>
              <a:t>Продолжить работу по приведению в соответствие с требованиями действующего законодательства и санитарным нормам и правилам контейнерных площадок для сбора твёрдых коммунальных отходов.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ru-RU" sz="2000" b="1" spc="-1" dirty="0">
                <a:solidFill>
                  <a:srgbClr val="595959"/>
                </a:solidFill>
                <a:latin typeface="Century Gothic"/>
              </a:rPr>
              <a:t>Продолжить санитарную очистку территории старого кладбища.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ru-RU" sz="2000" b="1" spc="-1" dirty="0">
                <a:solidFill>
                  <a:srgbClr val="595959"/>
                </a:solidFill>
                <a:latin typeface="Century Gothic"/>
              </a:rPr>
              <a:t>Продолжить работу с АО «ЗВКС» по выявлению несанкционированных врезок в централизованные сети водоснабжения и водоотведения, а также работа с должниками.</a:t>
            </a:r>
          </a:p>
        </p:txBody>
      </p:sp>
    </p:spTree>
    <p:extLst>
      <p:ext uri="{BB962C8B-B14F-4D97-AF65-F5344CB8AC3E}">
        <p14:creationId xmlns:p14="http://schemas.microsoft.com/office/powerpoint/2010/main" val="40604723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E2230-82C7-AF7E-96B2-5A471CF64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object 91">
            <a:extLst>
              <a:ext uri="{FF2B5EF4-FFF2-40B4-BE49-F238E27FC236}">
                <a16:creationId xmlns:a16="http://schemas.microsoft.com/office/drawing/2014/main" id="{9E33584C-1D83-20EE-D298-E4C9082E2D08}"/>
              </a:ext>
            </a:extLst>
          </p:cNvPr>
          <p:cNvSpPr/>
          <p:nvPr/>
        </p:nvSpPr>
        <p:spPr>
          <a:xfrm>
            <a:off x="367920" y="-11880"/>
            <a:ext cx="429120" cy="6847200"/>
          </a:xfrm>
          <a:prstGeom prst="rect">
            <a:avLst/>
          </a:prstGeom>
          <a:blipFill>
            <a:blip r:embed="rId2">
              <a:alphaModFix amt="50000"/>
            </a:blip>
            <a:srcRect/>
            <a:stretch/>
          </a:blip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41F957-6B86-0650-8620-3F0C435E3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489" y="167149"/>
            <a:ext cx="1109201" cy="145718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89FC54-3DA7-61EC-CA54-94CCF742BDC9}"/>
              </a:ext>
            </a:extLst>
          </p:cNvPr>
          <p:cNvSpPr/>
          <p:nvPr/>
        </p:nvSpPr>
        <p:spPr>
          <a:xfrm>
            <a:off x="1582919" y="2674160"/>
            <a:ext cx="9707463" cy="190800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pc="-1" dirty="0">
                <a:solidFill>
                  <a:srgbClr val="595959"/>
                </a:solidFill>
                <a:latin typeface="Century Gothic"/>
              </a:rPr>
              <a:t>Спасибо за внимание!</a:t>
            </a:r>
            <a:br>
              <a:rPr lang="ru-RU" sz="4000" dirty="0"/>
            </a:br>
            <a:r>
              <a:rPr lang="ru-RU" sz="4000" b="1" spc="-1" dirty="0" err="1">
                <a:solidFill>
                  <a:srgbClr val="595959"/>
                </a:solidFill>
                <a:latin typeface="Century Gothic"/>
              </a:rPr>
              <a:t>Игътибарыгыз</a:t>
            </a:r>
            <a:r>
              <a:rPr lang="ru-RU" sz="4000" b="1" spc="-1" dirty="0">
                <a:solidFill>
                  <a:srgbClr val="595959"/>
                </a:solidFill>
                <a:latin typeface="Century Gothic"/>
              </a:rPr>
              <a:t> </a:t>
            </a:r>
            <a:r>
              <a:rPr lang="ru-RU" sz="4000" b="1" spc="-1" dirty="0" err="1">
                <a:solidFill>
                  <a:srgbClr val="595959"/>
                </a:solidFill>
                <a:latin typeface="Century Gothic"/>
              </a:rPr>
              <a:t>өчен</a:t>
            </a:r>
            <a:r>
              <a:rPr lang="ru-RU" sz="4000" b="1" spc="-1" dirty="0">
                <a:solidFill>
                  <a:srgbClr val="595959"/>
                </a:solidFill>
                <a:latin typeface="Century Gothic"/>
              </a:rPr>
              <a:t> </a:t>
            </a:r>
            <a:r>
              <a:rPr lang="ru-RU" sz="4000" b="1" spc="-1" dirty="0" err="1">
                <a:solidFill>
                  <a:srgbClr val="595959"/>
                </a:solidFill>
                <a:latin typeface="Century Gothic"/>
              </a:rPr>
              <a:t>рәхмәт</a:t>
            </a:r>
            <a:r>
              <a:rPr lang="ru-RU" sz="4000" b="1" spc="-1" dirty="0">
                <a:solidFill>
                  <a:srgbClr val="595959"/>
                </a:solidFill>
                <a:latin typeface="Century Gothic"/>
              </a:rPr>
              <a:t>!</a:t>
            </a:r>
            <a:endParaRPr lang="ru-RU" sz="4000" spc="-1" dirty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57969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B3EC5-4064-F33B-E746-5CEE480AE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Заголовок 1">
            <a:extLst>
              <a:ext uri="{FF2B5EF4-FFF2-40B4-BE49-F238E27FC236}">
                <a16:creationId xmlns:a16="http://schemas.microsoft.com/office/drawing/2014/main" id="{F17FD348-1A10-BBF2-E3D7-A68326EEFE70}"/>
              </a:ext>
            </a:extLst>
          </p:cNvPr>
          <p:cNvSpPr/>
          <p:nvPr/>
        </p:nvSpPr>
        <p:spPr>
          <a:xfrm>
            <a:off x="1159026" y="167149"/>
            <a:ext cx="9707463" cy="87266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/>
            <a:r>
              <a:rPr lang="ru-RU" sz="2400" b="1" spc="-1" dirty="0">
                <a:solidFill>
                  <a:srgbClr val="595959"/>
                </a:solidFill>
                <a:latin typeface="Century Gothic"/>
              </a:rPr>
              <a:t>Капитальный ремонт здания военкомата </a:t>
            </a:r>
            <a:r>
              <a:rPr lang="ru-RU" sz="2400" b="1" spc="-1" dirty="0">
                <a:solidFill>
                  <a:srgbClr val="595959"/>
                </a:solidFill>
                <a:latin typeface="Century Gothic"/>
                <a:ea typeface="Verdana"/>
              </a:rPr>
              <a:t>Верхнеуслонского муниципального района </a:t>
            </a:r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  <a:p>
            <a:pPr>
              <a:lnSpc>
                <a:spcPct val="80000"/>
              </a:lnSpc>
            </a:pPr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</p:txBody>
      </p:sp>
      <p:sp>
        <p:nvSpPr>
          <p:cNvPr id="211" name="object 91">
            <a:extLst>
              <a:ext uri="{FF2B5EF4-FFF2-40B4-BE49-F238E27FC236}">
                <a16:creationId xmlns:a16="http://schemas.microsoft.com/office/drawing/2014/main" id="{976FADB3-40FB-B6DB-015B-39CC5AAE3F1A}"/>
              </a:ext>
            </a:extLst>
          </p:cNvPr>
          <p:cNvSpPr/>
          <p:nvPr/>
        </p:nvSpPr>
        <p:spPr>
          <a:xfrm>
            <a:off x="367920" y="-11880"/>
            <a:ext cx="429120" cy="6847200"/>
          </a:xfrm>
          <a:prstGeom prst="rect">
            <a:avLst/>
          </a:prstGeom>
          <a:blipFill>
            <a:blip r:embed="rId2">
              <a:alphaModFix amt="50000"/>
            </a:blip>
            <a:srcRect/>
            <a:stretch/>
          </a:blip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9C3EE8-AF29-50CD-C222-6ECDD1255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489" y="167149"/>
            <a:ext cx="1109201" cy="145718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36F39F-2D8B-DE7E-F9D7-8ADB1EAE89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757" y="2856062"/>
            <a:ext cx="5791448" cy="3834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088179-21AF-580C-634D-7D501B11A0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14" y="1119369"/>
            <a:ext cx="5334665" cy="3725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C30A89-E0EB-7F4E-B177-ED19051CE28F}"/>
              </a:ext>
            </a:extLst>
          </p:cNvPr>
          <p:cNvSpPr txBox="1"/>
          <p:nvPr/>
        </p:nvSpPr>
        <p:spPr>
          <a:xfrm>
            <a:off x="6728916" y="1137525"/>
            <a:ext cx="37755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pc="-1" dirty="0">
                <a:solidFill>
                  <a:srgbClr val="595959"/>
                </a:solidFill>
                <a:latin typeface="Century Gothic"/>
                <a:ea typeface="Verdana"/>
              </a:rPr>
              <a:t>Подрядная организация – ООО «Ремонтно-строительная компания».</a:t>
            </a:r>
          </a:p>
          <a:p>
            <a:endParaRPr lang="ru-RU" b="1" spc="-1" dirty="0">
              <a:solidFill>
                <a:srgbClr val="595959"/>
              </a:solidFill>
              <a:latin typeface="Century Gothic"/>
              <a:ea typeface="Verdana"/>
            </a:endParaRPr>
          </a:p>
          <a:p>
            <a:r>
              <a:rPr lang="ru-RU" b="1" spc="-1" dirty="0">
                <a:solidFill>
                  <a:srgbClr val="595959"/>
                </a:solidFill>
                <a:latin typeface="Century Gothic"/>
                <a:ea typeface="Verdana"/>
              </a:rPr>
              <a:t>Работы выполнены на сумму 33 млн. рублей.</a:t>
            </a:r>
          </a:p>
        </p:txBody>
      </p:sp>
    </p:spTree>
    <p:extLst>
      <p:ext uri="{BB962C8B-B14F-4D97-AF65-F5344CB8AC3E}">
        <p14:creationId xmlns:p14="http://schemas.microsoft.com/office/powerpoint/2010/main" val="1489919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8AADE9-EB1A-77D8-9DB0-A21E85825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Заголовок 1">
            <a:extLst>
              <a:ext uri="{FF2B5EF4-FFF2-40B4-BE49-F238E27FC236}">
                <a16:creationId xmlns:a16="http://schemas.microsoft.com/office/drawing/2014/main" id="{6E31243C-FCB2-0DA1-F310-DC00ACC0E77D}"/>
              </a:ext>
            </a:extLst>
          </p:cNvPr>
          <p:cNvSpPr/>
          <p:nvPr/>
        </p:nvSpPr>
        <p:spPr>
          <a:xfrm>
            <a:off x="1159026" y="167149"/>
            <a:ext cx="9707463" cy="87266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/>
            <a:r>
              <a:rPr lang="ru-RU" sz="2400" b="1" spc="-1" dirty="0">
                <a:solidFill>
                  <a:srgbClr val="595959"/>
                </a:solidFill>
                <a:latin typeface="Century Gothic"/>
              </a:rPr>
              <a:t>Капитальный ремонт здания Администрации Верхнеуслонского муниципального района</a:t>
            </a:r>
          </a:p>
          <a:p>
            <a:pPr>
              <a:lnSpc>
                <a:spcPct val="80000"/>
              </a:lnSpc>
            </a:pPr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</p:txBody>
      </p:sp>
      <p:sp>
        <p:nvSpPr>
          <p:cNvPr id="211" name="object 91">
            <a:extLst>
              <a:ext uri="{FF2B5EF4-FFF2-40B4-BE49-F238E27FC236}">
                <a16:creationId xmlns:a16="http://schemas.microsoft.com/office/drawing/2014/main" id="{9A283135-84B5-0124-FD32-C4EEA56D1298}"/>
              </a:ext>
            </a:extLst>
          </p:cNvPr>
          <p:cNvSpPr/>
          <p:nvPr/>
        </p:nvSpPr>
        <p:spPr>
          <a:xfrm>
            <a:off x="367920" y="-11880"/>
            <a:ext cx="429120" cy="6847200"/>
          </a:xfrm>
          <a:prstGeom prst="rect">
            <a:avLst/>
          </a:prstGeom>
          <a:blipFill>
            <a:blip r:embed="rId2">
              <a:alphaModFix amt="50000"/>
            </a:blip>
            <a:srcRect/>
            <a:stretch/>
          </a:blip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9E6731-7E2F-AC7E-B139-4FBA5456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489" y="167149"/>
            <a:ext cx="1109201" cy="14571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49B247-AA4F-FAF8-1444-FBD6FB6288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74" y="984796"/>
            <a:ext cx="5697154" cy="3729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A2F3D14-279F-B087-41E2-ACF9C66A20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36" y="2590800"/>
            <a:ext cx="5697154" cy="3992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7102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E660D-CABC-BF9E-C046-59040E15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Заголовок 1">
            <a:extLst>
              <a:ext uri="{FF2B5EF4-FFF2-40B4-BE49-F238E27FC236}">
                <a16:creationId xmlns:a16="http://schemas.microsoft.com/office/drawing/2014/main" id="{91E59282-4F89-6CCE-4F79-6157DED1C4A7}"/>
              </a:ext>
            </a:extLst>
          </p:cNvPr>
          <p:cNvSpPr/>
          <p:nvPr/>
        </p:nvSpPr>
        <p:spPr>
          <a:xfrm>
            <a:off x="1159026" y="167149"/>
            <a:ext cx="9707463" cy="87266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pc="-1" dirty="0">
                <a:solidFill>
                  <a:srgbClr val="595959"/>
                </a:solidFill>
                <a:latin typeface="Century Gothic"/>
                <a:ea typeface="Verdana"/>
              </a:rPr>
              <a:t>Капитальный ремонт дома №4 по улице Заовражная</a:t>
            </a:r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</p:txBody>
      </p:sp>
      <p:sp>
        <p:nvSpPr>
          <p:cNvPr id="211" name="object 91">
            <a:extLst>
              <a:ext uri="{FF2B5EF4-FFF2-40B4-BE49-F238E27FC236}">
                <a16:creationId xmlns:a16="http://schemas.microsoft.com/office/drawing/2014/main" id="{342FFB79-1AEE-EF03-266C-E225070DF4F2}"/>
              </a:ext>
            </a:extLst>
          </p:cNvPr>
          <p:cNvSpPr/>
          <p:nvPr/>
        </p:nvSpPr>
        <p:spPr>
          <a:xfrm>
            <a:off x="367920" y="-11880"/>
            <a:ext cx="429120" cy="6847200"/>
          </a:xfrm>
          <a:prstGeom prst="rect">
            <a:avLst/>
          </a:prstGeom>
          <a:blipFill>
            <a:blip r:embed="rId2">
              <a:alphaModFix amt="50000"/>
            </a:blip>
            <a:srcRect/>
            <a:stretch/>
          </a:blip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CFDB0D-5405-8E74-55DE-8B5DAC4F4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489" y="167149"/>
            <a:ext cx="1109201" cy="1457186"/>
          </a:xfrm>
          <a:prstGeom prst="rect">
            <a:avLst/>
          </a:prstGeom>
        </p:spPr>
      </p:pic>
      <p:pic>
        <p:nvPicPr>
          <p:cNvPr id="2" name="Рисунок 1" descr="Изображение выглядит как на открытом воздухе, облако, небо, трав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363598C-FED6-9AA6-880B-E49C49AB40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472" y="3305271"/>
            <a:ext cx="5729218" cy="3335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E83B75-73EE-1C05-28AC-3F2F30A05D29}"/>
              </a:ext>
            </a:extLst>
          </p:cNvPr>
          <p:cNvSpPr txBox="1"/>
          <p:nvPr/>
        </p:nvSpPr>
        <p:spPr>
          <a:xfrm>
            <a:off x="6728916" y="793814"/>
            <a:ext cx="37755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pc="-1" dirty="0">
                <a:solidFill>
                  <a:srgbClr val="595959"/>
                </a:solidFill>
                <a:latin typeface="Century Gothic"/>
                <a:ea typeface="Verdana"/>
              </a:rPr>
              <a:t>Подрядная организация – ООО «Ремонтно-строительная компания».</a:t>
            </a:r>
          </a:p>
          <a:p>
            <a:endParaRPr lang="ru-RU" b="1" spc="-1" dirty="0">
              <a:solidFill>
                <a:srgbClr val="595959"/>
              </a:solidFill>
              <a:latin typeface="Century Gothic"/>
              <a:ea typeface="Verdana"/>
            </a:endParaRPr>
          </a:p>
          <a:p>
            <a:r>
              <a:rPr lang="ru-RU" b="1" spc="-1" dirty="0">
                <a:solidFill>
                  <a:srgbClr val="595959"/>
                </a:solidFill>
                <a:latin typeface="Century Gothic"/>
                <a:ea typeface="Verdana"/>
              </a:rPr>
              <a:t>Работы выполнены на сумму 11,8 млн. рублей.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5D3034-BA63-B544-58F3-AC9DB6CA31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40" y="793814"/>
            <a:ext cx="5929465" cy="3335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9277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AE31E-38E8-89D5-D2AA-2452C1E62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Заголовок 1">
            <a:extLst>
              <a:ext uri="{FF2B5EF4-FFF2-40B4-BE49-F238E27FC236}">
                <a16:creationId xmlns:a16="http://schemas.microsoft.com/office/drawing/2014/main" id="{4BA09E0E-ECA8-E8AE-9CDC-F3644811C6BD}"/>
              </a:ext>
            </a:extLst>
          </p:cNvPr>
          <p:cNvSpPr/>
          <p:nvPr/>
        </p:nvSpPr>
        <p:spPr>
          <a:xfrm>
            <a:off x="934720" y="167149"/>
            <a:ext cx="9931769" cy="87266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pc="-1" dirty="0">
                <a:solidFill>
                  <a:srgbClr val="595959"/>
                </a:solidFill>
                <a:latin typeface="Century Gothic"/>
                <a:ea typeface="Verdana"/>
              </a:rPr>
              <a:t>Капитальный ремонт дома №7 по улице Западный микрорайон</a:t>
            </a:r>
          </a:p>
          <a:p>
            <a:pPr>
              <a:lnSpc>
                <a:spcPct val="80000"/>
              </a:lnSpc>
            </a:pPr>
            <a:endParaRPr lang="ru-RU" sz="2400" b="1" spc="-1" dirty="0">
              <a:solidFill>
                <a:srgbClr val="595959"/>
              </a:solidFill>
              <a:latin typeface="Century Gothic"/>
            </a:endParaRPr>
          </a:p>
        </p:txBody>
      </p:sp>
      <p:sp>
        <p:nvSpPr>
          <p:cNvPr id="211" name="object 91">
            <a:extLst>
              <a:ext uri="{FF2B5EF4-FFF2-40B4-BE49-F238E27FC236}">
                <a16:creationId xmlns:a16="http://schemas.microsoft.com/office/drawing/2014/main" id="{041514F4-4DD8-D440-ABCD-ABA1DAD6E0A2}"/>
              </a:ext>
            </a:extLst>
          </p:cNvPr>
          <p:cNvSpPr/>
          <p:nvPr/>
        </p:nvSpPr>
        <p:spPr>
          <a:xfrm>
            <a:off x="367920" y="-11880"/>
            <a:ext cx="429120" cy="6847200"/>
          </a:xfrm>
          <a:prstGeom prst="rect">
            <a:avLst/>
          </a:prstGeom>
          <a:blipFill>
            <a:blip r:embed="rId2">
              <a:alphaModFix amt="50000"/>
            </a:blip>
            <a:srcRect/>
            <a:stretch/>
          </a:blip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026FAF-3E87-6684-60E5-DD79FA4B5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489" y="167149"/>
            <a:ext cx="1109201" cy="1457186"/>
          </a:xfrm>
          <a:prstGeom prst="rect">
            <a:avLst/>
          </a:prstGeom>
        </p:spPr>
      </p:pic>
      <p:pic>
        <p:nvPicPr>
          <p:cNvPr id="2" name="Рисунок 1" descr="Изображение выглядит как на открытом воздухе, небо, машина, Наземный транспор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D6CD2CD-8A6A-670D-3CF5-DD13C9B103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" y="1039812"/>
            <a:ext cx="5896226" cy="3574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BCB3F6-485C-728F-516C-EDD15310BB36}"/>
              </a:ext>
            </a:extLst>
          </p:cNvPr>
          <p:cNvSpPr txBox="1"/>
          <p:nvPr/>
        </p:nvSpPr>
        <p:spPr>
          <a:xfrm>
            <a:off x="6984514" y="1039812"/>
            <a:ext cx="38819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pc="-1" dirty="0">
                <a:solidFill>
                  <a:srgbClr val="595959"/>
                </a:solidFill>
                <a:latin typeface="Century Gothic"/>
                <a:ea typeface="Verdana"/>
              </a:rPr>
              <a:t>Подрядная организация – ООО «</a:t>
            </a:r>
            <a:r>
              <a:rPr lang="ru-RU" b="1" spc="-1" dirty="0" err="1">
                <a:solidFill>
                  <a:srgbClr val="595959"/>
                </a:solidFill>
                <a:latin typeface="Century Gothic"/>
                <a:ea typeface="Verdana"/>
              </a:rPr>
              <a:t>Спецстройинжиниринг</a:t>
            </a:r>
            <a:r>
              <a:rPr lang="ru-RU" b="1" spc="-1" dirty="0">
                <a:solidFill>
                  <a:srgbClr val="595959"/>
                </a:solidFill>
                <a:latin typeface="Century Gothic"/>
                <a:ea typeface="Verdana"/>
              </a:rPr>
              <a:t>».</a:t>
            </a:r>
          </a:p>
          <a:p>
            <a:endParaRPr lang="ru-RU" b="1" spc="-1" dirty="0">
              <a:solidFill>
                <a:srgbClr val="595959"/>
              </a:solidFill>
              <a:latin typeface="Century Gothic"/>
              <a:ea typeface="Verdana"/>
            </a:endParaRPr>
          </a:p>
          <a:p>
            <a:r>
              <a:rPr lang="ru-RU" b="1" spc="-1" dirty="0">
                <a:solidFill>
                  <a:srgbClr val="595959"/>
                </a:solidFill>
                <a:latin typeface="Century Gothic"/>
                <a:ea typeface="Verdana"/>
              </a:rPr>
              <a:t>Работы выполнены на сумму 9,7 млн. рублей.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EC5C43D-B614-8C02-9ED1-86879703DDCE}"/>
              </a:ext>
            </a:extLst>
          </p:cNvPr>
          <p:cNvPicPr>
            <a:picLocks noGrp="1"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464" y="3116309"/>
            <a:ext cx="5896226" cy="3574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631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BAAC4-04AA-A11D-4C54-00E5E4734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Заголовок 1">
            <a:extLst>
              <a:ext uri="{FF2B5EF4-FFF2-40B4-BE49-F238E27FC236}">
                <a16:creationId xmlns:a16="http://schemas.microsoft.com/office/drawing/2014/main" id="{C711710C-4E55-95D6-8BC0-39E29912927C}"/>
              </a:ext>
            </a:extLst>
          </p:cNvPr>
          <p:cNvSpPr/>
          <p:nvPr/>
        </p:nvSpPr>
        <p:spPr>
          <a:xfrm>
            <a:off x="1159026" y="167149"/>
            <a:ext cx="9707463" cy="872663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/>
            <a:r>
              <a:rPr lang="ru-RU" sz="2400" b="1" spc="-1" dirty="0">
                <a:solidFill>
                  <a:srgbClr val="595959"/>
                </a:solidFill>
                <a:latin typeface="Century Gothic"/>
              </a:rPr>
              <a:t>Новый жилой дом на улице Каштановая по программе «Социальная ипотека»</a:t>
            </a:r>
          </a:p>
        </p:txBody>
      </p:sp>
      <p:sp>
        <p:nvSpPr>
          <p:cNvPr id="211" name="object 91">
            <a:extLst>
              <a:ext uri="{FF2B5EF4-FFF2-40B4-BE49-F238E27FC236}">
                <a16:creationId xmlns:a16="http://schemas.microsoft.com/office/drawing/2014/main" id="{E7923B7A-9456-29A4-6C3F-5CE12FCE3A24}"/>
              </a:ext>
            </a:extLst>
          </p:cNvPr>
          <p:cNvSpPr/>
          <p:nvPr/>
        </p:nvSpPr>
        <p:spPr>
          <a:xfrm>
            <a:off x="367920" y="-11880"/>
            <a:ext cx="429120" cy="6847200"/>
          </a:xfrm>
          <a:prstGeom prst="rect">
            <a:avLst/>
          </a:prstGeom>
          <a:blipFill>
            <a:blip r:embed="rId2">
              <a:alphaModFix amt="50000"/>
            </a:blip>
            <a:srcRect/>
            <a:stretch/>
          </a:blipFill>
          <a:ln w="0"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242DCE-5C82-2E45-9FB9-4DBDA0C1CB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489" y="167149"/>
            <a:ext cx="1109201" cy="14571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544B80-A850-62E2-18C3-A89624FD2F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23" y="1039812"/>
            <a:ext cx="5927817" cy="347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3F94C3-1CD5-2F26-706C-D30D4CA493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110" y="3217451"/>
            <a:ext cx="5460458" cy="347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7A2CE8-4F5D-2C0A-E7D1-F8F2EF747163}"/>
              </a:ext>
            </a:extLst>
          </p:cNvPr>
          <p:cNvSpPr txBox="1"/>
          <p:nvPr/>
        </p:nvSpPr>
        <p:spPr>
          <a:xfrm>
            <a:off x="6984514" y="1039812"/>
            <a:ext cx="377558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pc="-1" dirty="0">
                <a:solidFill>
                  <a:srgbClr val="595959"/>
                </a:solidFill>
                <a:latin typeface="Century Gothic"/>
                <a:ea typeface="Verdana"/>
              </a:rPr>
              <a:t>Подрядная организация – ООО «КСК».</a:t>
            </a:r>
          </a:p>
          <a:p>
            <a:endParaRPr lang="ru-RU" b="1" spc="-1" dirty="0">
              <a:solidFill>
                <a:srgbClr val="595959"/>
              </a:solidFill>
              <a:latin typeface="Century Gothic"/>
              <a:ea typeface="Verdana"/>
            </a:endParaRPr>
          </a:p>
          <a:p>
            <a:r>
              <a:rPr lang="ru-RU" b="1" spc="-1" dirty="0">
                <a:solidFill>
                  <a:srgbClr val="595959"/>
                </a:solidFill>
                <a:latin typeface="Century Gothic"/>
                <a:ea typeface="Verdana"/>
              </a:rPr>
              <a:t>Общая площадь дома – 2030 кв. метров.</a:t>
            </a:r>
          </a:p>
          <a:p>
            <a:endParaRPr lang="ru-RU" b="1" spc="-1" dirty="0">
              <a:solidFill>
                <a:srgbClr val="595959"/>
              </a:solidFill>
              <a:latin typeface="Century Gothic"/>
              <a:ea typeface="Verdana"/>
            </a:endParaRPr>
          </a:p>
          <a:p>
            <a:r>
              <a:rPr lang="ru-RU" b="1" spc="-1" dirty="0">
                <a:solidFill>
                  <a:srgbClr val="595959"/>
                </a:solidFill>
                <a:latin typeface="Century Gothic"/>
                <a:ea typeface="Verdana"/>
              </a:rPr>
              <a:t>В доме 24 квартиры.</a:t>
            </a:r>
          </a:p>
        </p:txBody>
      </p:sp>
    </p:spTree>
    <p:extLst>
      <p:ext uri="{BB962C8B-B14F-4D97-AF65-F5344CB8AC3E}">
        <p14:creationId xmlns:p14="http://schemas.microsoft.com/office/powerpoint/2010/main" val="34820745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3198</TotalTime>
  <Pages>0</Pages>
  <Words>1042</Words>
  <Characters>0</Characters>
  <Application>Microsoft Office PowerPoint</Application>
  <DocSecurity>0</DocSecurity>
  <PresentationFormat>Широкоэкранный</PresentationFormat>
  <Lines>0</Lines>
  <Paragraphs>170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9" baseType="lpstr">
      <vt:lpstr>Arial</vt:lpstr>
      <vt:lpstr>Calibri</vt:lpstr>
      <vt:lpstr>Century Gothic</vt:lpstr>
      <vt:lpstr>Symbol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CharactersWithSpaces>0</CharactersWithSpaces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полугодие</dc:title>
  <dc:subject/>
  <dc:creator>User</dc:creator>
  <cp:keywords/>
  <dc:description/>
  <cp:lastModifiedBy>Тимур Давлетшин</cp:lastModifiedBy>
  <cp:revision>2442</cp:revision>
  <dcterms:created xsi:type="dcterms:W3CDTF">2020-07-08T08:34:25Z</dcterms:created>
  <dcterms:modified xsi:type="dcterms:W3CDTF">2026-02-02T08:43:52Z</dcterms:modified>
  <cp:category/>
  <dc:identifier/>
  <cp:contentStatus/>
  <dc:language>ru-RU</dc:language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2</vt:i4>
  </property>
  <property fmtid="{D5CDD505-2E9C-101B-9397-08002B2CF9AE}" pid="3" name="Notes">
    <vt:i4>31</vt:i4>
  </property>
  <property fmtid="{D5CDD505-2E9C-101B-9397-08002B2CF9AE}" pid="4" name="PresentationFormat">
    <vt:lpwstr>Широкоэкранный</vt:lpwstr>
  </property>
  <property fmtid="{D5CDD505-2E9C-101B-9397-08002B2CF9AE}" pid="5" name="Slides">
    <vt:i4>31</vt:i4>
  </property>
</Properties>
</file>