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0" r:id="rId1"/>
  </p:sldMasterIdLst>
  <p:notesMasterIdLst>
    <p:notesMasterId r:id="rId24"/>
  </p:notesMasterIdLst>
  <p:sldIdLst>
    <p:sldId id="346" r:id="rId2"/>
    <p:sldId id="294" r:id="rId3"/>
    <p:sldId id="334" r:id="rId4"/>
    <p:sldId id="349" r:id="rId5"/>
    <p:sldId id="336" r:id="rId6"/>
    <p:sldId id="335" r:id="rId7"/>
    <p:sldId id="342" r:id="rId8"/>
    <p:sldId id="338" r:id="rId9"/>
    <p:sldId id="340" r:id="rId10"/>
    <p:sldId id="347" r:id="rId11"/>
    <p:sldId id="326" r:id="rId12"/>
    <p:sldId id="301" r:id="rId13"/>
    <p:sldId id="339" r:id="rId14"/>
    <p:sldId id="262" r:id="rId15"/>
    <p:sldId id="296" r:id="rId16"/>
    <p:sldId id="701" r:id="rId17"/>
    <p:sldId id="700" r:id="rId18"/>
    <p:sldId id="290" r:id="rId19"/>
    <p:sldId id="321" r:id="rId20"/>
    <p:sldId id="337" r:id="rId21"/>
    <p:sldId id="311" r:id="rId22"/>
    <p:sldId id="348" r:id="rId23"/>
  </p:sldIdLst>
  <p:sldSz cx="9290050" cy="7056438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3">
          <p15:clr>
            <a:srgbClr val="A4A3A4"/>
          </p15:clr>
        </p15:guide>
        <p15:guide id="2" pos="292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ff" initials="s" lastIdx="2" clrIdx="0">
    <p:extLst>
      <p:ext uri="{19B8F6BF-5375-455C-9EA6-DF929625EA0E}">
        <p15:presenceInfo xmlns:p15="http://schemas.microsoft.com/office/powerpoint/2012/main" userId="S-1-5-21-2138164797-171275304-926477024-22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CC99FF"/>
    <a:srgbClr val="FF7C80"/>
    <a:srgbClr val="CC6600"/>
    <a:srgbClr val="FF66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2759" autoAdjust="0"/>
  </p:normalViewPr>
  <p:slideViewPr>
    <p:cSldViewPr>
      <p:cViewPr varScale="1">
        <p:scale>
          <a:sx n="77" d="100"/>
          <a:sy n="77" d="100"/>
        </p:scale>
        <p:origin x="1584" y="72"/>
      </p:cViewPr>
      <p:guideLst>
        <p:guide orient="horz" pos="2223"/>
        <p:guide pos="2926"/>
      </p:guideLst>
    </p:cSldViewPr>
  </p:slideViewPr>
  <p:outlineViewPr>
    <p:cViewPr>
      <p:scale>
        <a:sx n="33" d="100"/>
        <a:sy n="33" d="100"/>
      </p:scale>
      <p:origin x="0" y="951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6806762143718019E-2"/>
          <c:y val="0.14811255725055097"/>
          <c:w val="0.84157827214249403"/>
          <c:h val="0.7261231085204774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Прогноз на 2026 год (тыс. руб.)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4.3843524496771764E-2"/>
                  <c:y val="0.1703242199056749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53-42A2-A7E9-6BEA5BA07D81}"/>
                </c:ext>
              </c:extLst>
            </c:dLbl>
            <c:dLbl>
              <c:idx val="1"/>
              <c:layout>
                <c:manualLayout>
                  <c:x val="0.16114422936024042"/>
                  <c:y val="0.1531766848122352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53-42A2-A7E9-6BEA5BA07D81}"/>
                </c:ext>
              </c:extLst>
            </c:dLbl>
            <c:dLbl>
              <c:idx val="2"/>
              <c:layout>
                <c:manualLayout>
                  <c:x val="-1.6776109404858464E-2"/>
                  <c:y val="9.452006204889867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53-42A2-A7E9-6BEA5BA07D81}"/>
                </c:ext>
              </c:extLst>
            </c:dLbl>
            <c:dLbl>
              <c:idx val="3"/>
              <c:layout>
                <c:manualLayout>
                  <c:x val="-2.2780517418232067E-3"/>
                  <c:y val="-1.668951922097622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53-42A2-A7E9-6BEA5BA07D81}"/>
                </c:ext>
              </c:extLst>
            </c:dLbl>
            <c:dLbl>
              <c:idx val="5"/>
              <c:layout>
                <c:manualLayout>
                  <c:x val="-0.21513366089398339"/>
                  <c:y val="-8.691282480442312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8D-421A-9C6C-C61B61FD8F52}"/>
                </c:ext>
              </c:extLst>
            </c:dLbl>
            <c:dLbl>
              <c:idx val="6"/>
              <c:layout>
                <c:manualLayout>
                  <c:x val="5.2566486538214323E-2"/>
                  <c:y val="9.6095423512204577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053-42A2-A7E9-6BEA5BA07D81}"/>
                </c:ext>
              </c:extLst>
            </c:dLbl>
            <c:dLbl>
              <c:idx val="7"/>
              <c:layout>
                <c:manualLayout>
                  <c:x val="0.21375312134596924"/>
                  <c:y val="-7.572546369825132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53-42A2-A7E9-6BEA5BA07D81}"/>
                </c:ext>
              </c:extLst>
            </c:dLbl>
            <c:dLbl>
              <c:idx val="8"/>
              <c:layout>
                <c:manualLayout>
                  <c:x val="0.24581223776955721"/>
                  <c:y val="2.159744643436797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B8D-421A-9C6C-C61B61FD8F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400" baseline="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НДФЛ</c:v>
                </c:pt>
                <c:pt idx="1">
                  <c:v>Акцизы</c:v>
                </c:pt>
                <c:pt idx="2">
                  <c:v>Налог на имущество физ.лиц</c:v>
                </c:pt>
                <c:pt idx="3">
                  <c:v>Земельный налог</c:v>
                </c:pt>
                <c:pt idx="4">
                  <c:v>Налоги на совокупный доход</c:v>
                </c:pt>
                <c:pt idx="5">
                  <c:v>Госпошлина</c:v>
                </c:pt>
                <c:pt idx="6">
                  <c:v>Налог на добычу полезных ископаемых</c:v>
                </c:pt>
                <c:pt idx="7">
                  <c:v>Туристический налог</c:v>
                </c:pt>
                <c:pt idx="8">
                  <c:v>Неналоговые доходы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0.0">
                  <c:v>585000</c:v>
                </c:pt>
                <c:pt idx="1">
                  <c:v>55002.400000000001</c:v>
                </c:pt>
                <c:pt idx="2">
                  <c:v>10747</c:v>
                </c:pt>
                <c:pt idx="3">
                  <c:v>124803.2</c:v>
                </c:pt>
                <c:pt idx="4">
                  <c:v>74107</c:v>
                </c:pt>
                <c:pt idx="5">
                  <c:v>5093</c:v>
                </c:pt>
                <c:pt idx="6">
                  <c:v>3359</c:v>
                </c:pt>
                <c:pt idx="7">
                  <c:v>3596</c:v>
                </c:pt>
                <c:pt idx="8">
                  <c:v>53185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053-42A2-A7E9-6BEA5BA07D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0.16448815120040541"/>
                  <c:y val="-0.1388607048697158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Доходы от аренды земли; 17016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33B-40B9-ABD2-733ADBA6DC16}"/>
                </c:ext>
              </c:extLst>
            </c:dLbl>
            <c:dLbl>
              <c:idx val="1"/>
              <c:layout>
                <c:manualLayout>
                  <c:x val="0.22970776948351893"/>
                  <c:y val="-4.9133997071007407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Доходы от аренды имущества; 446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B-40B9-ABD2-733ADBA6DC16}"/>
                </c:ext>
              </c:extLst>
            </c:dLbl>
            <c:dLbl>
              <c:idx val="2"/>
              <c:layout>
                <c:manualLayout>
                  <c:x val="0.1484737878236437"/>
                  <c:y val="0.1484617478768669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B-40B9-ABD2-733ADBA6DC16}"/>
                </c:ext>
              </c:extLst>
            </c:dLbl>
            <c:dLbl>
              <c:idx val="3"/>
              <c:layout>
                <c:manualLayout>
                  <c:x val="-0.1808244720787765"/>
                  <c:y val="0.15964796095191319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Штрафы, санкции; 1965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29-4867-8763-0C15FE4F3488}"/>
                </c:ext>
              </c:extLst>
            </c:dLbl>
            <c:dLbl>
              <c:idx val="4"/>
              <c:layout>
                <c:manualLayout>
                  <c:x val="-0.17552221924777126"/>
                  <c:y val="3.3140016570008354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Продажа земли и имущества; 11910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3B-40B9-ABD2-733ADBA6DC16}"/>
                </c:ext>
              </c:extLst>
            </c:dLbl>
            <c:dLbl>
              <c:idx val="5"/>
              <c:layout>
                <c:manualLayout>
                  <c:x val="-4.8317326658335796E-2"/>
                  <c:y val="-0.1102395518274346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33B-40B9-ABD2-733ADBA6DC16}"/>
                </c:ext>
              </c:extLst>
            </c:dLbl>
            <c:dLbl>
              <c:idx val="6"/>
              <c:layout>
                <c:manualLayout>
                  <c:x val="-8.3044645364094616E-2"/>
                  <c:y val="-0.1388261388618884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33B-40B9-ABD2-733ADBA6DC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100" baseline="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Доходы от аренды земли</c:v>
                </c:pt>
                <c:pt idx="1">
                  <c:v>Доходы от аренды имущества</c:v>
                </c:pt>
                <c:pt idx="2">
                  <c:v>Плата за негативное воздействие на окружающую среду</c:v>
                </c:pt>
                <c:pt idx="3">
                  <c:v>Штрафы, санкции</c:v>
                </c:pt>
                <c:pt idx="4">
                  <c:v>Продажа земли и имущества</c:v>
                </c:pt>
                <c:pt idx="5">
                  <c:v>Доходы, поступающие в порядке возмещения расходов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14887.2</c:v>
                </c:pt>
                <c:pt idx="1">
                  <c:v>227</c:v>
                </c:pt>
                <c:pt idx="2">
                  <c:v>1093</c:v>
                </c:pt>
                <c:pt idx="3">
                  <c:v>1008</c:v>
                </c:pt>
                <c:pt idx="4">
                  <c:v>29276.799999999999</c:v>
                </c:pt>
                <c:pt idx="5">
                  <c:v>9592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33B-40B9-ABD2-733ADBA6D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zero"/>
    <c:showDLblsOverMax val="0"/>
  </c:chart>
  <c:spPr>
    <a:solidFill>
      <a:schemeClr val="accent1">
        <a:lumMod val="40000"/>
        <a:lumOff val="60000"/>
      </a:schemeClr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093170188621971E-3"/>
          <c:y val="0.1400491724871718"/>
          <c:w val="0.58483516409370628"/>
          <c:h val="0.8406914046760689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2"/>
                <c:pt idx="0">
                  <c:v>Национальная экономика</c:v>
                </c:pt>
                <c:pt idx="1">
                  <c:v>Образование</c:v>
                </c:pt>
                <c:pt idx="2">
                  <c:v>Социальная политика</c:v>
                </c:pt>
                <c:pt idx="3">
                  <c:v>Общегосударственные вопросы</c:v>
                </c:pt>
                <c:pt idx="4">
                  <c:v>Здравоохранение</c:v>
                </c:pt>
                <c:pt idx="5">
                  <c:v>Межбюджетные трансферты</c:v>
                </c:pt>
                <c:pt idx="6">
                  <c:v>Жилищно-коммунальное хозяйство</c:v>
                </c:pt>
                <c:pt idx="7">
                  <c:v>Культура</c:v>
                </c:pt>
                <c:pt idx="8">
                  <c:v>Охрана окружающей среды</c:v>
                </c:pt>
                <c:pt idx="9">
                  <c:v>Физическая культура и спорт</c:v>
                </c:pt>
                <c:pt idx="10">
                  <c:v>Национальная безопасность и правоохранительная деятельность</c:v>
                </c:pt>
                <c:pt idx="11">
                  <c:v>Национальная оборона</c:v>
                </c:pt>
              </c:strCache>
            </c:strRef>
          </c:cat>
          <c:val>
            <c:numRef>
              <c:f>Лист1!$B$2:$B$13</c:f>
              <c:numCache>
                <c:formatCode>#,##0.0</c:formatCode>
                <c:ptCount val="12"/>
                <c:pt idx="0">
                  <c:v>6.0337394643259428</c:v>
                </c:pt>
                <c:pt idx="1">
                  <c:v>57.405108076260852</c:v>
                </c:pt>
                <c:pt idx="2">
                  <c:v>1.3032837747474639</c:v>
                </c:pt>
                <c:pt idx="3">
                  <c:v>11.934969701496899</c:v>
                </c:pt>
                <c:pt idx="4">
                  <c:v>2.7716509022442725E-2</c:v>
                </c:pt>
                <c:pt idx="5">
                  <c:v>1.6359485983367028</c:v>
                </c:pt>
                <c:pt idx="6">
                  <c:v>3.6591218088978366</c:v>
                </c:pt>
                <c:pt idx="7">
                  <c:v>12.926174776540185</c:v>
                </c:pt>
                <c:pt idx="8">
                  <c:v>0.389765724632265</c:v>
                </c:pt>
                <c:pt idx="9">
                  <c:v>3.8030104457881349</c:v>
                </c:pt>
                <c:pt idx="10">
                  <c:v>0.54462680780633577</c:v>
                </c:pt>
                <c:pt idx="11">
                  <c:v>0.33653431214492585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293-40E7-9A45-C7616E6C2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9482392209429291"/>
          <c:y val="1.22436395956005E-2"/>
          <c:w val="0.38649516048374488"/>
          <c:h val="0.98775636040439951"/>
        </c:manualLayout>
      </c:layout>
      <c:overlay val="0"/>
      <c:txPr>
        <a:bodyPr/>
        <a:lstStyle/>
        <a:p>
          <a:pPr>
            <a:defRPr sz="1300" b="1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395741251271384"/>
          <c:y val="4.8760894838705403E-2"/>
          <c:w val="0.552078266821034"/>
          <c:h val="0.799730692483434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млн. руб.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1349</c:v>
                </c:pt>
                <c:pt idx="1">
                  <c:v>1432</c:v>
                </c:pt>
                <c:pt idx="2">
                  <c:v>1539.5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22-4327-9E01-19D2E05C8BD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бюджет района, млн. руб.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38100">
              <a:solidFill>
                <a:srgbClr val="FF0000"/>
              </a:solidFill>
            </a:ln>
            <a:effectLst>
              <a:outerShdw blurRad="50800" dist="50800" dir="5400000" algn="ctr" rotWithShape="0">
                <a:srgbClr val="000000">
                  <a:alpha val="79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2.7619821283509413E-2"/>
                  <c:y val="-3.6599309368150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22-4327-9E01-19D2E05C8BD3}"/>
                </c:ext>
              </c:extLst>
            </c:dLbl>
            <c:dLbl>
              <c:idx val="1"/>
              <c:layout>
                <c:manualLayout>
                  <c:x val="3.411860276198219E-2"/>
                  <c:y val="-2.4399539578766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C22-4327-9E01-19D2E05C8BD3}"/>
                </c:ext>
              </c:extLst>
            </c:dLbl>
            <c:dLbl>
              <c:idx val="2"/>
              <c:layout>
                <c:manualLayout>
                  <c:x val="4.0617384240454905E-2"/>
                  <c:y val="-1.2199769789383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22-4327-9E01-19D2E05C8B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Лист1!$C$2:$C$4</c:f>
              <c:numCache>
                <c:formatCode>0.0</c:formatCode>
                <c:ptCount val="3"/>
                <c:pt idx="0">
                  <c:v>1203.56</c:v>
                </c:pt>
                <c:pt idx="1">
                  <c:v>1284.8499999999999</c:v>
                </c:pt>
                <c:pt idx="2">
                  <c:v>1387.6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C22-4327-9E01-19D2E05C8B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3159168"/>
        <c:axId val="133672960"/>
        <c:axId val="0"/>
      </c:bar3DChart>
      <c:catAx>
        <c:axId val="133159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33672960"/>
        <c:crosses val="autoZero"/>
        <c:auto val="1"/>
        <c:lblAlgn val="ctr"/>
        <c:lblOffset val="100"/>
        <c:noMultiLvlLbl val="0"/>
      </c:catAx>
      <c:valAx>
        <c:axId val="133672960"/>
        <c:scaling>
          <c:orientation val="minMax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331591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057670289182977"/>
          <c:y val="0.28264393026630774"/>
          <c:w val="0.31844438616578397"/>
          <c:h val="0.43471189931443688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0.27179</cdr:x>
      <cdr:y>0.24741</cdr:y>
    </cdr:from>
    <cdr:to>
      <cdr:x>0.30101</cdr:x>
      <cdr:y>0.27619</cdr:y>
    </cdr:to>
    <cdr:sp macro="" textlink="">
      <cdr:nvSpPr>
        <cdr:cNvPr id="2" name="Правая фигурная скобка 1"/>
        <cdr:cNvSpPr/>
      </cdr:nvSpPr>
      <cdr:spPr>
        <a:xfrm xmlns:a="http://schemas.openxmlformats.org/drawingml/2006/main" rot="16200000">
          <a:off x="2341952" y="1290416"/>
          <a:ext cx="155448" cy="246888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1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6125" y="509588"/>
            <a:ext cx="335597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9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9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fld id="{8B2DD3F6-D3DB-44D7-81BE-95CF23828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619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5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30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45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60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754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05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57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08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4890632-0511-4A87-877F-40726F764BA1}" type="slidenum">
              <a:rPr lang="ru-RU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ru-RU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371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685800"/>
            <a:ext cx="45148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6FD2E-6D76-4A3B-8D93-DCBD3082DA7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583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2DD3F6-D3DB-44D7-81BE-95CF23828673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279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2DD3F6-D3DB-44D7-81BE-95CF23828673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513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2DD3F6-D3DB-44D7-81BE-95CF23828673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208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614ADE3-E3F7-4488-ABEE-3D99E134E731}" type="slidenum">
              <a:rPr lang="ru-RU">
                <a:solidFill>
                  <a:srgbClr val="000000"/>
                </a:solidFill>
                <a:latin typeface="Calibri" panose="020F0502020204030204" pitchFamily="34" charset="0"/>
              </a:rPr>
              <a:pPr/>
              <a:t>20</a:t>
            </a:fld>
            <a:endParaRPr lang="ru-RU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041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18" Type="http://schemas.openxmlformats.org/officeDocument/2006/relationships/oleObject" Target="../embeddings/oleObject15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6" Type="http://schemas.openxmlformats.org/officeDocument/2006/relationships/oleObject" Target="../embeddings/oleObject13.bin"/><Relationship Id="rId20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2.bin"/><Relationship Id="rId10" Type="http://schemas.openxmlformats.org/officeDocument/2006/relationships/oleObject" Target="../embeddings/oleObject7.bin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.emf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3441" y="2587362"/>
            <a:ext cx="6705875" cy="2328255"/>
          </a:xfrm>
        </p:spPr>
        <p:txBody>
          <a:bodyPr anchor="b">
            <a:normAutofit/>
          </a:bodyPr>
          <a:lstStyle>
            <a:lvl1pPr>
              <a:defRPr sz="548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3441" y="4915615"/>
            <a:ext cx="6705875" cy="115887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64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9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9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8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2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87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51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16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2225" y="4446192"/>
            <a:ext cx="1417762" cy="804402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096" y="4660605"/>
            <a:ext cx="594321" cy="375690"/>
          </a:xfrm>
        </p:spPr>
        <p:txBody>
          <a:bodyPr/>
          <a:lstStyle/>
          <a:p>
            <a:fld id="{49DEA3CB-363A-4872-9F7C-2A420785A1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285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3440" y="627239"/>
            <a:ext cx="6697274" cy="3207232"/>
          </a:xfrm>
        </p:spPr>
        <p:txBody>
          <a:bodyPr anchor="ctr">
            <a:normAutofit/>
          </a:bodyPr>
          <a:lstStyle>
            <a:lvl1pPr algn="l">
              <a:defRPr sz="4877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3440" y="4480032"/>
            <a:ext cx="6697274" cy="1600883"/>
          </a:xfrm>
        </p:spPr>
        <p:txBody>
          <a:bodyPr anchor="ctr">
            <a:normAutofit/>
          </a:bodyPr>
          <a:lstStyle>
            <a:lvl1pPr marL="0" indent="0" algn="l">
              <a:buNone/>
              <a:defRPr sz="182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64515" indent="0">
              <a:buNone/>
              <a:defRPr sz="1829">
                <a:solidFill>
                  <a:schemeClr val="tx1">
                    <a:tint val="75000"/>
                  </a:schemeClr>
                </a:solidFill>
              </a:defRPr>
            </a:lvl2pPr>
            <a:lvl3pPr marL="929030" indent="0">
              <a:buNone/>
              <a:defRPr sz="1626">
                <a:solidFill>
                  <a:schemeClr val="tx1">
                    <a:tint val="75000"/>
                  </a:schemeClr>
                </a:solidFill>
              </a:defRPr>
            </a:lvl3pPr>
            <a:lvl4pPr marL="139354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4pPr>
            <a:lvl5pPr marL="1858061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5pPr>
            <a:lvl6pPr marL="232257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6pPr>
            <a:lvl7pPr marL="2787091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7pPr>
            <a:lvl8pPr marL="325160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8pPr>
            <a:lvl9pPr marL="3716122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9" y="3258152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9394" y="3338011"/>
            <a:ext cx="594321" cy="375690"/>
          </a:xfrm>
        </p:spPr>
        <p:txBody>
          <a:bodyPr/>
          <a:lstStyle/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3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3073" y="627239"/>
            <a:ext cx="6207171" cy="2979385"/>
          </a:xfrm>
        </p:spPr>
        <p:txBody>
          <a:bodyPr anchor="ctr">
            <a:normAutofit/>
          </a:bodyPr>
          <a:lstStyle>
            <a:lvl1pPr algn="l">
              <a:defRPr sz="4877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4561" y="3606624"/>
            <a:ext cx="5744193" cy="3920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2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64515" indent="0">
              <a:buFontTx/>
              <a:buNone/>
              <a:defRPr/>
            </a:lvl2pPr>
            <a:lvl3pPr marL="929030" indent="0">
              <a:buFontTx/>
              <a:buNone/>
              <a:defRPr/>
            </a:lvl3pPr>
            <a:lvl4pPr marL="1393546" indent="0">
              <a:buFontTx/>
              <a:buNone/>
              <a:defRPr/>
            </a:lvl4pPr>
            <a:lvl5pPr marL="185806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3440" y="4480032"/>
            <a:ext cx="6697274" cy="1600883"/>
          </a:xfrm>
        </p:spPr>
        <p:txBody>
          <a:bodyPr anchor="ctr">
            <a:normAutofit/>
          </a:bodyPr>
          <a:lstStyle>
            <a:lvl1pPr marL="0" indent="0" algn="l">
              <a:buNone/>
              <a:defRPr sz="182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64515" indent="0">
              <a:buNone/>
              <a:defRPr sz="1829">
                <a:solidFill>
                  <a:schemeClr val="tx1">
                    <a:tint val="75000"/>
                  </a:schemeClr>
                </a:solidFill>
              </a:defRPr>
            </a:lvl2pPr>
            <a:lvl3pPr marL="929030" indent="0">
              <a:buNone/>
              <a:defRPr sz="1626">
                <a:solidFill>
                  <a:schemeClr val="tx1">
                    <a:tint val="75000"/>
                  </a:schemeClr>
                </a:solidFill>
              </a:defRPr>
            </a:lvl3pPr>
            <a:lvl4pPr marL="139354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4pPr>
            <a:lvl5pPr marL="1858061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5pPr>
            <a:lvl6pPr marL="232257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6pPr>
            <a:lvl7pPr marL="2787091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7pPr>
            <a:lvl8pPr marL="325160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8pPr>
            <a:lvl9pPr marL="3716122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9" y="3258152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9394" y="3338011"/>
            <a:ext cx="594321" cy="375690"/>
          </a:xfrm>
        </p:spPr>
        <p:txBody>
          <a:bodyPr/>
          <a:lstStyle/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37200" y="666755"/>
            <a:ext cx="464623" cy="601697"/>
          </a:xfrm>
          <a:prstGeom prst="rect">
            <a:avLst/>
          </a:prstGeom>
        </p:spPr>
        <p:txBody>
          <a:bodyPr vert="horz" lIns="92901" tIns="46450" rIns="92901" bIns="46450" rtlCol="0" anchor="ctr">
            <a:noAutofit/>
          </a:bodyPr>
          <a:lstStyle/>
          <a:p>
            <a:pPr lvl="0"/>
            <a:r>
              <a:rPr lang="en-US" sz="812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00019" y="2989372"/>
            <a:ext cx="464623" cy="601697"/>
          </a:xfrm>
          <a:prstGeom prst="rect">
            <a:avLst/>
          </a:prstGeom>
        </p:spPr>
        <p:txBody>
          <a:bodyPr vert="horz" lIns="92901" tIns="46450" rIns="92901" bIns="46450" rtlCol="0" anchor="ctr">
            <a:noAutofit/>
          </a:bodyPr>
          <a:lstStyle/>
          <a:p>
            <a:pPr lvl="0"/>
            <a:r>
              <a:rPr lang="en-US" sz="812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3145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3440" y="2508957"/>
            <a:ext cx="6697274" cy="2803689"/>
          </a:xfrm>
        </p:spPr>
        <p:txBody>
          <a:bodyPr anchor="b">
            <a:normAutofit/>
          </a:bodyPr>
          <a:lstStyle>
            <a:lvl1pPr algn="l">
              <a:defRPr sz="4877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3440" y="5331531"/>
            <a:ext cx="6697274" cy="75073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9" y="5052752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9394" y="5127275"/>
            <a:ext cx="594321" cy="375690"/>
          </a:xfrm>
        </p:spPr>
        <p:txBody>
          <a:bodyPr/>
          <a:lstStyle/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559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223073" y="627239"/>
            <a:ext cx="6207171" cy="2979385"/>
          </a:xfrm>
        </p:spPr>
        <p:txBody>
          <a:bodyPr anchor="ctr">
            <a:normAutofit/>
          </a:bodyPr>
          <a:lstStyle>
            <a:lvl1pPr algn="l">
              <a:defRPr sz="4877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73440" y="4469077"/>
            <a:ext cx="6795119" cy="86245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38">
                <a:solidFill>
                  <a:schemeClr val="accent1"/>
                </a:solidFill>
              </a:defRPr>
            </a:lvl1pPr>
            <a:lvl2pPr marL="464515" indent="0">
              <a:buFontTx/>
              <a:buNone/>
              <a:defRPr/>
            </a:lvl2pPr>
            <a:lvl3pPr marL="929030" indent="0">
              <a:buFontTx/>
              <a:buNone/>
              <a:defRPr/>
            </a:lvl3pPr>
            <a:lvl4pPr marL="1393546" indent="0">
              <a:buFontTx/>
              <a:buNone/>
              <a:defRPr/>
            </a:lvl4pPr>
            <a:lvl5pPr marL="185806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3440" y="5331531"/>
            <a:ext cx="6795119" cy="75073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9" y="5052752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9394" y="5127275"/>
            <a:ext cx="594321" cy="375690"/>
          </a:xfrm>
        </p:spPr>
        <p:txBody>
          <a:bodyPr/>
          <a:lstStyle/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37200" y="666755"/>
            <a:ext cx="464623" cy="601697"/>
          </a:xfrm>
          <a:prstGeom prst="rect">
            <a:avLst/>
          </a:prstGeom>
        </p:spPr>
        <p:txBody>
          <a:bodyPr vert="horz" lIns="92901" tIns="46450" rIns="92901" bIns="46450" rtlCol="0" anchor="ctr">
            <a:noAutofit/>
          </a:bodyPr>
          <a:lstStyle/>
          <a:p>
            <a:pPr lvl="0"/>
            <a:r>
              <a:rPr lang="en-US" sz="812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00019" y="2989372"/>
            <a:ext cx="464623" cy="601697"/>
          </a:xfrm>
          <a:prstGeom prst="rect">
            <a:avLst/>
          </a:prstGeom>
        </p:spPr>
        <p:txBody>
          <a:bodyPr vert="horz" lIns="92901" tIns="46450" rIns="92901" bIns="46450" rtlCol="0" anchor="ctr">
            <a:noAutofit/>
          </a:bodyPr>
          <a:lstStyle/>
          <a:p>
            <a:pPr lvl="0"/>
            <a:r>
              <a:rPr lang="en-US" sz="812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3990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3441" y="645561"/>
            <a:ext cx="6697273" cy="2963354"/>
          </a:xfrm>
        </p:spPr>
        <p:txBody>
          <a:bodyPr anchor="ctr">
            <a:normAutofit/>
          </a:bodyPr>
          <a:lstStyle>
            <a:lvl1pPr algn="l">
              <a:defRPr sz="4877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73440" y="4469077"/>
            <a:ext cx="6697274" cy="86245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38">
                <a:solidFill>
                  <a:schemeClr val="accent1"/>
                </a:solidFill>
              </a:defRPr>
            </a:lvl1pPr>
            <a:lvl2pPr marL="464515" indent="0">
              <a:buFontTx/>
              <a:buNone/>
              <a:defRPr/>
            </a:lvl2pPr>
            <a:lvl3pPr marL="929030" indent="0">
              <a:buFontTx/>
              <a:buNone/>
              <a:defRPr/>
            </a:lvl3pPr>
            <a:lvl4pPr marL="1393546" indent="0">
              <a:buFontTx/>
              <a:buNone/>
              <a:defRPr/>
            </a:lvl4pPr>
            <a:lvl5pPr marL="185806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3440" y="5331531"/>
            <a:ext cx="6697274" cy="75073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9" y="5052752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9394" y="5127275"/>
            <a:ext cx="594321" cy="375690"/>
          </a:xfrm>
        </p:spPr>
        <p:txBody>
          <a:bodyPr/>
          <a:lstStyle/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303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9" y="731773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00DE-73BA-43FB-9796-1D3D487941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956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8401" y="645560"/>
            <a:ext cx="1682584" cy="5436706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3440" y="645560"/>
            <a:ext cx="4791679" cy="543670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9" y="731773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9EED-6BDD-4CA2-A33F-58385F7065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920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0900" y="2430465"/>
            <a:ext cx="3832225" cy="38322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35527" y="2430464"/>
            <a:ext cx="3832225" cy="18399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35527" y="4422775"/>
            <a:ext cx="3832225" cy="18399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3D3D6D-73CE-4A83-8CBC-7A94796FF37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891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50900" y="2430465"/>
            <a:ext cx="7816850" cy="38322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88646-1547-4DD1-B079-EEAC1AAEDEC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9827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50900" y="2430465"/>
            <a:ext cx="7816850" cy="38322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72DD4F-85C5-4734-93A3-8E18C9D1101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096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271" y="642169"/>
            <a:ext cx="6694443" cy="131795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3440" y="2195337"/>
            <a:ext cx="6697274" cy="38869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9" y="731773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6D7A-E55D-4E2D-930A-07A63A11B6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0893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54117" y="0"/>
            <a:ext cx="405876" cy="7056438"/>
            <a:chOff x="0" y="0"/>
            <a:chExt cx="380929" cy="6593882"/>
          </a:xfrm>
        </p:grpSpPr>
        <p:graphicFrame>
          <p:nvGraphicFramePr>
            <p:cNvPr id="8" name="Объект 7"/>
            <p:cNvGraphicFramePr>
              <a:graphicFrameLocks noChangeAspect="1"/>
            </p:cNvGraphicFramePr>
            <p:nvPr/>
          </p:nvGraphicFramePr>
          <p:xfrm>
            <a:off x="0" y="0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6" r:id="rId3" imgW="1388213" imgH="1856520" progId="">
                    <p:embed/>
                  </p:oleObj>
                </mc:Choice>
                <mc:Fallback>
                  <p:oleObj r:id="rId3" imgW="1388213" imgH="1856520" progId="">
                    <p:embed/>
                    <p:pic>
                      <p:nvPicPr>
                        <p:cNvPr id="0" name="Picture 8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Объект 8"/>
            <p:cNvGraphicFramePr>
              <a:graphicFrameLocks noChangeAspect="1"/>
            </p:cNvGraphicFramePr>
            <p:nvPr/>
          </p:nvGraphicFramePr>
          <p:xfrm>
            <a:off x="0" y="429457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7" r:id="rId5" imgW="1388213" imgH="1856520" progId="">
                    <p:embed/>
                  </p:oleObj>
                </mc:Choice>
                <mc:Fallback>
                  <p:oleObj r:id="rId5" imgW="1388213" imgH="1856520" progId="">
                    <p:embed/>
                    <p:pic>
                      <p:nvPicPr>
                        <p:cNvPr id="0" name="Picture 88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29457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Объект 9"/>
            <p:cNvGraphicFramePr>
              <a:graphicFrameLocks noChangeAspect="1"/>
            </p:cNvGraphicFramePr>
            <p:nvPr/>
          </p:nvGraphicFramePr>
          <p:xfrm>
            <a:off x="0" y="858914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8" r:id="rId6" imgW="1388213" imgH="1856520" progId="">
                    <p:embed/>
                  </p:oleObj>
                </mc:Choice>
                <mc:Fallback>
                  <p:oleObj r:id="rId6" imgW="1388213" imgH="1856520" progId="">
                    <p:embed/>
                    <p:pic>
                      <p:nvPicPr>
                        <p:cNvPr id="0" name="Picture 8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858914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0" y="1288371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9" r:id="rId7" imgW="1388213" imgH="1856520" progId="">
                    <p:embed/>
                  </p:oleObj>
                </mc:Choice>
                <mc:Fallback>
                  <p:oleObj r:id="rId7" imgW="1388213" imgH="1856520" progId="">
                    <p:embed/>
                    <p:pic>
                      <p:nvPicPr>
                        <p:cNvPr id="0" name="Picture 8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288371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Объект 11"/>
            <p:cNvGraphicFramePr>
              <a:graphicFrameLocks noChangeAspect="1"/>
            </p:cNvGraphicFramePr>
            <p:nvPr/>
          </p:nvGraphicFramePr>
          <p:xfrm>
            <a:off x="0" y="1747790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0" r:id="rId8" imgW="1388213" imgH="1856520" progId="">
                    <p:embed/>
                  </p:oleObj>
                </mc:Choice>
                <mc:Fallback>
                  <p:oleObj r:id="rId8" imgW="1388213" imgH="1856520" progId="">
                    <p:embed/>
                    <p:pic>
                      <p:nvPicPr>
                        <p:cNvPr id="0" name="Picture 8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747790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Объект 12"/>
            <p:cNvGraphicFramePr>
              <a:graphicFrameLocks noChangeAspect="1"/>
            </p:cNvGraphicFramePr>
            <p:nvPr/>
          </p:nvGraphicFramePr>
          <p:xfrm>
            <a:off x="0" y="2177247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1" r:id="rId9" imgW="1388213" imgH="1856520" progId="">
                    <p:embed/>
                  </p:oleObj>
                </mc:Choice>
                <mc:Fallback>
                  <p:oleObj r:id="rId9" imgW="1388213" imgH="1856520" progId="">
                    <p:embed/>
                    <p:pic>
                      <p:nvPicPr>
                        <p:cNvPr id="0" name="Picture 8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2177247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Объект 13"/>
            <p:cNvGraphicFramePr>
              <a:graphicFrameLocks noChangeAspect="1"/>
            </p:cNvGraphicFramePr>
            <p:nvPr/>
          </p:nvGraphicFramePr>
          <p:xfrm>
            <a:off x="0" y="2606704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2" r:id="rId10" imgW="1388213" imgH="1856520" progId="">
                    <p:embed/>
                  </p:oleObj>
                </mc:Choice>
                <mc:Fallback>
                  <p:oleObj r:id="rId10" imgW="1388213" imgH="1856520" progId="">
                    <p:embed/>
                    <p:pic>
                      <p:nvPicPr>
                        <p:cNvPr id="0" name="Picture 8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2606704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Объект 14"/>
            <p:cNvGraphicFramePr>
              <a:graphicFrameLocks noChangeAspect="1"/>
            </p:cNvGraphicFramePr>
            <p:nvPr/>
          </p:nvGraphicFramePr>
          <p:xfrm>
            <a:off x="0" y="3036161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3" r:id="rId11" imgW="1388213" imgH="1856520" progId="">
                    <p:embed/>
                  </p:oleObj>
                </mc:Choice>
                <mc:Fallback>
                  <p:oleObj r:id="rId11" imgW="1388213" imgH="1856520" progId="">
                    <p:embed/>
                    <p:pic>
                      <p:nvPicPr>
                        <p:cNvPr id="0" name="Picture 88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036161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Объект 15"/>
            <p:cNvGraphicFramePr>
              <a:graphicFrameLocks noChangeAspect="1"/>
            </p:cNvGraphicFramePr>
            <p:nvPr/>
          </p:nvGraphicFramePr>
          <p:xfrm>
            <a:off x="0" y="3465618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4" r:id="rId12" imgW="1388213" imgH="1856520" progId="">
                    <p:embed/>
                  </p:oleObj>
                </mc:Choice>
                <mc:Fallback>
                  <p:oleObj r:id="rId12" imgW="1388213" imgH="1856520" progId="">
                    <p:embed/>
                    <p:pic>
                      <p:nvPicPr>
                        <p:cNvPr id="0" name="Picture 8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465618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0" y="3895075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5" r:id="rId13" imgW="1388213" imgH="1856520" progId="">
                    <p:embed/>
                  </p:oleObj>
                </mc:Choice>
                <mc:Fallback>
                  <p:oleObj r:id="rId13" imgW="1388213" imgH="1856520" progId="">
                    <p:embed/>
                    <p:pic>
                      <p:nvPicPr>
                        <p:cNvPr id="0" name="Picture 8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895075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Объект 17"/>
            <p:cNvGraphicFramePr>
              <a:graphicFrameLocks noChangeAspect="1"/>
            </p:cNvGraphicFramePr>
            <p:nvPr/>
          </p:nvGraphicFramePr>
          <p:xfrm>
            <a:off x="0" y="4324532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6" r:id="rId14" imgW="1388213" imgH="1856520" progId="">
                    <p:embed/>
                  </p:oleObj>
                </mc:Choice>
                <mc:Fallback>
                  <p:oleObj r:id="rId14" imgW="1388213" imgH="1856520" progId="">
                    <p:embed/>
                    <p:pic>
                      <p:nvPicPr>
                        <p:cNvPr id="0" name="Picture 89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324532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0" y="4753989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7" r:id="rId15" imgW="1388213" imgH="1856520" progId="">
                    <p:embed/>
                  </p:oleObj>
                </mc:Choice>
                <mc:Fallback>
                  <p:oleObj r:id="rId15" imgW="1388213" imgH="1856520" progId="">
                    <p:embed/>
                    <p:pic>
                      <p:nvPicPr>
                        <p:cNvPr id="0" name="Picture 8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753989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Объект 19"/>
            <p:cNvGraphicFramePr>
              <a:graphicFrameLocks noChangeAspect="1"/>
            </p:cNvGraphicFramePr>
            <p:nvPr/>
          </p:nvGraphicFramePr>
          <p:xfrm>
            <a:off x="0" y="5225612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8" r:id="rId16" imgW="1388213" imgH="1856520" progId="">
                    <p:embed/>
                  </p:oleObj>
                </mc:Choice>
                <mc:Fallback>
                  <p:oleObj r:id="rId16" imgW="1388213" imgH="1856520" progId="">
                    <p:embed/>
                    <p:pic>
                      <p:nvPicPr>
                        <p:cNvPr id="0" name="Picture 8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5225612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0" y="5655069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9" r:id="rId17" imgW="1388213" imgH="1856520" progId="">
                    <p:embed/>
                  </p:oleObj>
                </mc:Choice>
                <mc:Fallback>
                  <p:oleObj r:id="rId17" imgW="1388213" imgH="1856520" progId="">
                    <p:embed/>
                    <p:pic>
                      <p:nvPicPr>
                        <p:cNvPr id="0" name="Picture 89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5655069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Объект 21"/>
            <p:cNvGraphicFramePr>
              <a:graphicFrameLocks noChangeAspect="1"/>
            </p:cNvGraphicFramePr>
            <p:nvPr/>
          </p:nvGraphicFramePr>
          <p:xfrm>
            <a:off x="0" y="6084526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0" r:id="rId18" imgW="1388213" imgH="1856520" progId="">
                    <p:embed/>
                  </p:oleObj>
                </mc:Choice>
                <mc:Fallback>
                  <p:oleObj r:id="rId18" imgW="1388213" imgH="1856520" progId="">
                    <p:embed/>
                    <p:pic>
                      <p:nvPicPr>
                        <p:cNvPr id="0" name="Picture 8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6084526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" name="Номер слайда 5"/>
          <p:cNvSpPr txBox="1">
            <a:spLocks/>
          </p:cNvSpPr>
          <p:nvPr userDrawn="1"/>
        </p:nvSpPr>
        <p:spPr>
          <a:xfrm>
            <a:off x="8467792" y="47371"/>
            <a:ext cx="794841" cy="323420"/>
          </a:xfrm>
          <a:prstGeom prst="rect">
            <a:avLst/>
          </a:prstGeom>
        </p:spPr>
        <p:txBody>
          <a:bodyPr anchor="ctr"/>
          <a:lstStyle/>
          <a:p>
            <a:pPr marL="348386" indent="-348386" algn="r" eaLnBrk="0" hangingPunct="0">
              <a:spcBef>
                <a:spcPct val="20000"/>
              </a:spcBef>
              <a:buFont typeface="Arial" charset="0"/>
              <a:buNone/>
              <a:defRPr/>
            </a:pPr>
            <a:fld id="{D2E577E2-59FE-4C26-9611-D5042F3A81FF}" type="slidenum">
              <a:rPr lang="ru-RU" sz="2438" b="1">
                <a:solidFill>
                  <a:srgbClr val="BFAE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348386" indent="-348386" algn="r" eaLnBrk="0" hangingPunct="0">
                <a:spcBef>
                  <a:spcPct val="20000"/>
                </a:spcBef>
                <a:buFont typeface="Arial" charset="0"/>
                <a:buNone/>
                <a:defRPr/>
              </a:pPr>
              <a:t>‹#›</a:t>
            </a:fld>
            <a:endParaRPr lang="ru-RU" sz="2438" b="1" dirty="0">
              <a:solidFill>
                <a:srgbClr val="BFAE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Объект 25"/>
          <p:cNvSpPr>
            <a:spLocks noGrp="1"/>
          </p:cNvSpPr>
          <p:nvPr>
            <p:ph sz="quarter" idx="13"/>
          </p:nvPr>
        </p:nvSpPr>
        <p:spPr>
          <a:xfrm>
            <a:off x="522565" y="721280"/>
            <a:ext cx="8656686" cy="568718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 userDrawn="1"/>
        </p:nvGraphicFramePr>
        <p:xfrm>
          <a:off x="8467791" y="6227962"/>
          <a:ext cx="815693" cy="797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r:id="rId19" imgW="1805298" imgH="1741500" progId="">
                  <p:embed/>
                </p:oleObj>
              </mc:Choice>
              <mc:Fallback>
                <p:oleObj r:id="rId19" imgW="1805298" imgH="1741500" progId="">
                  <p:embed/>
                  <p:pic>
                    <p:nvPicPr>
                      <p:cNvPr id="0" name="Picture 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7791" y="6227962"/>
                        <a:ext cx="815693" cy="7970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Текст 2"/>
          <p:cNvSpPr>
            <a:spLocks noGrp="1"/>
          </p:cNvSpPr>
          <p:nvPr>
            <p:ph type="body" sz="quarter" idx="14" hasCustomPrompt="1"/>
          </p:nvPr>
        </p:nvSpPr>
        <p:spPr>
          <a:xfrm>
            <a:off x="522565" y="47371"/>
            <a:ext cx="8217297" cy="591377"/>
          </a:xfrm>
        </p:spPr>
        <p:txBody>
          <a:bodyPr>
            <a:normAutofit/>
          </a:bodyPr>
          <a:lstStyle>
            <a:lvl1pPr marL="0" indent="0" algn="ctr">
              <a:buNone/>
              <a:defRPr sz="2845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Заголовок слайда</a:t>
            </a:r>
          </a:p>
        </p:txBody>
      </p:sp>
    </p:spTree>
    <p:extLst>
      <p:ext uri="{BB962C8B-B14F-4D97-AF65-F5344CB8AC3E}">
        <p14:creationId xmlns:p14="http://schemas.microsoft.com/office/powerpoint/2010/main" val="3089084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3440" y="2134590"/>
            <a:ext cx="6697274" cy="1511300"/>
          </a:xfrm>
        </p:spPr>
        <p:txBody>
          <a:bodyPr anchor="b"/>
          <a:lstStyle>
            <a:lvl1pPr algn="l">
              <a:defRPr sz="4064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3440" y="3685029"/>
            <a:ext cx="6697274" cy="885296"/>
          </a:xfrm>
        </p:spPr>
        <p:txBody>
          <a:bodyPr anchor="t"/>
          <a:lstStyle>
            <a:lvl1pPr marL="0" indent="0" algn="l">
              <a:buNone/>
              <a:defRPr sz="203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64515" indent="0">
              <a:buNone/>
              <a:defRPr sz="1829">
                <a:solidFill>
                  <a:schemeClr val="tx1">
                    <a:tint val="75000"/>
                  </a:schemeClr>
                </a:solidFill>
              </a:defRPr>
            </a:lvl2pPr>
            <a:lvl3pPr marL="929030" indent="0">
              <a:buNone/>
              <a:defRPr sz="1626">
                <a:solidFill>
                  <a:schemeClr val="tx1">
                    <a:tint val="75000"/>
                  </a:schemeClr>
                </a:solidFill>
              </a:defRPr>
            </a:lvl3pPr>
            <a:lvl4pPr marL="139354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4pPr>
            <a:lvl5pPr marL="1858061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5pPr>
            <a:lvl6pPr marL="232257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6pPr>
            <a:lvl7pPr marL="2787091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7pPr>
            <a:lvl8pPr marL="325160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8pPr>
            <a:lvl9pPr marL="3716122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9" y="3258152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9394" y="3338011"/>
            <a:ext cx="594321" cy="375690"/>
          </a:xfrm>
        </p:spPr>
        <p:txBody>
          <a:bodyPr/>
          <a:lstStyle/>
          <a:p>
            <a:fld id="{8140B877-AD48-41B7-8CF4-5C1041795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2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3441" y="2198532"/>
            <a:ext cx="3248603" cy="387640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2556" y="2198532"/>
            <a:ext cx="3248158" cy="387640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9" y="731773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9394" y="810578"/>
            <a:ext cx="594321" cy="375690"/>
          </a:xfrm>
        </p:spPr>
        <p:txBody>
          <a:bodyPr/>
          <a:lstStyle/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18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1535" y="2291054"/>
            <a:ext cx="2920510" cy="592936"/>
          </a:xfrm>
        </p:spPr>
        <p:txBody>
          <a:bodyPr anchor="b">
            <a:noAutofit/>
          </a:bodyPr>
          <a:lstStyle>
            <a:lvl1pPr marL="0" indent="0">
              <a:buNone/>
              <a:defRPr sz="2438" b="0"/>
            </a:lvl1pPr>
            <a:lvl2pPr marL="464515" indent="0">
              <a:buNone/>
              <a:defRPr sz="2032" b="1"/>
            </a:lvl2pPr>
            <a:lvl3pPr marL="929030" indent="0">
              <a:buNone/>
              <a:defRPr sz="1829" b="1"/>
            </a:lvl3pPr>
            <a:lvl4pPr marL="1393546" indent="0">
              <a:buNone/>
              <a:defRPr sz="1626" b="1"/>
            </a:lvl4pPr>
            <a:lvl5pPr marL="1858061" indent="0">
              <a:buNone/>
              <a:defRPr sz="1626" b="1"/>
            </a:lvl5pPr>
            <a:lvl6pPr marL="2322576" indent="0">
              <a:buNone/>
              <a:defRPr sz="1626" b="1"/>
            </a:lvl6pPr>
            <a:lvl7pPr marL="2787091" indent="0">
              <a:buNone/>
              <a:defRPr sz="1626" b="1"/>
            </a:lvl7pPr>
            <a:lvl8pPr marL="3251606" indent="0">
              <a:buNone/>
              <a:defRPr sz="1626" b="1"/>
            </a:lvl8pPr>
            <a:lvl9pPr marL="3716122" indent="0">
              <a:buNone/>
              <a:defRPr sz="1626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3440" y="2883991"/>
            <a:ext cx="3248604" cy="31955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46496" y="2287733"/>
            <a:ext cx="2919131" cy="592936"/>
          </a:xfrm>
        </p:spPr>
        <p:txBody>
          <a:bodyPr anchor="b">
            <a:noAutofit/>
          </a:bodyPr>
          <a:lstStyle>
            <a:lvl1pPr marL="0" indent="0">
              <a:buNone/>
              <a:defRPr sz="2438" b="0"/>
            </a:lvl1pPr>
            <a:lvl2pPr marL="464515" indent="0">
              <a:buNone/>
              <a:defRPr sz="2032" b="1"/>
            </a:lvl2pPr>
            <a:lvl3pPr marL="929030" indent="0">
              <a:buNone/>
              <a:defRPr sz="1829" b="1"/>
            </a:lvl3pPr>
            <a:lvl4pPr marL="1393546" indent="0">
              <a:buNone/>
              <a:defRPr sz="1626" b="1"/>
            </a:lvl4pPr>
            <a:lvl5pPr marL="1858061" indent="0">
              <a:buNone/>
              <a:defRPr sz="1626" b="1"/>
            </a:lvl5pPr>
            <a:lvl6pPr marL="2322576" indent="0">
              <a:buNone/>
              <a:defRPr sz="1626" b="1"/>
            </a:lvl6pPr>
            <a:lvl7pPr marL="2787091" indent="0">
              <a:buNone/>
              <a:defRPr sz="1626" b="1"/>
            </a:lvl7pPr>
            <a:lvl8pPr marL="3251606" indent="0">
              <a:buNone/>
              <a:defRPr sz="1626" b="1"/>
            </a:lvl8pPr>
            <a:lvl9pPr marL="3716122" indent="0">
              <a:buNone/>
              <a:defRPr sz="1626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8906" y="2880670"/>
            <a:ext cx="3246722" cy="31955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9" y="731773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9394" y="810578"/>
            <a:ext cx="594321" cy="375690"/>
          </a:xfrm>
        </p:spPr>
        <p:txBody>
          <a:bodyPr/>
          <a:lstStyle/>
          <a:p>
            <a:fld id="{1CB267F3-D3EA-4BF3-A91D-5C238593AC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358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269" y="642169"/>
            <a:ext cx="6694444" cy="131795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9" y="731773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7EA2E-3AFF-4386-893B-EE55B9CC6F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05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9" y="731773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5DA-EDF3-4B0C-BF3D-3DA4584EFD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67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3440" y="458996"/>
            <a:ext cx="2671584" cy="1004562"/>
          </a:xfrm>
        </p:spPr>
        <p:txBody>
          <a:bodyPr anchor="b"/>
          <a:lstStyle>
            <a:lvl1pPr algn="l">
              <a:defRPr sz="2032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9258" y="458997"/>
            <a:ext cx="3851455" cy="5571646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3440" y="1644869"/>
            <a:ext cx="2671584" cy="4385771"/>
          </a:xfrm>
        </p:spPr>
        <p:txBody>
          <a:bodyPr/>
          <a:lstStyle>
            <a:lvl1pPr marL="0" indent="0">
              <a:buNone/>
              <a:defRPr sz="1422"/>
            </a:lvl1pPr>
            <a:lvl2pPr marL="464515" indent="0">
              <a:buNone/>
              <a:defRPr sz="1219"/>
            </a:lvl2pPr>
            <a:lvl3pPr marL="929030" indent="0">
              <a:buNone/>
              <a:defRPr sz="1016"/>
            </a:lvl3pPr>
            <a:lvl4pPr marL="1393546" indent="0">
              <a:buNone/>
              <a:defRPr sz="914"/>
            </a:lvl4pPr>
            <a:lvl5pPr marL="1858061" indent="0">
              <a:buNone/>
              <a:defRPr sz="914"/>
            </a:lvl5pPr>
            <a:lvl6pPr marL="2322576" indent="0">
              <a:buNone/>
              <a:defRPr sz="914"/>
            </a:lvl6pPr>
            <a:lvl7pPr marL="2787091" indent="0">
              <a:buNone/>
              <a:defRPr sz="914"/>
            </a:lvl7pPr>
            <a:lvl8pPr marL="3251606" indent="0">
              <a:buNone/>
              <a:defRPr sz="914"/>
            </a:lvl8pPr>
            <a:lvl9pPr marL="3716122" indent="0">
              <a:buNone/>
              <a:defRPr sz="91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9" y="731773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4823-6152-48C0-88A6-EBF163419C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575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3440" y="4939506"/>
            <a:ext cx="6697274" cy="583137"/>
          </a:xfrm>
        </p:spPr>
        <p:txBody>
          <a:bodyPr anchor="b">
            <a:normAutofit/>
          </a:bodyPr>
          <a:lstStyle>
            <a:lvl1pPr algn="l">
              <a:defRPr sz="2438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73440" y="653338"/>
            <a:ext cx="6697274" cy="3966515"/>
          </a:xfrm>
        </p:spPr>
        <p:txBody>
          <a:bodyPr anchor="t">
            <a:normAutofit/>
          </a:bodyPr>
          <a:lstStyle>
            <a:lvl1pPr marL="0" indent="0" algn="ctr">
              <a:buNone/>
              <a:defRPr sz="1626"/>
            </a:lvl1pPr>
            <a:lvl2pPr marL="464515" indent="0">
              <a:buNone/>
              <a:defRPr sz="1626"/>
            </a:lvl2pPr>
            <a:lvl3pPr marL="929030" indent="0">
              <a:buNone/>
              <a:defRPr sz="1626"/>
            </a:lvl3pPr>
            <a:lvl4pPr marL="1393546" indent="0">
              <a:buNone/>
              <a:defRPr sz="1626"/>
            </a:lvl4pPr>
            <a:lvl5pPr marL="1858061" indent="0">
              <a:buNone/>
              <a:defRPr sz="1626"/>
            </a:lvl5pPr>
            <a:lvl6pPr marL="2322576" indent="0">
              <a:buNone/>
              <a:defRPr sz="1626"/>
            </a:lvl6pPr>
            <a:lvl7pPr marL="2787091" indent="0">
              <a:buNone/>
              <a:defRPr sz="1626"/>
            </a:lvl7pPr>
            <a:lvl8pPr marL="3251606" indent="0">
              <a:buNone/>
              <a:defRPr sz="1626"/>
            </a:lvl8pPr>
            <a:lvl9pPr marL="3716122" indent="0">
              <a:buNone/>
              <a:defRPr sz="1626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3440" y="5522643"/>
            <a:ext cx="6697274" cy="507998"/>
          </a:xfrm>
        </p:spPr>
        <p:txBody>
          <a:bodyPr>
            <a:normAutofit/>
          </a:bodyPr>
          <a:lstStyle>
            <a:lvl1pPr marL="0" indent="0">
              <a:buNone/>
              <a:defRPr sz="1219"/>
            </a:lvl1pPr>
            <a:lvl2pPr marL="464515" indent="0">
              <a:buNone/>
              <a:defRPr sz="1219"/>
            </a:lvl2pPr>
            <a:lvl3pPr marL="929030" indent="0">
              <a:buNone/>
              <a:defRPr sz="1016"/>
            </a:lvl3pPr>
            <a:lvl4pPr marL="1393546" indent="0">
              <a:buNone/>
              <a:defRPr sz="914"/>
            </a:lvl4pPr>
            <a:lvl5pPr marL="1858061" indent="0">
              <a:buNone/>
              <a:defRPr sz="914"/>
            </a:lvl5pPr>
            <a:lvl6pPr marL="2322576" indent="0">
              <a:buNone/>
              <a:defRPr sz="914"/>
            </a:lvl6pPr>
            <a:lvl7pPr marL="2787091" indent="0">
              <a:buNone/>
              <a:defRPr sz="914"/>
            </a:lvl7pPr>
            <a:lvl8pPr marL="3251606" indent="0">
              <a:buNone/>
              <a:defRPr sz="914"/>
            </a:lvl8pPr>
            <a:lvl9pPr marL="3716122" indent="0">
              <a:buNone/>
              <a:defRPr sz="91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9" y="5052752"/>
            <a:ext cx="1380052" cy="52270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9394" y="5127275"/>
            <a:ext cx="594321" cy="375690"/>
          </a:xfrm>
        </p:spPr>
        <p:txBody>
          <a:bodyPr/>
          <a:lstStyle/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225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35215"/>
            <a:ext cx="2012844" cy="683071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747" y="293"/>
            <a:ext cx="1983454" cy="7051260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5801" cy="70564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76269" y="642169"/>
            <a:ext cx="6694444" cy="13179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3440" y="2195336"/>
            <a:ext cx="6697274" cy="3998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96542" y="6312610"/>
            <a:ext cx="778621" cy="3808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73440" y="6313351"/>
            <a:ext cx="5807793" cy="3756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9394" y="810578"/>
            <a:ext cx="594321" cy="3756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32">
                <a:solidFill>
                  <a:srgbClr val="FEFFFF"/>
                </a:solidFill>
              </a:defRPr>
            </a:lvl1pPr>
          </a:lstStyle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918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1" r:id="rId1"/>
    <p:sldLayoutId id="2147484222" r:id="rId2"/>
    <p:sldLayoutId id="2147484223" r:id="rId3"/>
    <p:sldLayoutId id="2147484224" r:id="rId4"/>
    <p:sldLayoutId id="2147484225" r:id="rId5"/>
    <p:sldLayoutId id="2147484226" r:id="rId6"/>
    <p:sldLayoutId id="2147484227" r:id="rId7"/>
    <p:sldLayoutId id="2147484228" r:id="rId8"/>
    <p:sldLayoutId id="2147484229" r:id="rId9"/>
    <p:sldLayoutId id="2147484230" r:id="rId10"/>
    <p:sldLayoutId id="2147484231" r:id="rId11"/>
    <p:sldLayoutId id="2147484232" r:id="rId12"/>
    <p:sldLayoutId id="2147484233" r:id="rId13"/>
    <p:sldLayoutId id="2147484234" r:id="rId14"/>
    <p:sldLayoutId id="2147484235" r:id="rId15"/>
    <p:sldLayoutId id="2147484236" r:id="rId16"/>
    <p:sldLayoutId id="2147484237" r:id="rId17"/>
    <p:sldLayoutId id="2147484238" r:id="rId18"/>
    <p:sldLayoutId id="2147484239" r:id="rId19"/>
    <p:sldLayoutId id="2147483901" r:id="rId20"/>
  </p:sldLayoutIdLst>
  <p:txStyles>
    <p:titleStyle>
      <a:lvl1pPr algn="l" defTabSz="464515" rtl="0" eaLnBrk="1" latinLnBrk="0" hangingPunct="1">
        <a:spcBef>
          <a:spcPct val="0"/>
        </a:spcBef>
        <a:buNone/>
        <a:defRPr sz="3658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8386" indent="-348386" algn="l" defTabSz="464515" rtl="0" eaLnBrk="1" latinLnBrk="0" hangingPunct="1">
        <a:spcBef>
          <a:spcPts val="1016"/>
        </a:spcBef>
        <a:spcAft>
          <a:spcPts val="0"/>
        </a:spcAft>
        <a:buClr>
          <a:schemeClr val="accent1"/>
        </a:buClr>
        <a:buFont typeface="Wingdings 3" charset="2"/>
        <a:buChar char=""/>
        <a:defRPr sz="182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54837" indent="-290322" algn="l" defTabSz="464515" rtl="0" eaLnBrk="1" latinLnBrk="0" hangingPunct="1">
        <a:spcBef>
          <a:spcPts val="1016"/>
        </a:spcBef>
        <a:spcAft>
          <a:spcPts val="0"/>
        </a:spcAft>
        <a:buClr>
          <a:schemeClr val="accent1"/>
        </a:buClr>
        <a:buFont typeface="Wingdings 3" charset="2"/>
        <a:buChar char=""/>
        <a:defRPr sz="162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61288" indent="-232258" algn="l" defTabSz="464515" rtl="0" eaLnBrk="1" latinLnBrk="0" hangingPunct="1">
        <a:spcBef>
          <a:spcPts val="1016"/>
        </a:spcBef>
        <a:spcAft>
          <a:spcPts val="0"/>
        </a:spcAft>
        <a:buClr>
          <a:schemeClr val="accent1"/>
        </a:buClr>
        <a:buFont typeface="Wingdings 3" charset="2"/>
        <a:buChar char=""/>
        <a:defRPr sz="142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25803" indent="-232258" algn="l" defTabSz="464515" rtl="0" eaLnBrk="1" latinLnBrk="0" hangingPunct="1">
        <a:spcBef>
          <a:spcPts val="1016"/>
        </a:spcBef>
        <a:spcAft>
          <a:spcPts val="0"/>
        </a:spcAft>
        <a:buClr>
          <a:schemeClr val="accent1"/>
        </a:buClr>
        <a:buFont typeface="Wingdings 3" charset="2"/>
        <a:buChar char=""/>
        <a:defRPr sz="121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90318" indent="-232258" algn="l" defTabSz="464515" rtl="0" eaLnBrk="1" latinLnBrk="0" hangingPunct="1">
        <a:spcBef>
          <a:spcPts val="1016"/>
        </a:spcBef>
        <a:spcAft>
          <a:spcPts val="0"/>
        </a:spcAft>
        <a:buClr>
          <a:schemeClr val="accent1"/>
        </a:buClr>
        <a:buFont typeface="Wingdings 3" charset="2"/>
        <a:buChar char=""/>
        <a:defRPr sz="121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54834" indent="-232258" algn="l" defTabSz="464515" rtl="0" eaLnBrk="1" latinLnBrk="0" hangingPunct="1">
        <a:spcBef>
          <a:spcPts val="1016"/>
        </a:spcBef>
        <a:spcAft>
          <a:spcPts val="0"/>
        </a:spcAft>
        <a:buClr>
          <a:schemeClr val="accent1"/>
        </a:buClr>
        <a:buFont typeface="Wingdings 3" charset="2"/>
        <a:buChar char=""/>
        <a:defRPr sz="121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019349" indent="-232258" algn="l" defTabSz="464515" rtl="0" eaLnBrk="1" latinLnBrk="0" hangingPunct="1">
        <a:spcBef>
          <a:spcPts val="1016"/>
        </a:spcBef>
        <a:spcAft>
          <a:spcPts val="0"/>
        </a:spcAft>
        <a:buClr>
          <a:schemeClr val="accent1"/>
        </a:buClr>
        <a:buFont typeface="Wingdings 3" charset="2"/>
        <a:buChar char=""/>
        <a:defRPr sz="121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83864" indent="-232258" algn="l" defTabSz="464515" rtl="0" eaLnBrk="1" latinLnBrk="0" hangingPunct="1">
        <a:spcBef>
          <a:spcPts val="1016"/>
        </a:spcBef>
        <a:spcAft>
          <a:spcPts val="0"/>
        </a:spcAft>
        <a:buClr>
          <a:schemeClr val="accent1"/>
        </a:buClr>
        <a:buFont typeface="Wingdings 3" charset="2"/>
        <a:buChar char=""/>
        <a:defRPr sz="121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948379" indent="-232258" algn="l" defTabSz="464515" rtl="0" eaLnBrk="1" latinLnBrk="0" hangingPunct="1">
        <a:spcBef>
          <a:spcPts val="1016"/>
        </a:spcBef>
        <a:spcAft>
          <a:spcPts val="0"/>
        </a:spcAft>
        <a:buClr>
          <a:schemeClr val="accent1"/>
        </a:buClr>
        <a:buFont typeface="Wingdings 3" charset="2"/>
        <a:buChar char=""/>
        <a:defRPr sz="121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4515" rtl="0" eaLnBrk="1" latinLnBrk="0" hangingPunct="1">
        <a:defRPr sz="1829" kern="1200">
          <a:solidFill>
            <a:schemeClr val="tx1"/>
          </a:solidFill>
          <a:latin typeface="+mn-lt"/>
          <a:ea typeface="+mn-ea"/>
          <a:cs typeface="+mn-cs"/>
        </a:defRPr>
      </a:lvl1pPr>
      <a:lvl2pPr marL="464515" algn="l" defTabSz="464515" rtl="0" eaLnBrk="1" latinLnBrk="0" hangingPunct="1">
        <a:defRPr sz="1829" kern="1200">
          <a:solidFill>
            <a:schemeClr val="tx1"/>
          </a:solidFill>
          <a:latin typeface="+mn-lt"/>
          <a:ea typeface="+mn-ea"/>
          <a:cs typeface="+mn-cs"/>
        </a:defRPr>
      </a:lvl2pPr>
      <a:lvl3pPr marL="929030" algn="l" defTabSz="464515" rtl="0" eaLnBrk="1" latinLnBrk="0" hangingPunct="1">
        <a:defRPr sz="1829" kern="1200">
          <a:solidFill>
            <a:schemeClr val="tx1"/>
          </a:solidFill>
          <a:latin typeface="+mn-lt"/>
          <a:ea typeface="+mn-ea"/>
          <a:cs typeface="+mn-cs"/>
        </a:defRPr>
      </a:lvl3pPr>
      <a:lvl4pPr marL="1393546" algn="l" defTabSz="464515" rtl="0" eaLnBrk="1" latinLnBrk="0" hangingPunct="1">
        <a:defRPr sz="1829" kern="1200">
          <a:solidFill>
            <a:schemeClr val="tx1"/>
          </a:solidFill>
          <a:latin typeface="+mn-lt"/>
          <a:ea typeface="+mn-ea"/>
          <a:cs typeface="+mn-cs"/>
        </a:defRPr>
      </a:lvl4pPr>
      <a:lvl5pPr marL="1858061" algn="l" defTabSz="464515" rtl="0" eaLnBrk="1" latinLnBrk="0" hangingPunct="1">
        <a:defRPr sz="1829" kern="1200">
          <a:solidFill>
            <a:schemeClr val="tx1"/>
          </a:solidFill>
          <a:latin typeface="+mn-lt"/>
          <a:ea typeface="+mn-ea"/>
          <a:cs typeface="+mn-cs"/>
        </a:defRPr>
      </a:lvl5pPr>
      <a:lvl6pPr marL="2322576" algn="l" defTabSz="464515" rtl="0" eaLnBrk="1" latinLnBrk="0" hangingPunct="1">
        <a:defRPr sz="1829" kern="1200">
          <a:solidFill>
            <a:schemeClr val="tx1"/>
          </a:solidFill>
          <a:latin typeface="+mn-lt"/>
          <a:ea typeface="+mn-ea"/>
          <a:cs typeface="+mn-cs"/>
        </a:defRPr>
      </a:lvl6pPr>
      <a:lvl7pPr marL="2787091" algn="l" defTabSz="464515" rtl="0" eaLnBrk="1" latinLnBrk="0" hangingPunct="1">
        <a:defRPr sz="1829" kern="1200">
          <a:solidFill>
            <a:schemeClr val="tx1"/>
          </a:solidFill>
          <a:latin typeface="+mn-lt"/>
          <a:ea typeface="+mn-ea"/>
          <a:cs typeface="+mn-cs"/>
        </a:defRPr>
      </a:lvl7pPr>
      <a:lvl8pPr marL="3251606" algn="l" defTabSz="464515" rtl="0" eaLnBrk="1" latinLnBrk="0" hangingPunct="1">
        <a:defRPr sz="1829" kern="1200">
          <a:solidFill>
            <a:schemeClr val="tx1"/>
          </a:solidFill>
          <a:latin typeface="+mn-lt"/>
          <a:ea typeface="+mn-ea"/>
          <a:cs typeface="+mn-cs"/>
        </a:defRPr>
      </a:lvl8pPr>
      <a:lvl9pPr marL="3716122" algn="l" defTabSz="464515" rtl="0" eaLnBrk="1" latinLnBrk="0" hangingPunct="1">
        <a:defRPr sz="182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9"/>
          <p:cNvSpPr>
            <a:spLocks noGrp="1" noChangeArrowheads="1"/>
          </p:cNvSpPr>
          <p:nvPr>
            <p:ph type="ctrTitle"/>
          </p:nvPr>
        </p:nvSpPr>
        <p:spPr>
          <a:xfrm>
            <a:off x="1001687" y="742137"/>
            <a:ext cx="7231085" cy="5572164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3300" i="1" dirty="0"/>
            </a:br>
            <a:r>
              <a:rPr lang="ru-RU" sz="3300" i="1" dirty="0">
                <a:solidFill>
                  <a:schemeClr val="tx2"/>
                </a:solidFill>
              </a:rPr>
              <a:t>   </a:t>
            </a:r>
            <a:r>
              <a:rPr lang="ru-RU" sz="3300" b="1" i="1" dirty="0">
                <a:solidFill>
                  <a:schemeClr val="tx2"/>
                </a:solidFill>
              </a:rPr>
              <a:t>Бюджет  Верхнеуслонского </a:t>
            </a:r>
            <a:br>
              <a:rPr lang="ru-RU" sz="3300" b="1" i="1" dirty="0">
                <a:solidFill>
                  <a:schemeClr val="tx2"/>
                </a:solidFill>
              </a:rPr>
            </a:br>
            <a:r>
              <a:rPr lang="ru-RU" sz="3300" b="1" i="1" dirty="0">
                <a:solidFill>
                  <a:schemeClr val="tx2"/>
                </a:solidFill>
              </a:rPr>
              <a:t>   муниципального района </a:t>
            </a:r>
            <a:br>
              <a:rPr lang="en-US" sz="3300" b="1" i="1" dirty="0">
                <a:solidFill>
                  <a:schemeClr val="tx2"/>
                </a:solidFill>
              </a:rPr>
            </a:br>
            <a:r>
              <a:rPr lang="ru-RU" sz="3300" b="1" i="1" dirty="0">
                <a:solidFill>
                  <a:schemeClr val="tx2"/>
                </a:solidFill>
              </a:rPr>
              <a:t>на  202</a:t>
            </a:r>
            <a:r>
              <a:rPr lang="en-US" sz="3300" b="1" i="1" dirty="0">
                <a:solidFill>
                  <a:schemeClr val="tx2"/>
                </a:solidFill>
              </a:rPr>
              <a:t>6</a:t>
            </a:r>
            <a:r>
              <a:rPr lang="ru-RU" sz="3300" b="1" i="1" dirty="0">
                <a:solidFill>
                  <a:schemeClr val="tx2"/>
                </a:solidFill>
              </a:rPr>
              <a:t> год и </a:t>
            </a:r>
            <a:br>
              <a:rPr lang="ru-RU" sz="3300" b="1" i="1" dirty="0">
                <a:solidFill>
                  <a:schemeClr val="tx2"/>
                </a:solidFill>
              </a:rPr>
            </a:br>
            <a:r>
              <a:rPr lang="ru-RU" sz="3300" b="1" i="1" dirty="0">
                <a:solidFill>
                  <a:schemeClr val="tx2"/>
                </a:solidFill>
              </a:rPr>
              <a:t>  плановый период </a:t>
            </a:r>
            <a:br>
              <a:rPr lang="ru-RU" sz="3300" b="1" i="1" dirty="0">
                <a:solidFill>
                  <a:schemeClr val="tx2"/>
                </a:solidFill>
              </a:rPr>
            </a:br>
            <a:r>
              <a:rPr lang="ru-RU" sz="3300" b="1" i="1" dirty="0">
                <a:solidFill>
                  <a:schemeClr val="tx2"/>
                </a:solidFill>
              </a:rPr>
              <a:t>202</a:t>
            </a:r>
            <a:r>
              <a:rPr lang="en-US" sz="3300" b="1" i="1" dirty="0">
                <a:solidFill>
                  <a:schemeClr val="tx2"/>
                </a:solidFill>
              </a:rPr>
              <a:t>7</a:t>
            </a:r>
            <a:r>
              <a:rPr lang="ru-RU" sz="3300" b="1" i="1" dirty="0">
                <a:solidFill>
                  <a:schemeClr val="tx2"/>
                </a:solidFill>
              </a:rPr>
              <a:t>-202</a:t>
            </a:r>
            <a:r>
              <a:rPr lang="en-US" sz="3300" b="1" i="1" dirty="0">
                <a:solidFill>
                  <a:schemeClr val="tx2"/>
                </a:solidFill>
              </a:rPr>
              <a:t>8</a:t>
            </a:r>
            <a:r>
              <a:rPr lang="ru-RU" sz="3300" b="1" i="1" dirty="0">
                <a:solidFill>
                  <a:schemeClr val="tx2"/>
                </a:solidFill>
              </a:rPr>
              <a:t> гг.    </a:t>
            </a:r>
            <a:br>
              <a:rPr lang="ru-RU" sz="3300" b="1" i="1" dirty="0"/>
            </a:br>
            <a:br>
              <a:rPr lang="ru-RU" sz="3300" b="1" i="1" dirty="0"/>
            </a:br>
            <a:br>
              <a:rPr lang="ru-RU" sz="3300" i="1" dirty="0"/>
            </a:br>
            <a:r>
              <a:rPr lang="ru-RU" sz="3300" i="1" dirty="0"/>
              <a:t>(Бюджет для граждан)</a:t>
            </a:r>
            <a:br>
              <a:rPr lang="ru-RU" sz="3300" i="1" dirty="0"/>
            </a:br>
            <a:br>
              <a:rPr lang="ru-RU" sz="3300" i="1" dirty="0"/>
            </a:br>
            <a:endParaRPr lang="ru-RU" sz="33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2"/>
          <p:cNvSpPr txBox="1">
            <a:spLocks/>
          </p:cNvSpPr>
          <p:nvPr/>
        </p:nvSpPr>
        <p:spPr>
          <a:xfrm>
            <a:off x="1764705" y="143841"/>
            <a:ext cx="5836858" cy="576066"/>
          </a:xfrm>
          <a:prstGeom prst="rect">
            <a:avLst/>
          </a:prstGeom>
        </p:spPr>
        <p:txBody>
          <a:bodyPr vert="horz" lIns="52257" tIns="26128" rIns="52257" bIns="26128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Объемы прогнозируемых доходов бюджета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Верхнеуслонского муниципального района 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120038"/>
              </p:ext>
            </p:extLst>
          </p:nvPr>
        </p:nvGraphicFramePr>
        <p:xfrm>
          <a:off x="180529" y="719908"/>
          <a:ext cx="8928992" cy="633652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076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4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96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37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37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42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4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937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Наименование дохода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1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11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Всего доходов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1349015,49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1203561,17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1431997,5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1284849,8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1539497,62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1387599,75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57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Безвозмездные поступления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434122,89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803881,27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454643,5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862260,1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521559,82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942708,15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11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Налоговые и неналоговые</a:t>
                      </a:r>
                      <a:r>
                        <a:rPr lang="ru-RU" sz="9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доходы, 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 </a:t>
                      </a:r>
                      <a:r>
                        <a:rPr lang="ru-RU" sz="9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т.ч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914892,60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399679,9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967354,0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422589,7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1017937,8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444891,6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11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 на доходы физических лиц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585000,0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213000,0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637650,0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232169,9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682285,5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248422,0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11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Акцизы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55002,4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55002,4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56822,2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56822,2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57683,50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57683,50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35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Земельный налог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124803,2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124803,2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124803,20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75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Упрощенная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система налогообложения 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68265,0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68265,0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70905,6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70995,6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73835,4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73835,4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111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 на имущество физ. лиц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10747,0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10747,0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10747,0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11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Единый сельскохозяйственный налог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67,0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33,5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73,0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36,5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111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Госпошлина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5093,</a:t>
                      </a: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5093,</a:t>
                      </a: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5990,0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5990,0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7272,0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7272,0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111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 на добычу полезных ископаемых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3359,0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359</a:t>
                      </a: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3359,0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3359,0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3359,0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3359,0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111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Патентная система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налогообложения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5775,0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775</a:t>
                      </a: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6006,0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6006,0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6246,2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6246,2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111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Туристический налог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3596,0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3596,0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3596,0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552990"/>
                  </a:ext>
                </a:extLst>
              </a:tr>
              <a:tr h="28111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Неналоговые доходы, всего,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53185,0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49152,0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47315,0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47212,0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48037,0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48037,0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194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 </a:t>
                      </a:r>
                      <a:r>
                        <a:rPr lang="ru-RU" sz="9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т.ч</a:t>
                      </a:r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., арендная плата за землю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14887,20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14887,20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15587,2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15587,2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16287,2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16287,2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194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арендная плата за имущество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227,00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231,0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231,0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235,0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235,0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541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продажа</a:t>
                      </a:r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земли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29276,80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29276,80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29276,80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29276,80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29276,80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29276,80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194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штрафы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1024,0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1024,0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1040,0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1040,0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5837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плата за негативное воздействие на              </a:t>
                      </a:r>
                    </a:p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окружающую</a:t>
                      </a:r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среду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1093,0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1093,0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1093,0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1093,0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1093,0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1093,0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5837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доходы</a:t>
                      </a:r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от оказания платных услуг и </a:t>
                      </a:r>
                    </a:p>
                    <a:p>
                      <a:pPr algn="l" fontAlgn="b"/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компенсации затрат государства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9592,0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2660,0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439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71835"/>
            <a:ext cx="8361045" cy="131324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консолидированного бюджета Верхнеуслонского муниципального района в 2026 году</a:t>
            </a:r>
            <a:endParaRPr lang="ru-RU" sz="2400" b="1" dirty="0">
              <a:solidFill>
                <a:srgbClr val="0070C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115840"/>
              </p:ext>
            </p:extLst>
          </p:nvPr>
        </p:nvGraphicFramePr>
        <p:xfrm>
          <a:off x="465138" y="1456517"/>
          <a:ext cx="8359775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7893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242071"/>
            <a:ext cx="8050213" cy="6938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/>
              <a:t>Неналоговые доходы консолидированного бюджета Верхнеуслонского муниципального района </a:t>
            </a:r>
            <a:br>
              <a:rPr lang="ru-RU" sz="2400" b="1" dirty="0"/>
            </a:br>
            <a:r>
              <a:rPr lang="ru-RU" sz="2400" b="1" dirty="0"/>
              <a:t>на 2026</a:t>
            </a:r>
            <a:br>
              <a:rPr lang="ru-RU" sz="2400" b="1" dirty="0"/>
            </a:br>
            <a:br>
              <a:rPr lang="ru-RU" sz="2400" b="1" dirty="0"/>
            </a:br>
            <a:br>
              <a:rPr lang="ru-RU" sz="2400" b="1" dirty="0"/>
            </a:br>
            <a:br>
              <a:rPr lang="ru-RU" sz="2400" b="1" dirty="0"/>
            </a:br>
            <a:r>
              <a:rPr lang="ru-RU" sz="2400" b="1" dirty="0"/>
              <a:t> год (тыс. руб.)</a:t>
            </a:r>
            <a:br>
              <a:rPr lang="ru-RU" sz="2400" b="1" dirty="0"/>
            </a:br>
            <a:endParaRPr lang="ru-RU" sz="24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30455848"/>
              </p:ext>
            </p:extLst>
          </p:nvPr>
        </p:nvGraphicFramePr>
        <p:xfrm>
          <a:off x="1573191" y="1656011"/>
          <a:ext cx="6286544" cy="4729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D45E0D4-F56F-49B9-93BA-415D19091993}"/>
              </a:ext>
            </a:extLst>
          </p:cNvPr>
          <p:cNvSpPr txBox="1"/>
          <p:nvPr/>
        </p:nvSpPr>
        <p:spPr>
          <a:xfrm>
            <a:off x="324544" y="620785"/>
            <a:ext cx="8856985" cy="5967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Безвозмездные поступления включают в себя:</a:t>
            </a:r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Межбюджетные трансферты </a:t>
            </a:r>
            <a:r>
              <a:rPr lang="ru-RU" sz="1400" dirty="0"/>
              <a:t>- средства, предоставляемые одним бюджетом бюджетной системы Российской Федерации другому бюджету бюджетной системы Российской Федерации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Дотации</a:t>
            </a:r>
            <a:r>
              <a:rPr lang="ru-RU" sz="1400" b="1" dirty="0"/>
              <a:t> </a:t>
            </a:r>
            <a:r>
              <a:rPr lang="ru-RU" sz="1400" dirty="0"/>
              <a:t>- межбюджетные трансферты, предоставляемые на безвозмездной и безвозвратной основе без установления направлений и (или) условий их использования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Субсидии</a:t>
            </a:r>
            <a:r>
              <a:rPr lang="ru-RU" sz="1400" b="1" dirty="0"/>
              <a:t> </a:t>
            </a:r>
            <a:r>
              <a:rPr lang="ru-RU" sz="1400" dirty="0"/>
              <a:t>- межбюджетные трансферты, предоставляемые в целях </a:t>
            </a:r>
            <a:r>
              <a:rPr lang="ru-RU" sz="1400" dirty="0" err="1"/>
              <a:t>софинансирования</a:t>
            </a:r>
            <a:r>
              <a:rPr lang="ru-RU" sz="1400" dirty="0"/>
              <a:t> расходных обязательств, возникающих при выполнении полномочий органов государственной власти субъектов РФ по предметам ведения субъектов РФ и предметам совместного ведения РФ и субъектов РФ, и расходных обязательств по выполнению полномочий органов местного самоуправления по вопросам местного значения</a:t>
            </a:r>
          </a:p>
          <a:p>
            <a:pPr algn="just"/>
            <a:endParaRPr lang="ru-RU" sz="1400" dirty="0">
              <a:solidFill>
                <a:schemeClr val="accent1"/>
              </a:solidFill>
            </a:endParaRPr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Субвенции </a:t>
            </a:r>
            <a:r>
              <a:rPr lang="ru-RU" sz="1400" dirty="0"/>
              <a:t>- межбюджетные трансферты, предоставляемые бюджетам субъектов Российской Федерации в целях финансового обеспечения расходных обязательств субъектов РФ и (или) муниципальных образований, возникающих при выполнении полномочий РФ, переданных для осуществления органам государственной власти субъектов РФ и (или) органам местного самоуправления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Иные межбюджетные трансферы</a:t>
            </a:r>
            <a:r>
              <a:rPr lang="ru-RU" sz="1400" dirty="0"/>
              <a:t> предоставляются в случаях и порядке, которые предусмотрены соответствующими правовыми актами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Безвозмездные поступления </a:t>
            </a:r>
            <a:r>
              <a:rPr lang="ru-RU" sz="1400" dirty="0"/>
              <a:t>– поступления от физических и юридических лиц, международных организаций и правительства иностранных государств, в том числе добровольные пожертвования</a:t>
            </a:r>
          </a:p>
        </p:txBody>
      </p:sp>
    </p:spTree>
    <p:extLst>
      <p:ext uri="{BB962C8B-B14F-4D97-AF65-F5344CB8AC3E}">
        <p14:creationId xmlns:p14="http://schemas.microsoft.com/office/powerpoint/2010/main" val="350627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758827" y="287859"/>
            <a:ext cx="8048625" cy="10081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2800" b="1" dirty="0"/>
              <a:t>Доходы бюджета Верхнеуслонского муниципального района  на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2026-2028 </a:t>
            </a:r>
            <a:r>
              <a:rPr lang="ru-RU" sz="2800" b="1" dirty="0"/>
              <a:t>гг.</a:t>
            </a:r>
          </a:p>
        </p:txBody>
      </p:sp>
      <p:graphicFrame>
        <p:nvGraphicFramePr>
          <p:cNvPr id="43175" name="Group 16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043616647"/>
              </p:ext>
            </p:extLst>
          </p:nvPr>
        </p:nvGraphicFramePr>
        <p:xfrm>
          <a:off x="324546" y="1367979"/>
          <a:ext cx="8712969" cy="4945711"/>
        </p:xfrm>
        <a:graphic>
          <a:graphicData uri="http://schemas.openxmlformats.org/drawingml/2006/table">
            <a:tbl>
              <a:tblPr/>
              <a:tblGrid>
                <a:gridCol w="1912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08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67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00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06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2249">
                <a:tc rowSpan="2"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Доходы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2026 год</a:t>
                      </a: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2027 год</a:t>
                      </a: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2028 год</a:t>
                      </a: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33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Удель-ный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вес, %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Удель-ный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вес, %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Удель-ный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вес,%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0564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Налоговые и неналоговые доходы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399 679,9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422 589,7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32,9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444 891,6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32,1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4310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Субсидии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184 076,6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193 224,0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225 886,4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16,</a:t>
                      </a: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488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Субвенции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250 046,29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20,8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271 419,5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21,1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295 673,42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21,3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7528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Иные межбюджетные трансферты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369 758,38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30,7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397 616,6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421 148,33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30,3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073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Всего доходов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1 203 561,17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1243276,4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1090840,41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554011"/>
              </p:ext>
            </p:extLst>
          </p:nvPr>
        </p:nvGraphicFramePr>
        <p:xfrm>
          <a:off x="540569" y="1367979"/>
          <a:ext cx="8379749" cy="540059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832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9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Показатели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(факт)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 (оценка)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(прогноз)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(прогноз)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(прогноз)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2" marR="7742" marT="580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Численность населения, тыс. человек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17,78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17,97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18,25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18,55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18,88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25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Валовый территориальный продукт (ВТП), млн. рублей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45196,8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50366,6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54517,5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58306,7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62344,4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Фонд заработной платы, млн. руб.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20840,3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26050,38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28915,92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31229,2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33727,53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67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Объем</a:t>
                      </a:r>
                      <a:r>
                        <a:rPr lang="ru-RU" sz="1000" u="none" strike="noStrike" baseline="0" dirty="0">
                          <a:effectLst/>
                        </a:rPr>
                        <a:t> отгруженных товаров собственного производства, выполненных работ и услуг тыс</a:t>
                      </a:r>
                      <a:r>
                        <a:rPr lang="ru-RU" sz="1000" u="none" strike="noStrike" dirty="0">
                          <a:effectLst/>
                        </a:rPr>
                        <a:t>. рублей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3041567,0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3288542,24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3515320,11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3746979,71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3982439,91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2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Индекс промышленного производства, 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123,8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102,0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Объем продукции сельского хозяйства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1735800,0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1869100,0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1962500,0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2052900,0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2141300,0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56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Объем инвестиций в основной капитал за счет всех источников финансирования, млн. руб.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16611,6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5500,35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10005,03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8463,99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7560,36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9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Уровень регистрируемой безработицы, 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0,16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0,45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0,43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0,41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BC88A-98C9-409B-B590-2785DCF6B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657" y="287860"/>
            <a:ext cx="7704856" cy="720080"/>
          </a:xfrm>
        </p:spPr>
        <p:txBody>
          <a:bodyPr>
            <a:noAutofit/>
          </a:bodyPr>
          <a:lstStyle/>
          <a:p>
            <a:pPr algn="ctr"/>
            <a:r>
              <a:rPr lang="ru-RU" sz="2000" dirty="0"/>
              <a:t>Показатели прогноза социально-экономического развития Верхнеуслонского муниципального района Республики Татарстан</a:t>
            </a:r>
          </a:p>
        </p:txBody>
      </p:sp>
    </p:spTree>
    <p:extLst>
      <p:ext uri="{BB962C8B-B14F-4D97-AF65-F5344CB8AC3E}">
        <p14:creationId xmlns:p14="http://schemas.microsoft.com/office/powerpoint/2010/main" val="2057900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Текст 2"/>
          <p:cNvSpPr txBox="1">
            <a:spLocks/>
          </p:cNvSpPr>
          <p:nvPr/>
        </p:nvSpPr>
        <p:spPr bwMode="auto">
          <a:xfrm>
            <a:off x="1499225" y="365273"/>
            <a:ext cx="7265736" cy="1146721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438" b="1" dirty="0">
                <a:cs typeface="Arial" charset="0"/>
              </a:rPr>
              <a:t>Индексы-дефляторы для формирования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438" b="1" dirty="0">
                <a:latin typeface="+mn-lt"/>
                <a:cs typeface="Arial" charset="0"/>
              </a:rPr>
              <a:t>консолидированного бюджета на </a:t>
            </a:r>
            <a:r>
              <a:rPr lang="en-US" sz="2000" b="1" dirty="0">
                <a:latin typeface="+mn-lt"/>
                <a:cs typeface="Arial" charset="0"/>
              </a:rPr>
              <a:t>202</a:t>
            </a:r>
            <a:r>
              <a:rPr lang="ru-RU" sz="2000" b="1" dirty="0">
                <a:latin typeface="+mn-lt"/>
                <a:cs typeface="Arial" charset="0"/>
              </a:rPr>
              <a:t>6</a:t>
            </a:r>
            <a:r>
              <a:rPr lang="ru-RU" sz="2438" b="1" dirty="0">
                <a:latin typeface="+mn-lt"/>
                <a:cs typeface="Arial" charset="0"/>
              </a:rPr>
              <a:t> год</a:t>
            </a:r>
            <a:endParaRPr lang="ru-RU" sz="2438" dirty="0">
              <a:latin typeface="+mn-lt"/>
            </a:endParaRPr>
          </a:p>
        </p:txBody>
      </p:sp>
      <p:sp>
        <p:nvSpPr>
          <p:cNvPr id="16" name="Текст 2"/>
          <p:cNvSpPr txBox="1">
            <a:spLocks/>
          </p:cNvSpPr>
          <p:nvPr/>
        </p:nvSpPr>
        <p:spPr bwMode="auto">
          <a:xfrm>
            <a:off x="474601" y="3198330"/>
            <a:ext cx="8202872" cy="99889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en-US" sz="2438" b="1" dirty="0">
                <a:cs typeface="Arial" charset="0"/>
              </a:rPr>
              <a:t> </a:t>
            </a:r>
            <a:r>
              <a:rPr lang="ru-RU" sz="2438" b="1" dirty="0">
                <a:cs typeface="Arial" charset="0"/>
              </a:rPr>
              <a:t>Публичные </a:t>
            </a:r>
            <a:r>
              <a:rPr lang="ru-RU" sz="2438" b="1" dirty="0" err="1">
                <a:cs typeface="Arial" charset="0"/>
              </a:rPr>
              <a:t>обязательства,продукты</a:t>
            </a:r>
            <a:r>
              <a:rPr lang="ru-RU" sz="2438" b="1" dirty="0">
                <a:cs typeface="Arial" charset="0"/>
              </a:rPr>
              <a:t> питания, медикаменты с 01.01.2026г. (повышение на 4 %) </a:t>
            </a:r>
            <a:endParaRPr lang="ru-RU" sz="2438" dirty="0">
              <a:latin typeface="+mn-lt"/>
            </a:endParaRPr>
          </a:p>
        </p:txBody>
      </p:sp>
      <p:sp>
        <p:nvSpPr>
          <p:cNvPr id="17" name="Текст 2"/>
          <p:cNvSpPr txBox="1">
            <a:spLocks/>
          </p:cNvSpPr>
          <p:nvPr/>
        </p:nvSpPr>
        <p:spPr bwMode="auto">
          <a:xfrm>
            <a:off x="2923338" y="4608340"/>
            <a:ext cx="3168352" cy="4450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rgbClr val="0070C0"/>
            </a:solidFill>
          </a:ln>
          <a:scene3d>
            <a:camera prst="orthographicFront"/>
            <a:lightRig rig="threePt" dir="t"/>
          </a:scene3d>
          <a:sp3d extrusionH="76200">
            <a:extrusionClr>
              <a:schemeClr val="accent5">
                <a:lumMod val="50000"/>
              </a:schemeClr>
            </a:extrusionClr>
          </a:sp3d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endParaRPr lang="ru-RU" sz="2438" b="1" dirty="0"/>
          </a:p>
          <a:p>
            <a:pPr algn="ctr">
              <a:spcBef>
                <a:spcPct val="0"/>
              </a:spcBef>
              <a:buNone/>
              <a:defRPr/>
            </a:pPr>
            <a:r>
              <a:rPr lang="ru-RU" sz="2438" b="1" dirty="0"/>
              <a:t>Увеличение на 10,2%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ru-RU" sz="2438" dirty="0">
              <a:solidFill>
                <a:schemeClr val="accent5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18" name="Текст 2"/>
          <p:cNvSpPr txBox="1">
            <a:spLocks/>
          </p:cNvSpPr>
          <p:nvPr/>
        </p:nvSpPr>
        <p:spPr bwMode="auto">
          <a:xfrm>
            <a:off x="487998" y="5256412"/>
            <a:ext cx="8276963" cy="795898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2438" b="1" dirty="0">
                <a:cs typeface="Arial" charset="0"/>
              </a:rPr>
              <a:t>- </a:t>
            </a:r>
            <a:r>
              <a:rPr lang="ru-RU" sz="2438" b="1" dirty="0">
                <a:cs typeface="Arial" charset="0"/>
              </a:rPr>
              <a:t>Жилищно-коммунальные услуги с 01.07.2026г.</a:t>
            </a:r>
            <a:endParaRPr lang="ru-RU" sz="2438" dirty="0">
              <a:latin typeface="+mn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74601" y="6331635"/>
            <a:ext cx="8290360" cy="50271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946" b="1" dirty="0"/>
              <a:t>Иные расходы – на уровне </a:t>
            </a:r>
            <a:r>
              <a:rPr lang="en-US" sz="2000" b="1" dirty="0"/>
              <a:t>202</a:t>
            </a:r>
            <a:r>
              <a:rPr lang="ru-RU" sz="2000" b="1" dirty="0"/>
              <a:t>5</a:t>
            </a:r>
            <a:r>
              <a:rPr lang="ru-RU" sz="2800" b="1" dirty="0"/>
              <a:t> </a:t>
            </a:r>
            <a:r>
              <a:rPr lang="ru-RU" sz="2946" b="1" dirty="0"/>
              <a:t>года</a:t>
            </a:r>
          </a:p>
        </p:txBody>
      </p:sp>
      <p:sp>
        <p:nvSpPr>
          <p:cNvPr id="20" name="Текст 2"/>
          <p:cNvSpPr txBox="1">
            <a:spLocks/>
          </p:cNvSpPr>
          <p:nvPr/>
        </p:nvSpPr>
        <p:spPr bwMode="auto">
          <a:xfrm>
            <a:off x="474601" y="1920112"/>
            <a:ext cx="8290360" cy="998891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032" b="1" dirty="0">
                <a:cs typeface="Arial" charset="0"/>
              </a:rPr>
              <a:t>Заработная плата отдельных категорий работников бюджетной сферы 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032" b="1" dirty="0">
                <a:cs typeface="Arial" charset="0"/>
              </a:rPr>
              <a:t>в соответствии с Указами Президента РФ</a:t>
            </a:r>
            <a:endParaRPr lang="ru-RU" sz="2032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5155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4294967295"/>
          </p:nvPr>
        </p:nvSpPr>
        <p:spPr>
          <a:xfrm>
            <a:off x="1404665" y="215900"/>
            <a:ext cx="7632848" cy="104457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dirty="0">
                <a:cs typeface="Times New Roman" pitchFamily="18" charset="0"/>
              </a:rPr>
              <a:t>Структура расходов консолидированного бюджета </a:t>
            </a:r>
          </a:p>
          <a:p>
            <a:pPr marL="0" indent="0" algn="ctr">
              <a:buNone/>
            </a:pPr>
            <a:r>
              <a:rPr lang="ru-RU" sz="1800" dirty="0">
                <a:cs typeface="Times New Roman" pitchFamily="18" charset="0"/>
              </a:rPr>
              <a:t>Верхнеуслонского муниципального района Республики Татарстан на </a:t>
            </a:r>
            <a:r>
              <a:rPr lang="en-US" sz="1800" dirty="0">
                <a:cs typeface="Times New Roman" pitchFamily="18" charset="0"/>
              </a:rPr>
              <a:t>202</a:t>
            </a:r>
            <a:r>
              <a:rPr lang="ru-RU" sz="1800" dirty="0">
                <a:cs typeface="Times New Roman" pitchFamily="18" charset="0"/>
              </a:rPr>
              <a:t>6 год, %</a:t>
            </a:r>
            <a:endParaRPr lang="en-US" sz="1800" dirty="0"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22273446"/>
              </p:ext>
            </p:extLst>
          </p:nvPr>
        </p:nvGraphicFramePr>
        <p:xfrm>
          <a:off x="621329" y="1260317"/>
          <a:ext cx="8583619" cy="5486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5793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1"/>
          <p:cNvSpPr txBox="1">
            <a:spLocks/>
          </p:cNvSpPr>
          <p:nvPr/>
        </p:nvSpPr>
        <p:spPr>
          <a:xfrm>
            <a:off x="1623791" y="431875"/>
            <a:ext cx="6861253" cy="86409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Распределение бюджетных ассигнований по разделам расходов  бюджета Верхнеуслонского муниципального района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на 2026-2028 годы (тыс. руб.)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390C9E4-B8F5-4738-9999-313B294D8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747709"/>
              </p:ext>
            </p:extLst>
          </p:nvPr>
        </p:nvGraphicFramePr>
        <p:xfrm>
          <a:off x="250508" y="1439987"/>
          <a:ext cx="8789034" cy="551510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39002">
                  <a:extLst>
                    <a:ext uri="{9D8B030D-6E8A-4147-A177-3AD203B41FA5}">
                      <a16:colId xmlns:a16="http://schemas.microsoft.com/office/drawing/2014/main" val="2457034518"/>
                    </a:ext>
                  </a:extLst>
                </a:gridCol>
                <a:gridCol w="927037">
                  <a:extLst>
                    <a:ext uri="{9D8B030D-6E8A-4147-A177-3AD203B41FA5}">
                      <a16:colId xmlns:a16="http://schemas.microsoft.com/office/drawing/2014/main" val="2179004042"/>
                    </a:ext>
                  </a:extLst>
                </a:gridCol>
                <a:gridCol w="791229">
                  <a:extLst>
                    <a:ext uri="{9D8B030D-6E8A-4147-A177-3AD203B41FA5}">
                      <a16:colId xmlns:a16="http://schemas.microsoft.com/office/drawing/2014/main" val="2051207923"/>
                    </a:ext>
                  </a:extLst>
                </a:gridCol>
                <a:gridCol w="897513">
                  <a:extLst>
                    <a:ext uri="{9D8B030D-6E8A-4147-A177-3AD203B41FA5}">
                      <a16:colId xmlns:a16="http://schemas.microsoft.com/office/drawing/2014/main" val="3002333091"/>
                    </a:ext>
                  </a:extLst>
                </a:gridCol>
                <a:gridCol w="897514">
                  <a:extLst>
                    <a:ext uri="{9D8B030D-6E8A-4147-A177-3AD203B41FA5}">
                      <a16:colId xmlns:a16="http://schemas.microsoft.com/office/drawing/2014/main" val="692008557"/>
                    </a:ext>
                  </a:extLst>
                </a:gridCol>
                <a:gridCol w="1009702">
                  <a:extLst>
                    <a:ext uri="{9D8B030D-6E8A-4147-A177-3AD203B41FA5}">
                      <a16:colId xmlns:a16="http://schemas.microsoft.com/office/drawing/2014/main" val="3622604212"/>
                    </a:ext>
                  </a:extLst>
                </a:gridCol>
                <a:gridCol w="927037">
                  <a:extLst>
                    <a:ext uri="{9D8B030D-6E8A-4147-A177-3AD203B41FA5}">
                      <a16:colId xmlns:a16="http://schemas.microsoft.com/office/drawing/2014/main" val="2474726798"/>
                    </a:ext>
                  </a:extLst>
                </a:gridCol>
              </a:tblGrid>
              <a:tr h="2739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Наименование раздела расходов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2026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2027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2028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816708"/>
                  </a:ext>
                </a:extLst>
              </a:tr>
              <a:tr h="669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516852"/>
                  </a:ext>
                </a:extLst>
              </a:tr>
              <a:tr h="40351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Всего расходы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1349015,49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1203561,17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1431997,5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1284849,8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1539497,62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1387599,75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997271"/>
                  </a:ext>
                </a:extLst>
              </a:tr>
              <a:tr h="2610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Общегосударственные расходы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161004,59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99005,59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170859,40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107178,7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184378,22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118292,02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566558"/>
                  </a:ext>
                </a:extLst>
              </a:tr>
              <a:tr h="35108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Национальная оборона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4539,9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4539,95068,3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5068,3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5068,3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6462,9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6462,9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476378"/>
                  </a:ext>
                </a:extLst>
              </a:tr>
              <a:tr h="39593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7347,1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7194,3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7841,2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7841,2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8552,9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8552,9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061524"/>
                  </a:ext>
                </a:extLst>
              </a:tr>
              <a:tr h="30390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Национальная экономика</a:t>
                      </a:r>
                    </a:p>
                    <a:p>
                      <a:pPr algn="l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81396,08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70100,6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68943,2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57644,5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69804,5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58505,8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15489"/>
                  </a:ext>
                </a:extLst>
              </a:tr>
              <a:tr h="35108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Жилищно-коммунальное хозяйство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49362,12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2157,1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46608,4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2256,0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47470,1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2364,9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834980"/>
                  </a:ext>
                </a:extLst>
              </a:tr>
              <a:tr h="35108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Охрана окружающей среды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5258,0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5258,0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5258,0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5258,0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5258,0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5258,0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251240"/>
                  </a:ext>
                </a:extLst>
              </a:tr>
              <a:tr h="35108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Образование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774403,8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774403,8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837951,2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837951,2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906061,2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906061,2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605252"/>
                  </a:ext>
                </a:extLst>
              </a:tr>
              <a:tr h="39832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Культура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174376,1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123356,5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148722,7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108277,4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118217,79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90155,33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100714"/>
                  </a:ext>
                </a:extLst>
              </a:tr>
              <a:tr h="35108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Здравоохранение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373,9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373,9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395,3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395,3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418,4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418,4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437225"/>
                  </a:ext>
                </a:extLst>
              </a:tr>
              <a:tr h="35108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Соц.политика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17581,5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17581,5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18101,4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18101,4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18516,7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18516,7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303375"/>
                  </a:ext>
                </a:extLst>
              </a:tr>
              <a:tr h="35108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Физкультура и спорт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51303,2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49803,2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55516,8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54016,8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59970,2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58470,2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53960"/>
                  </a:ext>
                </a:extLst>
              </a:tr>
              <a:tr h="35108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Межбюджетные трансферты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22069,2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49786,78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26866,80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55786,2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29059,9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60477,83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58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741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7373" y="242071"/>
            <a:ext cx="8121651" cy="15716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Консолидированный бюджет Верхнеуслонского муниципального района по доходам и расходам</a:t>
            </a:r>
            <a:br>
              <a:rPr lang="ru-RU" sz="2800" b="1" dirty="0"/>
            </a:br>
            <a:r>
              <a:rPr lang="ru-RU" sz="2800" b="1" dirty="0"/>
              <a:t> на 2026-2028 гг.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163358598"/>
              </p:ext>
            </p:extLst>
          </p:nvPr>
        </p:nvGraphicFramePr>
        <p:xfrm>
          <a:off x="850900" y="2098675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7382" y="589040"/>
            <a:ext cx="6365136" cy="81263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Что такое бюджет?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1433" y="1916979"/>
            <a:ext cx="8012668" cy="4478411"/>
          </a:xfrm>
        </p:spPr>
        <p:txBody>
          <a:bodyPr>
            <a:noAutofit/>
          </a:bodyPr>
          <a:lstStyle/>
          <a:p>
            <a:pPr marL="0" algn="just" fontAlgn="b">
              <a:spcBef>
                <a:spcPts val="0"/>
              </a:spcBef>
            </a:pPr>
            <a:r>
              <a:rPr lang="ru-RU" sz="1600" b="1" dirty="0">
                <a:solidFill>
                  <a:srgbClr val="F79646"/>
                </a:solidFill>
                <a:latin typeface="Arial"/>
              </a:rPr>
              <a:t> Бюджет</a:t>
            </a:r>
            <a:r>
              <a:rPr lang="ru-RU" sz="1600" dirty="0">
                <a:solidFill>
                  <a:srgbClr val="F79646"/>
                </a:solidFill>
                <a:latin typeface="Arial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Arial"/>
              </a:rPr>
              <a:t>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</a:r>
          </a:p>
          <a:p>
            <a:pPr marL="0" indent="0" algn="just" fontAlgn="b">
              <a:spcBef>
                <a:spcPts val="0"/>
              </a:spcBef>
              <a:buNone/>
            </a:pPr>
            <a:endParaRPr lang="ru-RU" sz="1600" dirty="0">
              <a:latin typeface="Arial"/>
            </a:endParaRPr>
          </a:p>
          <a:p>
            <a:pPr marL="0" algn="just" fontAlgn="b">
              <a:spcBef>
                <a:spcPts val="0"/>
              </a:spcBef>
            </a:pPr>
            <a:r>
              <a:rPr lang="ru-RU" sz="1600" dirty="0">
                <a:solidFill>
                  <a:srgbClr val="000000"/>
                </a:solidFill>
                <a:latin typeface="Arial"/>
              </a:rPr>
              <a:t>   Федеральный бюджет и свод консолидированных бюджетов субъектов Российской Федерации (без учета межбюджетных трансфертов между этими бюджетами) образуют </a:t>
            </a:r>
            <a:r>
              <a:rPr lang="ru-RU" sz="1600" b="1" dirty="0">
                <a:solidFill>
                  <a:srgbClr val="F79646"/>
                </a:solidFill>
                <a:latin typeface="Arial"/>
              </a:rPr>
              <a:t>консолидированный бюджет Российской Федерации</a:t>
            </a:r>
          </a:p>
          <a:p>
            <a:pPr marL="0" indent="0" algn="just" fontAlgn="b">
              <a:spcBef>
                <a:spcPts val="0"/>
              </a:spcBef>
              <a:buNone/>
            </a:pPr>
            <a:endParaRPr lang="ru-RU" sz="1600" dirty="0">
              <a:latin typeface="Arial"/>
            </a:endParaRPr>
          </a:p>
          <a:p>
            <a:pPr marL="0" algn="just" fontAlgn="b">
              <a:spcBef>
                <a:spcPts val="0"/>
              </a:spcBef>
            </a:pPr>
            <a:r>
              <a:rPr lang="ru-RU" sz="1600" dirty="0">
                <a:solidFill>
                  <a:srgbClr val="000000"/>
                </a:solidFill>
                <a:latin typeface="Arial"/>
              </a:rPr>
              <a:t>   Бюджет субъекта Российской Федерации и свод бюджетов муниципальных образований, входящих в состав субъекта Российской Федерации (без учета межбюджетных трансфертов между этими бюджетами), образуют </a:t>
            </a:r>
            <a:r>
              <a:rPr lang="ru-RU" sz="1600" b="1" dirty="0">
                <a:solidFill>
                  <a:srgbClr val="F79646"/>
                </a:solidFill>
                <a:latin typeface="Arial"/>
              </a:rPr>
              <a:t>консолидированный бюджет субъекта Российской Федерации</a:t>
            </a:r>
          </a:p>
          <a:p>
            <a:pPr marL="0" indent="0" algn="just" fontAlgn="b">
              <a:spcBef>
                <a:spcPts val="0"/>
              </a:spcBef>
              <a:buNone/>
            </a:pPr>
            <a:endParaRPr lang="ru-RU" sz="1600" dirty="0">
              <a:latin typeface="Arial"/>
            </a:endParaRPr>
          </a:p>
          <a:p>
            <a:pPr marL="0" algn="just" fontAlgn="b">
              <a:spcBef>
                <a:spcPts val="0"/>
              </a:spcBef>
            </a:pPr>
            <a:r>
              <a:rPr lang="ru-RU" sz="1600" dirty="0">
                <a:solidFill>
                  <a:srgbClr val="000000"/>
                </a:solidFill>
                <a:latin typeface="Arial"/>
              </a:rPr>
              <a:t>   </a:t>
            </a:r>
            <a:r>
              <a:rPr lang="ru-RU" sz="1600" b="1" dirty="0">
                <a:solidFill>
                  <a:srgbClr val="000000"/>
                </a:solidFill>
                <a:latin typeface="Arial"/>
              </a:rPr>
              <a:t>Бюджет муниципального района (районный бюджет) и свод бюджетов городских и сельских поселений, входящих в состав муниципального района (без учета межбюджетных трансфертов между этими бюджетами), образуют </a:t>
            </a:r>
            <a:r>
              <a:rPr lang="ru-RU" sz="1600" b="1" dirty="0">
                <a:solidFill>
                  <a:srgbClr val="F79646"/>
                </a:solidFill>
                <a:latin typeface="Arial"/>
              </a:rPr>
              <a:t>консолидированный бюджет муниципального района</a:t>
            </a:r>
            <a:endParaRPr lang="ru-RU" sz="1600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012265" y="1513550"/>
            <a:ext cx="7467097" cy="6573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62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6" name="TextBox 21"/>
          <p:cNvSpPr>
            <a:spLocks noChangeArrowheads="1"/>
          </p:cNvSpPr>
          <p:nvPr/>
        </p:nvSpPr>
        <p:spPr bwMode="auto">
          <a:xfrm>
            <a:off x="4363729" y="719907"/>
            <a:ext cx="4610989" cy="1376504"/>
          </a:xfrm>
          <a:prstGeom prst="roundRect">
            <a:avLst>
              <a:gd name="adj" fmla="val 19606"/>
            </a:avLst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946" b="1" dirty="0">
                <a:latin typeface="Calibri" panose="020F0502020204030204" pitchFamily="34" charset="0"/>
              </a:rPr>
              <a:t>1</a:t>
            </a:r>
          </a:p>
          <a:p>
            <a:pPr algn="ctr" eaLnBrk="1" hangingPunct="1">
              <a:defRPr/>
            </a:pPr>
            <a:r>
              <a:rPr lang="ru-RU" sz="2000" b="1" u="sng" dirty="0">
                <a:latin typeface="Calibri" panose="020F0502020204030204" pitchFamily="34" charset="0"/>
              </a:rPr>
              <a:t>бюджет </a:t>
            </a:r>
            <a:r>
              <a:rPr lang="ru-RU" sz="2000" b="1" u="sng" dirty="0" err="1">
                <a:latin typeface="Calibri" panose="020F0502020204030204" pitchFamily="34" charset="0"/>
              </a:rPr>
              <a:t>Верхнеуслонского</a:t>
            </a:r>
            <a:r>
              <a:rPr lang="ru-RU" sz="2000" b="1" u="sng" dirty="0">
                <a:latin typeface="Calibri" panose="020F0502020204030204" pitchFamily="34" charset="0"/>
              </a:rPr>
              <a:t> муниципального района</a:t>
            </a:r>
            <a:endParaRPr lang="ru-RU" sz="2000" b="1" dirty="0">
              <a:latin typeface="Calibri" panose="020F0502020204030204" pitchFamily="34" charset="0"/>
            </a:endParaRPr>
          </a:p>
        </p:txBody>
      </p:sp>
      <p:sp>
        <p:nvSpPr>
          <p:cNvPr id="17418" name="TextBox 21"/>
          <p:cNvSpPr>
            <a:spLocks noChangeArrowheads="1"/>
          </p:cNvSpPr>
          <p:nvPr/>
        </p:nvSpPr>
        <p:spPr bwMode="auto">
          <a:xfrm>
            <a:off x="4353906" y="3312195"/>
            <a:ext cx="4610989" cy="3300865"/>
          </a:xfrm>
          <a:prstGeom prst="roundRect">
            <a:avLst>
              <a:gd name="adj" fmla="val 4782"/>
            </a:avLst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946" b="1" dirty="0">
                <a:latin typeface="Calibri" panose="020F0502020204030204" pitchFamily="34" charset="0"/>
              </a:rPr>
              <a:t>19</a:t>
            </a:r>
          </a:p>
          <a:p>
            <a:pPr algn="ctr" eaLnBrk="1" hangingPunct="1">
              <a:defRPr/>
            </a:pPr>
            <a:r>
              <a:rPr lang="ru-RU" sz="1800" b="1" u="sng" dirty="0">
                <a:latin typeface="Calibri" panose="020F0502020204030204" pitchFamily="34" charset="0"/>
              </a:rPr>
              <a:t>бюджетов</a:t>
            </a:r>
            <a:r>
              <a:rPr lang="ru-RU" sz="2946" b="1" u="sng" dirty="0">
                <a:latin typeface="Calibri" panose="020F0502020204030204" pitchFamily="34" charset="0"/>
              </a:rPr>
              <a:t> сельских поселений </a:t>
            </a:r>
          </a:p>
          <a:p>
            <a:pPr algn="ctr" eaLnBrk="1" hangingPunct="1">
              <a:buNone/>
              <a:defRPr/>
            </a:pPr>
            <a:r>
              <a:rPr lang="ru-RU" sz="1400" b="1" u="sng" dirty="0" err="1">
                <a:latin typeface="Calibri" panose="020F0502020204030204" pitchFamily="34" charset="0"/>
              </a:rPr>
              <a:t>Большемеминское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Бурнашевское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Вахитовское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Введенско</a:t>
            </a:r>
            <a:r>
              <a:rPr lang="ru-RU" sz="1400" b="1" u="sng" dirty="0">
                <a:latin typeface="Calibri" panose="020F0502020204030204" pitchFamily="34" charset="0"/>
              </a:rPr>
              <a:t>-Слободское, </a:t>
            </a:r>
            <a:r>
              <a:rPr lang="ru-RU" sz="1400" b="1" u="sng" dirty="0" err="1">
                <a:latin typeface="Calibri" panose="020F0502020204030204" pitchFamily="34" charset="0"/>
              </a:rPr>
              <a:t>Верхнеуслонское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Канашское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Кильдеевское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Коргузинское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Кураловское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Майданское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Макуловское</a:t>
            </a:r>
            <a:r>
              <a:rPr lang="ru-RU" sz="1400" b="1" u="sng" dirty="0">
                <a:latin typeface="Calibri" panose="020F0502020204030204" pitchFamily="34" charset="0"/>
              </a:rPr>
              <a:t>, Набережно-</a:t>
            </a:r>
            <a:r>
              <a:rPr lang="ru-RU" sz="1400" b="1" u="sng" dirty="0" err="1">
                <a:latin typeface="Calibri" panose="020F0502020204030204" pitchFamily="34" charset="0"/>
              </a:rPr>
              <a:t>Морквашское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Нижнеуслонское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Новорусско-Маматкозинское</a:t>
            </a:r>
            <a:r>
              <a:rPr lang="ru-RU" sz="1400" b="1" u="sng" dirty="0">
                <a:latin typeface="Calibri" panose="020F0502020204030204" pitchFamily="34" charset="0"/>
              </a:rPr>
              <a:t>, Октябрьское, </a:t>
            </a:r>
            <a:r>
              <a:rPr lang="ru-RU" sz="1400" b="1" u="sng" dirty="0" err="1">
                <a:latin typeface="Calibri" panose="020F0502020204030204" pitchFamily="34" charset="0"/>
              </a:rPr>
              <a:t>Печищинское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Соболевское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Шеланговское</a:t>
            </a:r>
            <a:r>
              <a:rPr lang="ru-RU" sz="1400" b="1" u="sng" dirty="0">
                <a:latin typeface="Calibri" panose="020F0502020204030204" pitchFamily="34" charset="0"/>
              </a:rPr>
              <a:t>, </a:t>
            </a:r>
            <a:r>
              <a:rPr lang="ru-RU" sz="1400" b="1" u="sng" dirty="0" err="1">
                <a:latin typeface="Calibri" panose="020F0502020204030204" pitchFamily="34" charset="0"/>
              </a:rPr>
              <a:t>Ямбулатовское</a:t>
            </a:r>
            <a:endParaRPr lang="ru-RU" sz="1400" b="1" u="sng" dirty="0">
              <a:latin typeface="Calibri" panose="020F0502020204030204" pitchFamily="34" charset="0"/>
            </a:endParaRPr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3636914" y="1007939"/>
            <a:ext cx="432047" cy="5328591"/>
          </a:xfrm>
          <a:prstGeom prst="leftBrace">
            <a:avLst>
              <a:gd name="adj1" fmla="val 221150"/>
              <a:gd name="adj2" fmla="val 50768"/>
            </a:avLst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946"/>
          </a:p>
        </p:txBody>
      </p:sp>
      <p:sp>
        <p:nvSpPr>
          <p:cNvPr id="11" name="TextBox 21">
            <a:extLst>
              <a:ext uri="{FF2B5EF4-FFF2-40B4-BE49-F238E27FC236}">
                <a16:creationId xmlns:a16="http://schemas.microsoft.com/office/drawing/2014/main" id="{4F3629BA-4FF7-4C9B-A38D-70D5E3733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3728" y="2232076"/>
            <a:ext cx="4610989" cy="848743"/>
          </a:xfrm>
          <a:prstGeom prst="roundRect">
            <a:avLst>
              <a:gd name="adj" fmla="val 17381"/>
            </a:avLst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800" b="1" u="sng" dirty="0">
                <a:latin typeface="Calibri" panose="020F0502020204030204" pitchFamily="34" charset="0"/>
              </a:rPr>
              <a:t>1</a:t>
            </a:r>
            <a:r>
              <a:rPr lang="ru-RU" sz="2000" b="1" u="sng" dirty="0">
                <a:latin typeface="Calibri" panose="020F0502020204030204" pitchFamily="34" charset="0"/>
              </a:rPr>
              <a:t> бюджет городского поселения</a:t>
            </a:r>
          </a:p>
          <a:p>
            <a:pPr algn="ctr"/>
            <a:r>
              <a:rPr lang="ru-RU" sz="1321" b="1" dirty="0">
                <a:latin typeface="Calibri" panose="020F0502020204030204" pitchFamily="34" charset="0"/>
              </a:rPr>
              <a:t> </a:t>
            </a:r>
            <a:r>
              <a:rPr lang="ru-RU" sz="1321" b="1" dirty="0" err="1">
                <a:latin typeface="Calibri" panose="020F0502020204030204" pitchFamily="34" charset="0"/>
              </a:rPr>
              <a:t>г.Иннополис</a:t>
            </a:r>
            <a:endParaRPr lang="ru-RU" sz="1321" b="1" dirty="0">
              <a:latin typeface="Calibri" panose="020F050202020403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6F2F005-8C48-403B-956E-41342C2A8F98}"/>
              </a:ext>
            </a:extLst>
          </p:cNvPr>
          <p:cNvSpPr/>
          <p:nvPr/>
        </p:nvSpPr>
        <p:spPr>
          <a:xfrm>
            <a:off x="324545" y="2016051"/>
            <a:ext cx="2880319" cy="345638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946" b="1" dirty="0"/>
              <a:t>Всего сформировано 21 бюджет</a:t>
            </a:r>
          </a:p>
        </p:txBody>
      </p:sp>
      <p:pic>
        <p:nvPicPr>
          <p:cNvPr id="15" name="Рисунок 14" descr="Verhneuslonskij_r-n(gerb_)">
            <a:extLst>
              <a:ext uri="{FF2B5EF4-FFF2-40B4-BE49-F238E27FC236}">
                <a16:creationId xmlns:a16="http://schemas.microsoft.com/office/drawing/2014/main" id="{47145CD3-2794-41BE-812C-07E38B462950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8681" y="719908"/>
            <a:ext cx="93610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220235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шивка 1"/>
          <p:cNvSpPr/>
          <p:nvPr/>
        </p:nvSpPr>
        <p:spPr>
          <a:xfrm>
            <a:off x="1201753" y="1187159"/>
            <a:ext cx="6886544" cy="797209"/>
          </a:xfrm>
          <a:prstGeom prst="chevron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Обеспечить качественное исполнение бюджетов текущего года</a:t>
            </a:r>
          </a:p>
        </p:txBody>
      </p:sp>
      <p:sp>
        <p:nvSpPr>
          <p:cNvPr id="3" name="Нашивка 2"/>
          <p:cNvSpPr/>
          <p:nvPr/>
        </p:nvSpPr>
        <p:spPr>
          <a:xfrm>
            <a:off x="1201753" y="2066623"/>
            <a:ext cx="6886544" cy="732881"/>
          </a:xfrm>
          <a:prstGeom prst="chevron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Усилить работу по мобилизации доходов во все уровни бюджета</a:t>
            </a:r>
            <a:endParaRPr lang="ru-RU" sz="2438" b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1201753" y="3896894"/>
            <a:ext cx="6886544" cy="1575542"/>
          </a:xfrm>
          <a:prstGeom prst="chevron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Рационально и эффективно использовать средства бюджетов муниципальных образований, включая внебюджетные источники</a:t>
            </a:r>
            <a:endParaRPr lang="ru-RU" sz="2438" b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1201753" y="2880147"/>
            <a:ext cx="6886544" cy="936104"/>
          </a:xfrm>
          <a:prstGeom prst="chevron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Максимально сократить задолженность по налогам и неналоговым доходам</a:t>
            </a:r>
            <a:endParaRPr lang="ru-RU" sz="2438" b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1201753" y="5553080"/>
            <a:ext cx="6886544" cy="1431524"/>
          </a:xfrm>
          <a:prstGeom prst="chevron">
            <a:avLst>
              <a:gd name="adj" fmla="val 451"/>
            </a:avLst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  <a:defRPr/>
            </a:pPr>
            <a:r>
              <a:rPr lang="ru-RU" sz="2438" b="1" dirty="0">
                <a:latin typeface="Calibri" panose="020F0502020204030204" pitchFamily="34" charset="0"/>
              </a:rPr>
              <a:t>Обеспечить эффективное и полное освоение целевых средств из бюджета Республики Татарстан и Федерального бюджета</a:t>
            </a:r>
            <a:endParaRPr lang="ru-RU" sz="2438" b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62472" name="TextBox 21"/>
          <p:cNvSpPr txBox="1">
            <a:spLocks noChangeArrowheads="1"/>
          </p:cNvSpPr>
          <p:nvPr/>
        </p:nvSpPr>
        <p:spPr bwMode="auto">
          <a:xfrm>
            <a:off x="612577" y="329786"/>
            <a:ext cx="806489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ru-RU" sz="2400" b="1" dirty="0">
                <a:solidFill>
                  <a:schemeClr val="tx2"/>
                </a:solidFill>
              </a:rPr>
              <a:t>Задачи на очередной 2026 год и на плановый период 2027 и 2028 годов </a:t>
            </a:r>
          </a:p>
        </p:txBody>
      </p:sp>
    </p:spTree>
    <p:extLst>
      <p:ext uri="{BB962C8B-B14F-4D97-AF65-F5344CB8AC3E}">
        <p14:creationId xmlns:p14="http://schemas.microsoft.com/office/powerpoint/2010/main" val="23182959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4625" y="3744243"/>
            <a:ext cx="7601161" cy="3017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10" b="1" dirty="0">
                <a:solidFill>
                  <a:prstClr val="black"/>
                </a:solidFill>
              </a:rPr>
              <a:t>Адрес:</a:t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422570, </a:t>
            </a:r>
            <a:r>
              <a:rPr lang="ru-RU" sz="2210" dirty="0" err="1">
                <a:solidFill>
                  <a:prstClr val="black"/>
                </a:solidFill>
              </a:rPr>
              <a:t>с.Верхний</a:t>
            </a:r>
            <a:r>
              <a:rPr lang="ru-RU" sz="2210" dirty="0">
                <a:solidFill>
                  <a:prstClr val="black"/>
                </a:solidFill>
              </a:rPr>
              <a:t> Услон, ул. Чехова, д. 74</a:t>
            </a:r>
          </a:p>
          <a:p>
            <a:r>
              <a:rPr lang="ru-RU" sz="2210" b="1" dirty="0">
                <a:solidFill>
                  <a:prstClr val="black"/>
                </a:solidFill>
              </a:rPr>
              <a:t>Телефон:</a:t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8 (84371) 2-13-51, 2-13-54, 2-18,52, 2-23-39,</a:t>
            </a:r>
          </a:p>
          <a:p>
            <a:r>
              <a:rPr lang="ru-RU" sz="2210" b="1" dirty="0">
                <a:solidFill>
                  <a:prstClr val="black"/>
                </a:solidFill>
              </a:rPr>
              <a:t>Факс:</a:t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8 (84341) 2-17-28</a:t>
            </a:r>
          </a:p>
          <a:p>
            <a:r>
              <a:rPr lang="ru-RU" sz="2210" b="1" dirty="0" err="1">
                <a:solidFill>
                  <a:prstClr val="black"/>
                </a:solidFill>
              </a:rPr>
              <a:t>E-Mail</a:t>
            </a:r>
            <a:r>
              <a:rPr lang="ru-RU" sz="2210" b="1" dirty="0">
                <a:solidFill>
                  <a:prstClr val="black"/>
                </a:solidFill>
              </a:rPr>
              <a:t>:</a:t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en-US" sz="2210" u="sng" dirty="0"/>
              <a:t>vusl.fbp@tatar.ru</a:t>
            </a:r>
            <a:endParaRPr lang="ru-RU" sz="2210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4665" y="575891"/>
            <a:ext cx="7093157" cy="295232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400" b="1" i="1" dirty="0">
                <a:solidFill>
                  <a:srgbClr val="0070C0"/>
                </a:solidFill>
              </a:rPr>
              <a:t>Муниципальное казенное учреждение </a:t>
            </a:r>
            <a:r>
              <a:rPr lang="ru-RU" sz="3600" b="1" i="1" dirty="0">
                <a:solidFill>
                  <a:srgbClr val="0070C0"/>
                </a:solidFill>
              </a:rPr>
              <a:t>«Финансово-бюджетная Палата Верхнеуслонского муниципального района Республики Татарстан»</a:t>
            </a:r>
          </a:p>
        </p:txBody>
      </p:sp>
    </p:spTree>
    <p:extLst>
      <p:ext uri="{BB962C8B-B14F-4D97-AF65-F5344CB8AC3E}">
        <p14:creationId xmlns:p14="http://schemas.microsoft.com/office/powerpoint/2010/main" val="348585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Box 21"/>
          <p:cNvSpPr txBox="1">
            <a:spLocks noChangeArrowheads="1"/>
          </p:cNvSpPr>
          <p:nvPr/>
        </p:nvSpPr>
        <p:spPr bwMode="auto">
          <a:xfrm>
            <a:off x="1520305" y="748211"/>
            <a:ext cx="6782627" cy="983417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845" b="1" dirty="0">
                <a:latin typeface="Calibri" panose="020F0502020204030204" pitchFamily="34" charset="0"/>
              </a:rPr>
              <a:t>Формирование бюджета на 202</a:t>
            </a:r>
            <a:r>
              <a:rPr lang="en-US" sz="2845" b="1" dirty="0">
                <a:latin typeface="Calibri" panose="020F0502020204030204" pitchFamily="34" charset="0"/>
              </a:rPr>
              <a:t>6</a:t>
            </a:r>
            <a:r>
              <a:rPr lang="ru-RU" sz="2845" b="1" dirty="0">
                <a:latin typeface="Calibri" panose="020F0502020204030204" pitchFamily="34" charset="0"/>
              </a:rPr>
              <a:t>-202</a:t>
            </a:r>
            <a:r>
              <a:rPr lang="en-US" sz="2845" b="1" dirty="0">
                <a:latin typeface="Calibri" panose="020F0502020204030204" pitchFamily="34" charset="0"/>
              </a:rPr>
              <a:t>8</a:t>
            </a:r>
            <a:r>
              <a:rPr lang="ru-RU" sz="2845" b="1" dirty="0">
                <a:latin typeface="Calibri" panose="020F0502020204030204" pitchFamily="34" charset="0"/>
              </a:rPr>
              <a:t> годы</a:t>
            </a:r>
          </a:p>
        </p:txBody>
      </p:sp>
      <p:pic>
        <p:nvPicPr>
          <p:cNvPr id="28678" name="Picture 8" descr="Книга: &quot;Бюджетный кодекс Российской Федерации с изменениями и дополнениями  на 2020 г.&quot;. Купить книгу, читать рецензии | ISBN 978-5-04-109982-4 |  Лабиринт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658" y="2639590"/>
            <a:ext cx="1340876" cy="1843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6" name="TextBox 21"/>
          <p:cNvSpPr txBox="1">
            <a:spLocks noChangeArrowheads="1"/>
          </p:cNvSpPr>
          <p:nvPr/>
        </p:nvSpPr>
        <p:spPr bwMode="auto">
          <a:xfrm>
            <a:off x="6353290" y="2913722"/>
            <a:ext cx="1892136" cy="171181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22" b="1" dirty="0">
                <a:latin typeface="Calibri" panose="020F0502020204030204" pitchFamily="34" charset="0"/>
              </a:rPr>
              <a:t>Положение </a:t>
            </a:r>
          </a:p>
          <a:p>
            <a:pPr algn="ctr" eaLnBrk="1" hangingPunct="1">
              <a:buNone/>
            </a:pPr>
            <a:r>
              <a:rPr lang="ru-RU" sz="1422" b="1" dirty="0">
                <a:latin typeface="Calibri" panose="020F0502020204030204" pitchFamily="34" charset="0"/>
              </a:rPr>
              <a:t>О бюджетном процессе </a:t>
            </a:r>
            <a:r>
              <a:rPr lang="ru-RU" sz="1422" b="1" dirty="0" err="1">
                <a:latin typeface="Calibri" panose="020F0502020204030204" pitchFamily="34" charset="0"/>
              </a:rPr>
              <a:t>Верхнеуслонского</a:t>
            </a:r>
            <a:r>
              <a:rPr lang="ru-RU" sz="1422" b="1" dirty="0">
                <a:latin typeface="Calibri" panose="020F0502020204030204" pitchFamily="34" charset="0"/>
              </a:rPr>
              <a:t> муниципального района</a:t>
            </a:r>
          </a:p>
          <a:p>
            <a:pPr algn="ctr" eaLnBrk="1" hangingPunct="1"/>
            <a:endParaRPr lang="ru-RU" sz="1422" b="1" dirty="0">
              <a:latin typeface="Calibri" panose="020F0502020204030204" pitchFamily="34" charset="0"/>
            </a:endParaRPr>
          </a:p>
        </p:txBody>
      </p:sp>
      <p:sp>
        <p:nvSpPr>
          <p:cNvPr id="28687" name="TextBox 21"/>
          <p:cNvSpPr txBox="1">
            <a:spLocks noChangeArrowheads="1"/>
          </p:cNvSpPr>
          <p:nvPr/>
        </p:nvSpPr>
        <p:spPr bwMode="auto">
          <a:xfrm>
            <a:off x="2869629" y="2913722"/>
            <a:ext cx="1199332" cy="118654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22" b="1" dirty="0">
                <a:latin typeface="Calibri" panose="020F0502020204030204" pitchFamily="34" charset="0"/>
              </a:rPr>
              <a:t>Закон о бюджете Республики Татарстан на 202</a:t>
            </a:r>
            <a:r>
              <a:rPr lang="en-US" sz="1422" b="1" dirty="0">
                <a:latin typeface="Calibri" panose="020F0502020204030204" pitchFamily="34" charset="0"/>
              </a:rPr>
              <a:t>6</a:t>
            </a:r>
            <a:r>
              <a:rPr lang="ru-RU" sz="1422" b="1" dirty="0">
                <a:latin typeface="Calibri" panose="020F0502020204030204" pitchFamily="34" charset="0"/>
              </a:rPr>
              <a:t>-202</a:t>
            </a:r>
            <a:r>
              <a:rPr lang="en-US" sz="1422" b="1" dirty="0">
                <a:latin typeface="Calibri" panose="020F0502020204030204" pitchFamily="34" charset="0"/>
              </a:rPr>
              <a:t>8</a:t>
            </a:r>
            <a:r>
              <a:rPr lang="ru-RU" sz="1422" b="1" dirty="0">
                <a:latin typeface="Calibri" panose="020F0502020204030204" pitchFamily="34" charset="0"/>
              </a:rPr>
              <a:t> гг.</a:t>
            </a:r>
          </a:p>
        </p:txBody>
      </p:sp>
      <p:sp>
        <p:nvSpPr>
          <p:cNvPr id="28688" name="TextBox 21"/>
          <p:cNvSpPr txBox="1">
            <a:spLocks noChangeArrowheads="1"/>
          </p:cNvSpPr>
          <p:nvPr/>
        </p:nvSpPr>
        <p:spPr bwMode="auto">
          <a:xfrm>
            <a:off x="4265057" y="2913722"/>
            <a:ext cx="1892136" cy="162422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422" b="1" dirty="0">
                <a:latin typeface="Calibri" panose="020F0502020204030204" pitchFamily="34" charset="0"/>
              </a:rPr>
              <a:t>Прогноз социально-экономического развития Верхнеуслонского муниципального района на 202</a:t>
            </a:r>
            <a:r>
              <a:rPr lang="en-US" sz="1422" b="1" dirty="0">
                <a:latin typeface="Calibri" panose="020F0502020204030204" pitchFamily="34" charset="0"/>
              </a:rPr>
              <a:t>6</a:t>
            </a:r>
            <a:r>
              <a:rPr lang="ru-RU" sz="1422" b="1" dirty="0">
                <a:latin typeface="Calibri" panose="020F0502020204030204" pitchFamily="34" charset="0"/>
              </a:rPr>
              <a:t>-202</a:t>
            </a:r>
            <a:r>
              <a:rPr lang="en-US" sz="1422" b="1" dirty="0">
                <a:latin typeface="Calibri" panose="020F0502020204030204" pitchFamily="34" charset="0"/>
              </a:rPr>
              <a:t>8</a:t>
            </a:r>
            <a:r>
              <a:rPr lang="ru-RU" sz="1422" b="1" dirty="0">
                <a:latin typeface="Calibri" panose="020F0502020204030204" pitchFamily="34" charset="0"/>
              </a:rPr>
              <a:t> гг.</a:t>
            </a:r>
          </a:p>
        </p:txBody>
      </p:sp>
      <p:sp>
        <p:nvSpPr>
          <p:cNvPr id="5" name="Левая фигурная скобка 4"/>
          <p:cNvSpPr/>
          <p:nvPr/>
        </p:nvSpPr>
        <p:spPr>
          <a:xfrm rot="16200000">
            <a:off x="4746798" y="1638561"/>
            <a:ext cx="441923" cy="6894909"/>
          </a:xfrm>
          <a:prstGeom prst="leftBrace">
            <a:avLst>
              <a:gd name="adj1" fmla="val 6144"/>
              <a:gd name="adj2" fmla="val 50000"/>
            </a:avLst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2946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FB6D21BF-FC91-42B4-B9C0-91287A564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8023" y="5357172"/>
            <a:ext cx="7125433" cy="584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Верхнеуслонского муниципального района Республики Татарстан на 202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годы</a:t>
            </a:r>
          </a:p>
        </p:txBody>
      </p:sp>
      <p:pic>
        <p:nvPicPr>
          <p:cNvPr id="22" name="Рисунок 21" descr="Verhneuslonskij_r-n(gerb_)">
            <a:extLst>
              <a:ext uri="{FF2B5EF4-FFF2-40B4-BE49-F238E27FC236}">
                <a16:creationId xmlns:a16="http://schemas.microsoft.com/office/drawing/2014/main" id="{E8BA3614-0FEF-4951-B48B-5934F5882126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5025" y="2003464"/>
            <a:ext cx="720080" cy="779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01772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Box 21"/>
          <p:cNvSpPr txBox="1">
            <a:spLocks noChangeArrowheads="1"/>
          </p:cNvSpPr>
          <p:nvPr/>
        </p:nvSpPr>
        <p:spPr bwMode="auto">
          <a:xfrm>
            <a:off x="1743142" y="89644"/>
            <a:ext cx="5803768" cy="717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4064" b="1" dirty="0">
                <a:latin typeface="Times New Roman" pitchFamily="18" charset="0"/>
                <a:cs typeface="Times New Roman" pitchFamily="18" charset="0"/>
              </a:rPr>
              <a:t>Основные направления</a:t>
            </a: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4827629" y="1607864"/>
            <a:ext cx="4288234" cy="979789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Обеспечение качественного прогнозирования и стабильного поступления доходов в местный бюджет</a:t>
            </a: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4827629" y="2739053"/>
            <a:ext cx="4288234" cy="1061991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00" dirty="0">
                <a:solidFill>
                  <a:schemeClr val="tx1"/>
                </a:solidFill>
              </a:rPr>
              <a:t>Обеспечение исполнения всех ранее принятых социальных обязательств</a:t>
            </a:r>
            <a:endParaRPr lang="ru-RU" sz="1400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827629" y="3952443"/>
            <a:ext cx="4288234" cy="793684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00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Эффективность бюджетных расходов, оптимизация.</a:t>
            </a:r>
          </a:p>
          <a:p>
            <a:pPr algn="just">
              <a:buNone/>
              <a:defRPr/>
            </a:pPr>
            <a:r>
              <a:rPr lang="ru-RU" sz="1400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Повышение платежной дисциплины</a:t>
            </a: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4827629" y="4897525"/>
            <a:ext cx="4288234" cy="1006957"/>
          </a:xfrm>
          <a:prstGeom prst="round2DiagRect">
            <a:avLst>
              <a:gd name="adj1" fmla="val 1859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Эффективное использование муниципального имущества </a:t>
            </a: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4805643" y="6055880"/>
            <a:ext cx="4288234" cy="881966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relaxedInset"/>
            <a:contourClr>
              <a:schemeClr val="accent1">
                <a:shade val="25000"/>
                <a:satMod val="18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Повышение роли программно-целевого планирования</a:t>
            </a:r>
          </a:p>
          <a:p>
            <a:pPr algn="just">
              <a:buNone/>
              <a:defRPr/>
            </a:pPr>
            <a:endParaRPr lang="ru-RU" sz="1422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222996" y="1562440"/>
            <a:ext cx="4267195" cy="1030208"/>
          </a:xfrm>
          <a:prstGeom prst="round2DiagRect">
            <a:avLst>
              <a:gd name="adj1" fmla="val 0"/>
              <a:gd name="adj2" fmla="val 3969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00" dirty="0">
                <a:solidFill>
                  <a:schemeClr val="tx1"/>
                </a:solidFill>
              </a:rPr>
              <a:t>Создание эффективной и стабильной налоговой системы, обеспечивающей бюджетную устойчивость в среднесрочной и долгосрочной перспективе, сбалансированность бюджетной системы</a:t>
            </a:r>
            <a:endParaRPr lang="ru-RU" sz="1400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222996" y="2744046"/>
            <a:ext cx="4267195" cy="1094700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Мониторинг налогоплательщиков, снизивших поступления НДФЛ, легализация «теневой» заработной платы, выявление «конвертных» выплат и иных схем ухода от уплаты НДФЛ</a:t>
            </a:r>
          </a:p>
          <a:p>
            <a:pPr>
              <a:buNone/>
              <a:defRPr/>
            </a:pPr>
            <a:endParaRPr lang="ru-RU" sz="1422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222996" y="3952443"/>
            <a:ext cx="4267195" cy="831386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22" dirty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Проведение работы по сокращению недоимки по налогам и сборам, а также задолженности по арендам платежам и административным штрафам</a:t>
            </a:r>
          </a:p>
        </p:txBody>
      </p:sp>
      <p:sp>
        <p:nvSpPr>
          <p:cNvPr id="21" name="Прямоугольник с двумя скругленными противолежащими углами 20"/>
          <p:cNvSpPr/>
          <p:nvPr/>
        </p:nvSpPr>
        <p:spPr>
          <a:xfrm>
            <a:off x="222996" y="4897525"/>
            <a:ext cx="4267195" cy="1006957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00" dirty="0">
                <a:solidFill>
                  <a:schemeClr val="tx1"/>
                </a:solidFill>
              </a:rPr>
              <a:t>Привлечение инвестиций, обеспечение благоприятного инвестиционного климата, наращивание налогового потенциала </a:t>
            </a:r>
            <a:endParaRPr lang="ru-RU" sz="1400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с двумя скругленными противолежащими углами 21"/>
          <p:cNvSpPr/>
          <p:nvPr/>
        </p:nvSpPr>
        <p:spPr>
          <a:xfrm>
            <a:off x="222996" y="6055880"/>
            <a:ext cx="4267195" cy="881966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ru-RU" sz="1400" dirty="0">
                <a:solidFill>
                  <a:schemeClr val="tx1"/>
                </a:solidFill>
              </a:rPr>
              <a:t>развитие территории опережающего социально-экономического развития «Иннополис»</a:t>
            </a:r>
            <a:endParaRPr lang="ru-RU" sz="1400" dirty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1"/>
          <p:cNvSpPr txBox="1">
            <a:spLocks noChangeArrowheads="1"/>
          </p:cNvSpPr>
          <p:nvPr/>
        </p:nvSpPr>
        <p:spPr bwMode="auto">
          <a:xfrm>
            <a:off x="684585" y="871375"/>
            <a:ext cx="3528392" cy="550962"/>
          </a:xfrm>
          <a:prstGeom prst="parallelogram">
            <a:avLst>
              <a:gd name="adj" fmla="val 0"/>
            </a:avLst>
          </a:prstGeom>
          <a:solidFill>
            <a:srgbClr val="4E67C8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налоговой политики</a:t>
            </a:r>
          </a:p>
        </p:txBody>
      </p:sp>
      <p:sp>
        <p:nvSpPr>
          <p:cNvPr id="25" name="TextBox 21"/>
          <p:cNvSpPr txBox="1">
            <a:spLocks noChangeArrowheads="1"/>
          </p:cNvSpPr>
          <p:nvPr/>
        </p:nvSpPr>
        <p:spPr bwMode="auto">
          <a:xfrm>
            <a:off x="4827629" y="871375"/>
            <a:ext cx="4065868" cy="557926"/>
          </a:xfrm>
          <a:prstGeom prst="parallelogram">
            <a:avLst>
              <a:gd name="adj" fmla="val 0"/>
            </a:avLst>
          </a:prstGeom>
          <a:solidFill>
            <a:srgbClr val="4E67C8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438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бюджетной политики</a:t>
            </a:r>
          </a:p>
        </p:txBody>
      </p:sp>
    </p:spTree>
    <p:extLst>
      <p:ext uri="{BB962C8B-B14F-4D97-AF65-F5344CB8AC3E}">
        <p14:creationId xmlns:p14="http://schemas.microsoft.com/office/powerpoint/2010/main" val="1022019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4294967295"/>
          </p:nvPr>
        </p:nvSpPr>
        <p:spPr>
          <a:xfrm>
            <a:off x="1073150" y="733053"/>
            <a:ext cx="8216900" cy="7147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Основные характеристики бюджета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98154" y="5431479"/>
            <a:ext cx="7896543" cy="1265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 dirty="0">
                <a:solidFill>
                  <a:prstClr val="black"/>
                </a:solidFill>
              </a:rPr>
              <a:t>Профицит бюджета – </a:t>
            </a:r>
            <a:br>
              <a:rPr lang="ru-RU" sz="2800" b="1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</a:rPr>
              <a:t>превышение доходов бюджета над его расходами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0266" y="1624959"/>
            <a:ext cx="7896543" cy="2200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10" b="1" u="sng" dirty="0">
                <a:solidFill>
                  <a:srgbClr val="1F497D"/>
                </a:solidFill>
              </a:rPr>
              <a:t>Доходы</a:t>
            </a:r>
            <a:r>
              <a:rPr lang="ru-RU" sz="2210" b="1" dirty="0">
                <a:solidFill>
                  <a:prstClr val="black"/>
                </a:solidFill>
              </a:rPr>
              <a:t> </a:t>
            </a:r>
            <a:r>
              <a:rPr lang="ru-RU" sz="2210" dirty="0">
                <a:solidFill>
                  <a:prstClr val="black"/>
                </a:solidFill>
              </a:rPr>
              <a:t>– </a:t>
            </a:r>
            <a:r>
              <a:rPr lang="ru-RU" sz="2210" i="1" dirty="0">
                <a:solidFill>
                  <a:srgbClr val="0081C5"/>
                </a:solidFill>
              </a:rPr>
              <a:t>поступающие в бюджет денежные средства, за исключением средств, являющихся источниками финансирования дефицита бюджета</a:t>
            </a:r>
          </a:p>
          <a:p>
            <a:pPr algn="just"/>
            <a:r>
              <a:rPr lang="ru-RU" sz="2210" b="1" u="sng" dirty="0">
                <a:solidFill>
                  <a:srgbClr val="1F497D">
                    <a:lumMod val="75000"/>
                  </a:srgbClr>
                </a:solidFill>
              </a:rPr>
              <a:t>Расходы</a:t>
            </a:r>
            <a:r>
              <a:rPr lang="ru-RU" sz="2210" dirty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ru-RU" sz="2210" dirty="0">
                <a:solidFill>
                  <a:prstClr val="black"/>
                </a:solidFill>
              </a:rPr>
              <a:t>– </a:t>
            </a:r>
            <a:r>
              <a:rPr lang="ru-RU" sz="2210" i="1" dirty="0">
                <a:solidFill>
                  <a:srgbClr val="0081C5"/>
                </a:solidFill>
              </a:rPr>
              <a:t>выплачиваемые из бюджета денежные средства, за исключением средств, являющихся источниками финансирования дефицита бюджета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904762" y="1456247"/>
            <a:ext cx="7467097" cy="6573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74CB7606-B3CA-407A-8610-6FC9202B5843}"/>
              </a:ext>
            </a:extLst>
          </p:cNvPr>
          <p:cNvSpPr txBox="1">
            <a:spLocks/>
          </p:cNvSpPr>
          <p:nvPr/>
        </p:nvSpPr>
        <p:spPr>
          <a:xfrm>
            <a:off x="998154" y="4003208"/>
            <a:ext cx="7896543" cy="11091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accent6"/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>
                <a:solidFill>
                  <a:prstClr val="black"/>
                </a:solidFill>
              </a:rPr>
              <a:t>Дефицит бюджета – </a:t>
            </a:r>
            <a:br>
              <a:rPr lang="ru-RU" sz="2800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</a:rPr>
              <a:t>превышение расходов бюджета над его доходами</a:t>
            </a:r>
          </a:p>
        </p:txBody>
      </p:sp>
    </p:spTree>
    <p:extLst>
      <p:ext uri="{BB962C8B-B14F-4D97-AF65-F5344CB8AC3E}">
        <p14:creationId xmlns:p14="http://schemas.microsoft.com/office/powerpoint/2010/main" val="793945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A60505-D8C5-4E9D-A5A2-E7809B0F4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6271" y="398577"/>
            <a:ext cx="6694443" cy="156154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/>
              <a:t>Основные характеристики бюджета Верхнеуслонского муниципального района на 202</a:t>
            </a:r>
            <a:r>
              <a:rPr lang="en-US" sz="2000" b="1" dirty="0"/>
              <a:t>6</a:t>
            </a:r>
            <a:r>
              <a:rPr lang="ru-RU" sz="2000" b="1" dirty="0"/>
              <a:t> год и на плановый период 202</a:t>
            </a:r>
            <a:r>
              <a:rPr lang="en-US" sz="2000" b="1" dirty="0"/>
              <a:t>7</a:t>
            </a:r>
            <a:r>
              <a:rPr lang="ru-RU" sz="2000" b="1" dirty="0"/>
              <a:t> и 202</a:t>
            </a:r>
            <a:r>
              <a:rPr lang="en-US" sz="2000" b="1" dirty="0"/>
              <a:t>8</a:t>
            </a:r>
            <a:r>
              <a:rPr lang="ru-RU" sz="2000" b="1" dirty="0"/>
              <a:t> годов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1A77971-FE6C-490C-8E26-642DB3204F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772999"/>
              </p:ext>
            </p:extLst>
          </p:nvPr>
        </p:nvGraphicFramePr>
        <p:xfrm>
          <a:off x="465138" y="1584003"/>
          <a:ext cx="8284341" cy="5073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2665">
                  <a:extLst>
                    <a:ext uri="{9D8B030D-6E8A-4147-A177-3AD203B41FA5}">
                      <a16:colId xmlns:a16="http://schemas.microsoft.com/office/drawing/2014/main" val="2105035684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val="1940938142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val="3506802378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val="3050470649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val="1854536482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val="973967035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val="3928922090"/>
                    </a:ext>
                  </a:extLst>
                </a:gridCol>
              </a:tblGrid>
              <a:tr h="405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Наименование </a:t>
                      </a:r>
                    </a:p>
                  </a:txBody>
                  <a:tcPr marL="54000" marR="54000" marT="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год, </a:t>
                      </a:r>
                    </a:p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тыс.рублей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год, </a:t>
                      </a:r>
                    </a:p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тыс.рублей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год, </a:t>
                      </a:r>
                    </a:p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тыс.рублей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669478954"/>
                  </a:ext>
                </a:extLst>
              </a:tr>
              <a:tr h="7902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68693"/>
                  </a:ext>
                </a:extLst>
              </a:tr>
              <a:tr h="1292739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Доходы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1349015,49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1203561,17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1431997,50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1284849,80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1539497,62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1387599,75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68770"/>
                  </a:ext>
                </a:extLst>
              </a:tr>
              <a:tr h="1292739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Расходы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1349015,49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1203561,17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1431997,50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1284849,80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1539497,62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1387599,75</a:t>
                      </a:r>
                      <a:endParaRPr lang="ru-RU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753985"/>
                  </a:ext>
                </a:extLst>
              </a:tr>
              <a:tr h="1292739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Дефицит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919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113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1"/>
          <p:cNvSpPr txBox="1">
            <a:spLocks noChangeArrowheads="1"/>
          </p:cNvSpPr>
          <p:nvPr/>
        </p:nvSpPr>
        <p:spPr bwMode="auto">
          <a:xfrm>
            <a:off x="267302" y="347615"/>
            <a:ext cx="84979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400" b="1" dirty="0">
                <a:solidFill>
                  <a:schemeClr val="tx2"/>
                </a:solidFill>
              </a:rPr>
              <a:t>Структура доходов консолидированного бюджета </a:t>
            </a:r>
            <a:r>
              <a:rPr lang="ru-RU" sz="2400" b="1" dirty="0" err="1">
                <a:solidFill>
                  <a:schemeClr val="tx2"/>
                </a:solidFill>
              </a:rPr>
              <a:t>Верхнеуслонского</a:t>
            </a:r>
            <a:r>
              <a:rPr lang="ru-RU" sz="2400" b="1" dirty="0">
                <a:solidFill>
                  <a:schemeClr val="tx2"/>
                </a:solidFill>
              </a:rPr>
              <a:t> муниципального района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804057"/>
              </p:ext>
            </p:extLst>
          </p:nvPr>
        </p:nvGraphicFramePr>
        <p:xfrm>
          <a:off x="449320" y="1385971"/>
          <a:ext cx="8497937" cy="5090752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2927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0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462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Наименование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T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202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 год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T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202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7 </a:t>
                      </a: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год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T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202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kumimoji="0" lang="ru-RU" sz="2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 год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T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42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Доходы всего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1 3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49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0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,49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ru-RU" sz="2400" dirty="0">
                          <a:latin typeface="Calibri" panose="020F0502020204030204" pitchFamily="34" charset="0"/>
                        </a:rPr>
                        <a:t>431</a:t>
                      </a:r>
                      <a:r>
                        <a:rPr lang="en-US" sz="240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400" dirty="0">
                          <a:latin typeface="Calibri" panose="020F0502020204030204" pitchFamily="34" charset="0"/>
                        </a:rPr>
                        <a:t>997</a:t>
                      </a:r>
                      <a:r>
                        <a:rPr lang="en-US" sz="2400" dirty="0"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2400" dirty="0"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ru-RU" sz="2400" dirty="0">
                          <a:latin typeface="Calibri" panose="020F0502020204030204" pitchFamily="34" charset="0"/>
                        </a:rPr>
                        <a:t>539</a:t>
                      </a:r>
                      <a:r>
                        <a:rPr lang="en-US" sz="240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400" dirty="0">
                          <a:latin typeface="Calibri" panose="020F0502020204030204" pitchFamily="34" charset="0"/>
                        </a:rPr>
                        <a:t>497</a:t>
                      </a:r>
                      <a:r>
                        <a:rPr lang="en-US" sz="2400" dirty="0"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2400" dirty="0"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2400" dirty="0">
                          <a:latin typeface="Calibri" panose="020F0502020204030204" pitchFamily="34" charset="0"/>
                        </a:rPr>
                        <a:t>2</a:t>
                      </a:r>
                      <a:endParaRPr lang="ru-RU" sz="2400" dirty="0">
                        <a:latin typeface="Calibri" panose="020F050202020403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6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в том числе: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Calibri" panose="020F0502020204030204" pitchFamily="34" charset="0"/>
                      </a:endParaRPr>
                    </a:p>
                  </a:txBody>
                  <a:tcPr marL="39192" marR="39192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1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68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Налоговые доходы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61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707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039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</a:rPr>
                        <a:t>96</a:t>
                      </a:r>
                      <a:r>
                        <a:rPr lang="ru-RU" sz="2400" dirty="0"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240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400" dirty="0">
                          <a:latin typeface="Calibri" panose="020F0502020204030204" pitchFamily="34" charset="0"/>
                        </a:rPr>
                        <a:t>900</a:t>
                      </a:r>
                      <a:r>
                        <a:rPr lang="en-US" sz="2400" dirty="0"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2400" dirty="0"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8950">
                <a:tc>
                  <a:txBody>
                    <a:bodyPr/>
                    <a:lstStyle/>
                    <a:p>
                      <a:pPr marL="268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Неналоговые доходы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53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185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,0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47 315,0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</a:rPr>
                        <a:t>48 037,0</a:t>
                      </a:r>
                      <a:endParaRPr lang="ru-RU" sz="2400" dirty="0">
                        <a:latin typeface="Calibri" panose="020F0502020204030204" pitchFamily="34" charset="0"/>
                      </a:endParaRPr>
                    </a:p>
                  </a:txBody>
                  <a:tcPr marL="39192" marR="39192" marT="0" marB="0"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2154">
                <a:tc>
                  <a:txBody>
                    <a:bodyPr/>
                    <a:lstStyle/>
                    <a:p>
                      <a:pPr marL="268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Безвозмездные поступления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B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434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122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192" marR="39192" marT="0" marB="0" anchor="ctr" horzOverflow="overflow">
                    <a:lnB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64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643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9192" marR="39192" marT="0" marB="0" anchor="ctr" horzOverflow="overflow">
                    <a:lnB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Calibri" panose="020F0502020204030204" pitchFamily="34" charset="0"/>
                        </a:rPr>
                        <a:t>521</a:t>
                      </a:r>
                      <a:r>
                        <a:rPr lang="en-US" sz="240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400" dirty="0">
                          <a:latin typeface="Calibri" panose="020F0502020204030204" pitchFamily="34" charset="0"/>
                        </a:rPr>
                        <a:t>559</a:t>
                      </a:r>
                      <a:r>
                        <a:rPr lang="en-US" sz="2400" dirty="0"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2400" dirty="0"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2400" dirty="0">
                          <a:latin typeface="Calibri" panose="020F0502020204030204" pitchFamily="34" charset="0"/>
                        </a:rPr>
                        <a:t>2</a:t>
                      </a:r>
                      <a:endParaRPr lang="ru-RU" sz="2400" dirty="0">
                        <a:latin typeface="Calibri" panose="020F0502020204030204" pitchFamily="34" charset="0"/>
                      </a:endParaRPr>
                    </a:p>
                  </a:txBody>
                  <a:tcPr marL="39192" marR="39192" marT="0" marB="0" anchor="ctr" horzOverflow="overflow">
                    <a:lnB w="12700" cap="flat" cmpd="sng" algn="ctr">
                      <a:solidFill>
                        <a:srgbClr val="3EA6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106650" y="948447"/>
            <a:ext cx="1314416" cy="3161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96773">
              <a:defRPr/>
            </a:pPr>
            <a:r>
              <a:rPr lang="ru-RU" sz="1422" dirty="0"/>
              <a:t>тыс. рублей</a:t>
            </a:r>
            <a:endParaRPr lang="ru-RU" sz="142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638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>
            <a:extLst>
              <a:ext uri="{FF2B5EF4-FFF2-40B4-BE49-F238E27FC236}">
                <a16:creationId xmlns:a16="http://schemas.microsoft.com/office/drawing/2014/main" id="{1B79D62B-B726-421F-8C79-A1CDFE3AA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665" y="723900"/>
            <a:ext cx="7420248" cy="788095"/>
          </a:xfrm>
        </p:spPr>
        <p:txBody>
          <a:bodyPr>
            <a:noAutofit/>
          </a:bodyPr>
          <a:lstStyle/>
          <a:p>
            <a:r>
              <a:rPr lang="ru-RU" sz="2800" b="1" dirty="0"/>
              <a:t>ИЗ ЧЕГО СКЛАДЫВАЮТСЯ ДОХОДЫ БЮДЖЕТА?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51C867-B47C-4E95-B3EF-3EC669404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fontAlgn="ctr"/>
            <a:r>
              <a:rPr lang="ru-RU" sz="2900" b="1" dirty="0"/>
              <a:t>НАЛОГОВЫЕ ДОХОДЫ</a:t>
            </a:r>
            <a:endParaRPr lang="ru-RU" sz="2900" dirty="0"/>
          </a:p>
          <a:p>
            <a:pPr fontAlgn="b"/>
            <a:r>
              <a:rPr lang="ru-RU" sz="2900" dirty="0"/>
              <a:t>Доходы от предусмотренных законодательством Российской Федерации федеральных налогов и сборов, в том числе от налогов, предусмотренных специальными налоговыми режимами, и законодательством Республики Татарстан от региональных налогов</a:t>
            </a:r>
          </a:p>
          <a:p>
            <a:pPr fontAlgn="ctr"/>
            <a:r>
              <a:rPr lang="ru-RU" sz="2900" b="1" dirty="0"/>
              <a:t>НЕНАЛОГОВЫЕ ДОХОДЫ</a:t>
            </a:r>
            <a:endParaRPr lang="ru-RU" sz="2900" dirty="0"/>
          </a:p>
          <a:p>
            <a:pPr fontAlgn="b"/>
            <a:r>
              <a:rPr lang="ru-RU" sz="2900" dirty="0"/>
              <a:t>Платежи,  которые  включают  в  себя возмездные  операции  от  прямого предоставления  государством  в пользование  имущества  и природных  ресурсов,  от  различного вида  услуг,  а  также  платежи  в  виде штрафов  или  иных  санкций  за нарушение  законодательства</a:t>
            </a:r>
          </a:p>
          <a:p>
            <a:pPr fontAlgn="ctr"/>
            <a:r>
              <a:rPr lang="ru-RU" sz="2900" b="1" dirty="0"/>
              <a:t>БЕЗВОЗМЕЗДНЫЕ ПОСТУПЛЕНИЯ</a:t>
            </a:r>
            <a:endParaRPr lang="ru-RU" sz="2900" dirty="0"/>
          </a:p>
          <a:p>
            <a:pPr fontAlgn="b"/>
            <a:r>
              <a:rPr lang="ru-RU" sz="2900" dirty="0"/>
              <a:t>Поступающие  в  бюджет денежные  средства  на безвозвратной  и  безвозмездной основе  из  федерального  бюджета (межбюджетные  трансферты  в виде  дотаций,  субсидий, субвенций и иных межбюджетных трансфертов),  а  также  перечисления от  физических  и  юридических лиц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6725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1"/>
          <p:cNvSpPr txBox="1">
            <a:spLocks noChangeArrowheads="1"/>
          </p:cNvSpPr>
          <p:nvPr/>
        </p:nvSpPr>
        <p:spPr bwMode="auto">
          <a:xfrm>
            <a:off x="257942" y="82794"/>
            <a:ext cx="8944949" cy="530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845" b="1" dirty="0">
                <a:solidFill>
                  <a:schemeClr val="tx2"/>
                </a:solidFill>
              </a:rPr>
              <a:t>Поступление налогов, сборов и неналоговых платежей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4545" y="562199"/>
            <a:ext cx="84249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None/>
            </a:pPr>
            <a:r>
              <a:rPr lang="ru-RU" sz="1200" spc="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Каждый уровень бюджета наделен собственными, 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законодательно  закрепленными доходными источниками</a:t>
            </a:r>
            <a:endParaRPr lang="ru-RU" sz="1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4382" y="970038"/>
            <a:ext cx="4155649" cy="697420"/>
          </a:xfrm>
          <a:prstGeom prst="roundRect">
            <a:avLst>
              <a:gd name="adj" fmla="val 8320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Наименование дохода</a:t>
            </a:r>
            <a:endParaRPr lang="ru-RU" sz="2000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656" y="1678735"/>
            <a:ext cx="4155649" cy="645113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26" b="1" dirty="0">
                <a:latin typeface="Calibri" panose="020F0502020204030204" pitchFamily="34" charset="0"/>
              </a:rPr>
              <a:t>Налог на доходы физических лиц</a:t>
            </a:r>
            <a:endParaRPr lang="ru-RU" sz="1626" b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10031" y="976265"/>
            <a:ext cx="2567484" cy="677233"/>
          </a:xfrm>
          <a:prstGeom prst="roundRect">
            <a:avLst>
              <a:gd name="adj" fmla="val 4041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r>
              <a:rPr lang="ru-RU" sz="1219" b="1" dirty="0">
                <a:solidFill>
                  <a:schemeClr val="bg1"/>
                </a:solidFill>
                <a:latin typeface="Calibri" panose="020F0502020204030204" pitchFamily="34" charset="0"/>
              </a:rPr>
              <a:t>Бюджет района</a:t>
            </a:r>
            <a:endParaRPr lang="ru-RU" sz="1219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210032" y="1671754"/>
            <a:ext cx="2451215" cy="677233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5% - от городских поселений; 11% - от сельских поселений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3656" y="2384883"/>
            <a:ext cx="4155649" cy="587764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Упрощенная система налогообложения</a:t>
            </a:r>
            <a:endParaRPr lang="ru-RU" sz="1626" b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210032" y="2381626"/>
            <a:ext cx="2451215" cy="587764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30%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3656" y="3041274"/>
            <a:ext cx="4155649" cy="51920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Единый сельскохозяйственный налог </a:t>
            </a:r>
            <a:endParaRPr lang="ru-RU" sz="1626" b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210033" y="3157858"/>
            <a:ext cx="2450488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3656" y="3560988"/>
            <a:ext cx="4155649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Налог на имущество физических лиц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210032" y="3554007"/>
            <a:ext cx="2449761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61248" y="978632"/>
            <a:ext cx="1056417" cy="671609"/>
          </a:xfrm>
          <a:prstGeom prst="roundRect">
            <a:avLst>
              <a:gd name="adj" fmla="val 4041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r>
              <a:rPr lang="ru-RU" sz="1219" b="1" dirty="0">
                <a:solidFill>
                  <a:schemeClr val="bg1"/>
                </a:solidFill>
                <a:latin typeface="Calibri" panose="020F0502020204030204" pitchFamily="34" charset="0"/>
              </a:rPr>
              <a:t>Бюджет городского поселения</a:t>
            </a:r>
            <a:endParaRPr lang="ru-RU" sz="1219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72624" y="980998"/>
            <a:ext cx="1686347" cy="661985"/>
          </a:xfrm>
          <a:prstGeom prst="roundRect">
            <a:avLst>
              <a:gd name="adj" fmla="val 4041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r>
              <a:rPr lang="ru-RU" sz="1219" b="1" dirty="0">
                <a:solidFill>
                  <a:schemeClr val="bg1"/>
                </a:solidFill>
                <a:latin typeface="Calibri" panose="020F0502020204030204" pitchFamily="34" charset="0"/>
              </a:rPr>
              <a:t>Бюджеты сельских поселений</a:t>
            </a:r>
            <a:endParaRPr lang="ru-RU" sz="1219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3656" y="3958875"/>
            <a:ext cx="4155649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Земельный налог 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661248" y="1674122"/>
            <a:ext cx="911568" cy="674865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10%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572624" y="1678735"/>
            <a:ext cx="1686347" cy="640500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ru-RU" sz="1219" dirty="0">
                <a:latin typeface="Calibri" panose="020F0502020204030204" pitchFamily="34" charset="0"/>
              </a:rPr>
              <a:t>4%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210032" y="3951895"/>
            <a:ext cx="2449033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53656" y="4417329"/>
            <a:ext cx="4155649" cy="431865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Налог , взимаемый в связи с применением патентной системы налогообложения 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210033" y="4349783"/>
            <a:ext cx="2448306" cy="521312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1833" y="4893588"/>
            <a:ext cx="4155649" cy="51366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Госпошлина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4210032" y="4879628"/>
            <a:ext cx="2447579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за совершение юридических значимых действий и выдачу документов – 100%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661247" y="2357366"/>
            <a:ext cx="911569" cy="587764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572624" y="2347729"/>
            <a:ext cx="1686347" cy="59740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 sz="1219" dirty="0">
              <a:latin typeface="Calibri" panose="020F0502020204030204" pitchFamily="34" charset="0"/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53656" y="5395246"/>
            <a:ext cx="4155649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Налог на добычу общераспространенных полезных ископаемых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4210033" y="5484020"/>
            <a:ext cx="2446852" cy="40362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660521" y="3160224"/>
            <a:ext cx="912295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572624" y="3164838"/>
            <a:ext cx="1686347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53656" y="6020908"/>
            <a:ext cx="4155649" cy="459380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Акцизы на нефтепродукты 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4210032" y="6049306"/>
            <a:ext cx="2446125" cy="437963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00" dirty="0"/>
              <a:t>2,8933</a:t>
            </a: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659793" y="3556374"/>
            <a:ext cx="913023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572624" y="3560988"/>
            <a:ext cx="1686347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3656" y="6557062"/>
            <a:ext cx="4155649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0"/>
              </a:spcBef>
              <a:spcAft>
                <a:spcPts val="1016"/>
              </a:spcAft>
            </a:pPr>
            <a:r>
              <a:rPr lang="ru-RU" sz="1626" b="1" dirty="0">
                <a:latin typeface="Calibri" panose="020F0502020204030204" pitchFamily="34" charset="0"/>
              </a:rPr>
              <a:t>Аренда и продажа земельных участков</a:t>
            </a:r>
            <a:endParaRPr lang="ru-RU" sz="1626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4209695" y="6557062"/>
            <a:ext cx="2446125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659065" y="3954261"/>
            <a:ext cx="913751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572624" y="3958875"/>
            <a:ext cx="1686347" cy="395641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  <a:buNone/>
            </a:pPr>
            <a:r>
              <a:rPr lang="ru-RU" sz="1219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658339" y="4352149"/>
            <a:ext cx="914477" cy="521312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572624" y="4356762"/>
            <a:ext cx="1686347" cy="521312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6656157" y="5971394"/>
            <a:ext cx="916659" cy="508893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7603703" y="5980028"/>
            <a:ext cx="1655268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57611" y="4881995"/>
            <a:ext cx="915205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7572624" y="4886608"/>
            <a:ext cx="1686347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ru-RU" sz="1219" dirty="0">
                <a:latin typeface="Calibri" panose="020F0502020204030204" pitchFamily="34" charset="0"/>
              </a:rPr>
              <a:t>за совершение нотариальных действий – 100%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6656885" y="5390633"/>
            <a:ext cx="915931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7572624" y="5395246"/>
            <a:ext cx="1686347" cy="499376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6687370" y="6557060"/>
            <a:ext cx="916996" cy="499377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0"/>
              </a:spcBef>
              <a:spcAft>
                <a:spcPts val="1016"/>
              </a:spcAft>
            </a:pPr>
            <a:endParaRPr lang="ru-RU" sz="1219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7603703" y="6556179"/>
            <a:ext cx="1686347" cy="500259"/>
          </a:xfrm>
          <a:prstGeom prst="roundRect">
            <a:avLst>
              <a:gd name="adj" fmla="val 83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 sz="1219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44223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6866</TotalTime>
  <Words>1829</Words>
  <Application>Microsoft Office PowerPoint</Application>
  <PresentationFormat>Произвольный</PresentationFormat>
  <Paragraphs>558</Paragraphs>
  <Slides>22</Slides>
  <Notes>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Calibri</vt:lpstr>
      <vt:lpstr>Century Gothic</vt:lpstr>
      <vt:lpstr>Tahoma</vt:lpstr>
      <vt:lpstr>Times New Roman</vt:lpstr>
      <vt:lpstr>Wingdings</vt:lpstr>
      <vt:lpstr>Wingdings 3</vt:lpstr>
      <vt:lpstr>Легкий дым</vt:lpstr>
      <vt:lpstr>    Бюджет  Верхнеуслонского     муниципального района  на  2026 год и    плановый период  2027-2028 гг.       (Бюджет для граждан)  </vt:lpstr>
      <vt:lpstr>Что такое бюджет?</vt:lpstr>
      <vt:lpstr>Презентация PowerPoint</vt:lpstr>
      <vt:lpstr>Презентация PowerPoint</vt:lpstr>
      <vt:lpstr>Презентация PowerPoint</vt:lpstr>
      <vt:lpstr>Основные характеристики бюджета Верхнеуслонского муниципального района на 2026 год и на плановый период 2027 и 2028 годов</vt:lpstr>
      <vt:lpstr>Презентация PowerPoint</vt:lpstr>
      <vt:lpstr>ИЗ ЧЕГО СКЛАДЫВАЮТСЯ ДОХОДЫ БЮДЖЕТА?</vt:lpstr>
      <vt:lpstr>Презентация PowerPoint</vt:lpstr>
      <vt:lpstr>Презентация PowerPoint</vt:lpstr>
      <vt:lpstr>Структура налоговых и неналоговых доходов консолидированного бюджета Верхнеуслонского муниципального района в 2026 году</vt:lpstr>
      <vt:lpstr>Неналоговые доходы консолидированного бюджета Верхнеуслонского муниципального района  на 2026     год (тыс. руб.) </vt:lpstr>
      <vt:lpstr>Презентация PowerPoint</vt:lpstr>
      <vt:lpstr>Доходы бюджета Верхнеуслонского муниципального района  на 2026-2028 гг.</vt:lpstr>
      <vt:lpstr>Показатели прогноза социально-экономического развития Верхнеуслонского муниципального района Республики Татарстан</vt:lpstr>
      <vt:lpstr>Презентация PowerPoint</vt:lpstr>
      <vt:lpstr>Презентация PowerPoint</vt:lpstr>
      <vt:lpstr>Презентация PowerPoint</vt:lpstr>
      <vt:lpstr>Консолидированный бюджет Верхнеуслонского муниципального района по доходам и расходам  на 2026-2028 гг. 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 Камско-Устьинского муниципального района</dc:title>
  <dc:creator>kust-raifo5</dc:creator>
  <cp:lastModifiedBy>vusl-sheff-fo</cp:lastModifiedBy>
  <cp:revision>911</cp:revision>
  <cp:lastPrinted>2022-11-15T06:09:04Z</cp:lastPrinted>
  <dcterms:created xsi:type="dcterms:W3CDTF">2011-05-29T06:23:22Z</dcterms:created>
  <dcterms:modified xsi:type="dcterms:W3CDTF">2026-02-19T05:15:14Z</dcterms:modified>
</cp:coreProperties>
</file>