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47" r:id="rId1"/>
  </p:sldMasterIdLst>
  <p:notesMasterIdLst>
    <p:notesMasterId r:id="rId12"/>
  </p:notesMasterIdLst>
  <p:sldIdLst>
    <p:sldId id="256" r:id="rId2"/>
    <p:sldId id="336" r:id="rId3"/>
    <p:sldId id="338" r:id="rId4"/>
    <p:sldId id="329" r:id="rId5"/>
    <p:sldId id="326" r:id="rId6"/>
    <p:sldId id="330" r:id="rId7"/>
    <p:sldId id="331" r:id="rId8"/>
    <p:sldId id="301" r:id="rId9"/>
    <p:sldId id="332" r:id="rId10"/>
    <p:sldId id="348" r:id="rId11"/>
  </p:sldIdLst>
  <p:sldSz cx="9290050" cy="7056438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3">
          <p15:clr>
            <a:srgbClr val="A4A3A4"/>
          </p15:clr>
        </p15:guide>
        <p15:guide id="2" pos="29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27" autoAdjust="0"/>
    <p:restoredTop sz="92683" autoAdjust="0"/>
  </p:normalViewPr>
  <p:slideViewPr>
    <p:cSldViewPr>
      <p:cViewPr varScale="1">
        <p:scale>
          <a:sx n="77" d="100"/>
          <a:sy n="77" d="100"/>
        </p:scale>
        <p:origin x="576" y="72"/>
      </p:cViewPr>
      <p:guideLst>
        <p:guide orient="horz" pos="2223"/>
        <p:guide pos="2926"/>
      </p:guideLst>
    </p:cSldViewPr>
  </p:slideViewPr>
  <p:outlineViewPr>
    <p:cViewPr>
      <p:scale>
        <a:sx n="33" d="100"/>
        <a:sy n="33" d="100"/>
      </p:scale>
      <p:origin x="0" y="49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32594178671109E-2"/>
          <c:y val="0.15291740969321446"/>
          <c:w val="0.84157827214249326"/>
          <c:h val="0.726123108520476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 за 2022 год (тыс. руб.)</c:v>
                </c:pt>
              </c:strCache>
            </c:strRef>
          </c:tx>
          <c:explosion val="31"/>
          <c:dLbls>
            <c:dLbl>
              <c:idx val="0"/>
              <c:layout>
                <c:manualLayout>
                  <c:x val="-4.3843524496771771E-2"/>
                  <c:y val="-2.4515682848787282E-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053-42A2-A7E9-6BEA5BA07D81}"/>
                </c:ext>
              </c:extLst>
            </c:dLbl>
            <c:dLbl>
              <c:idx val="1"/>
              <c:layout>
                <c:manualLayout>
                  <c:x val="-1.1140522019019436E-16"/>
                  <c:y val="-0.13030482678989075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53-42A2-A7E9-6BEA5BA07D81}"/>
                </c:ext>
              </c:extLst>
            </c:dLbl>
            <c:dLbl>
              <c:idx val="2"/>
              <c:layout>
                <c:manualLayout>
                  <c:x val="-2.1333588523614711E-2"/>
                  <c:y val="5.127712331161467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053-42A2-A7E9-6BEA5BA07D81}"/>
                </c:ext>
              </c:extLst>
            </c:dLbl>
            <c:dLbl>
              <c:idx val="3"/>
              <c:layout>
                <c:manualLayout>
                  <c:x val="-2.2780517418232024E-3"/>
                  <c:y val="-1.668951922097620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53-42A2-A7E9-6BEA5BA07D81}"/>
                </c:ext>
              </c:extLst>
            </c:dLbl>
            <c:dLbl>
              <c:idx val="6"/>
              <c:layout>
                <c:manualLayout>
                  <c:x val="0.1619474208336949"/>
                  <c:y val="-3.891202577475989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053-42A2-A7E9-6BEA5BA07D81}"/>
                </c:ext>
              </c:extLst>
            </c:dLbl>
            <c:dLbl>
              <c:idx val="7"/>
              <c:layout>
                <c:manualLayout>
                  <c:x val="0.26084769027874571"/>
                  <c:y val="-4.689683664458996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053-42A2-A7E9-6BEA5BA07D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400" baseline="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Налоги</c:v>
                </c:pt>
                <c:pt idx="1">
                  <c:v>неналоговые доходы</c:v>
                </c:pt>
                <c:pt idx="2">
                  <c:v>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межбюджетные трансферты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 formatCode="0.0">
                  <c:v>232888.1</c:v>
                </c:pt>
                <c:pt idx="1">
                  <c:v>51471.1</c:v>
                </c:pt>
                <c:pt idx="2">
                  <c:v>14987.7</c:v>
                </c:pt>
                <c:pt idx="3">
                  <c:v>83959.2</c:v>
                </c:pt>
                <c:pt idx="4">
                  <c:v>171699.20000000001</c:v>
                </c:pt>
                <c:pt idx="5">
                  <c:v>270211.8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053-42A2-A7E9-6BEA5BA07D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6.8529306404281926E-2"/>
                  <c:y val="-0.12353514163716595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88718634594779"/>
                      <c:h val="0.1402289035778311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C33B-40B9-ABD2-733ADBA6DC16}"/>
                </c:ext>
              </c:extLst>
            </c:dLbl>
            <c:dLbl>
              <c:idx val="1"/>
              <c:layout>
                <c:manualLayout>
                  <c:x val="0.28627303014183925"/>
                  <c:y val="-0.1196315879407366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3B-40B9-ABD2-733ADBA6DC16}"/>
                </c:ext>
              </c:extLst>
            </c:dLbl>
            <c:dLbl>
              <c:idx val="2"/>
              <c:layout>
                <c:manualLayout>
                  <c:x val="0.27776581218551871"/>
                  <c:y val="0.10861528347223695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3B-40B9-ABD2-733ADBA6DC16}"/>
                </c:ext>
              </c:extLst>
            </c:dLbl>
            <c:dLbl>
              <c:idx val="3"/>
              <c:layout>
                <c:manualLayout>
                  <c:x val="-0.28183386611149142"/>
                  <c:y val="0.1828016288056873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3B-40B9-ABD2-733ADBA6DC16}"/>
                </c:ext>
              </c:extLst>
            </c:dLbl>
            <c:dLbl>
              <c:idx val="4"/>
              <c:layout>
                <c:manualLayout>
                  <c:x val="-5.8351297628713009E-2"/>
                  <c:y val="0.1649397451950135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3B-40B9-ABD2-733ADBA6DC16}"/>
                </c:ext>
              </c:extLst>
            </c:dLbl>
            <c:dLbl>
              <c:idx val="5"/>
              <c:layout>
                <c:manualLayout>
                  <c:x val="-2.6095259971138391E-2"/>
                  <c:y val="3.1696160934342314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33B-40B9-ABD2-733ADBA6DC16}"/>
                </c:ext>
              </c:extLst>
            </c:dLbl>
            <c:dLbl>
              <c:idx val="6"/>
              <c:layout>
                <c:manualLayout>
                  <c:x val="-0.30930571709988863"/>
                  <c:y val="0.12017582644608155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236242997742476"/>
                      <c:h val="4.435217999499928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C33B-40B9-ABD2-733ADBA6DC16}"/>
                </c:ext>
              </c:extLst>
            </c:dLbl>
            <c:dLbl>
              <c:idx val="7"/>
              <c:layout>
                <c:manualLayout>
                  <c:x val="-0.23641781557561675"/>
                  <c:y val="4.137902072788455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761463850408111"/>
                      <c:h val="0.1249033403452813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B692-4A02-A684-C97F11410DAB}"/>
                </c:ext>
              </c:extLst>
            </c:dLbl>
            <c:dLbl>
              <c:idx val="8"/>
              <c:layout>
                <c:manualLayout>
                  <c:x val="-0.24013177987778342"/>
                  <c:y val="-0.1042138299813390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692-4A02-A684-C97F11410DAB}"/>
                </c:ext>
              </c:extLst>
            </c:dLbl>
            <c:dLbl>
              <c:idx val="9"/>
              <c:layout>
                <c:manualLayout>
                  <c:x val="-0.16363521833299824"/>
                  <c:y val="-0.189176339068070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92-4A02-A684-C97F11410DAB}"/>
                </c:ext>
              </c:extLst>
            </c:dLbl>
            <c:dLbl>
              <c:idx val="10"/>
              <c:layout>
                <c:manualLayout>
                  <c:x val="-3.2323006090468787E-2"/>
                  <c:y val="-0.1455105512279275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692-4A02-A684-C97F11410D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100" baseline="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Лист1!$A$2:$A$12</c:f>
              <c:strCache>
                <c:ptCount val="11"/>
                <c:pt idx="0">
                  <c:v>Общегосударственные расходы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Физкультура и спорт</c:v>
                </c:pt>
                <c:pt idx="10">
                  <c:v>Межбюджетные трансферты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148502.6</c:v>
                </c:pt>
                <c:pt idx="1">
                  <c:v>2900.8</c:v>
                </c:pt>
                <c:pt idx="2">
                  <c:v>5269.7</c:v>
                </c:pt>
                <c:pt idx="3">
                  <c:v>60800.4</c:v>
                </c:pt>
                <c:pt idx="4">
                  <c:v>16263.2</c:v>
                </c:pt>
                <c:pt idx="5">
                  <c:v>586534.80000000005</c:v>
                </c:pt>
                <c:pt idx="6">
                  <c:v>90779</c:v>
                </c:pt>
                <c:pt idx="7">
                  <c:v>331.8</c:v>
                </c:pt>
                <c:pt idx="8">
                  <c:v>11715</c:v>
                </c:pt>
                <c:pt idx="9">
                  <c:v>37454.400000000001</c:v>
                </c:pt>
                <c:pt idx="10">
                  <c:v>100525.4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33B-40B9-ABD2-733ADBA6DC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zero"/>
    <c:showDLblsOverMax val="0"/>
  </c:chart>
  <c:spPr>
    <a:gradFill flip="none" rotWithShape="1">
      <a:gsLst>
        <a:gs pos="0">
          <a:schemeClr val="accent4">
            <a:lumMod val="20000"/>
            <a:lumOff val="80000"/>
          </a:schemeClr>
        </a:gs>
        <a:gs pos="100000">
          <a:srgbClr val="FFFFFF"/>
        </a:gs>
      </a:gsLst>
      <a:lin ang="16200000" scaled="1"/>
      <a:tileRect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233271714309475"/>
          <c:y val="2.7411297707283851E-2"/>
          <c:w val="0.7584145787625447"/>
          <c:h val="0.7997306924834334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млн. руб.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доходы</c:v>
                </c:pt>
                <c:pt idx="1">
                  <c:v>расходы </c:v>
                </c:pt>
                <c:pt idx="2">
                  <c:v>дефицит (-), профицит (+)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1221.3</c:v>
                </c:pt>
                <c:pt idx="1">
                  <c:v>1236.2</c:v>
                </c:pt>
                <c:pt idx="2">
                  <c:v>-14.900000000000091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C5-4CDF-A104-354674207FC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бюджет района, млн. руб.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rgbClr val="FF0000"/>
              </a:solidFill>
            </a:ln>
            <a:effectLst>
              <a:outerShdw blurRad="50800" dist="50800" dir="5400000" algn="ctr" rotWithShape="0">
                <a:srgbClr val="000000">
                  <a:alpha val="79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2.7619821283509375E-2"/>
                  <c:y val="-3.6599309368150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1C5-4CDF-A104-354674207FC4}"/>
                </c:ext>
              </c:extLst>
            </c:dLbl>
            <c:dLbl>
              <c:idx val="1"/>
              <c:layout>
                <c:manualLayout>
                  <c:x val="3.411860276198219E-2"/>
                  <c:y val="-2.4399539578766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1C5-4CDF-A104-354674207FC4}"/>
                </c:ext>
              </c:extLst>
            </c:dLbl>
            <c:dLbl>
              <c:idx val="2"/>
              <c:layout>
                <c:manualLayout>
                  <c:x val="4.0617384240454905E-2"/>
                  <c:y val="-1.21997697893834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1C5-4CDF-A104-354674207F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доходы</c:v>
                </c:pt>
                <c:pt idx="1">
                  <c:v>расходы </c:v>
                </c:pt>
                <c:pt idx="2">
                  <c:v>дефицит (-), профицит (+)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1059.3</c:v>
                </c:pt>
                <c:pt idx="1">
                  <c:v>1061.0999999999999</c:v>
                </c:pt>
                <c:pt idx="2">
                  <c:v>-1.7999999999999545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1C5-4CDF-A104-354674207F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1185408"/>
        <c:axId val="101188352"/>
        <c:axId val="0"/>
      </c:bar3DChart>
      <c:catAx>
        <c:axId val="101185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01188352"/>
        <c:crosses val="autoZero"/>
        <c:auto val="1"/>
        <c:lblAlgn val="ctr"/>
        <c:lblOffset val="100"/>
        <c:noMultiLvlLbl val="0"/>
      </c:catAx>
      <c:valAx>
        <c:axId val="101188352"/>
        <c:scaling>
          <c:orientation val="minMax"/>
        </c:scaling>
        <c:delete val="0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011854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057670289182977"/>
          <c:y val="0.28264393026630774"/>
          <c:w val="0.31844438616578352"/>
          <c:h val="0.43471189931443627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79" tIns="45490" rIns="90979" bIns="4549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3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79" tIns="45490" rIns="90979" bIns="4549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6125" y="509588"/>
            <a:ext cx="335597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79" tIns="45490" rIns="90979" bIns="454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79" tIns="45490" rIns="90979" bIns="4549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3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79" tIns="45490" rIns="90979" bIns="4549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fld id="{8B2DD3F6-D3DB-44D7-81BE-95CF238286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4412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15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30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45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60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754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05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57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08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9580F-EEEE-422E-87F6-E0387B73C7B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9580F-EEEE-422E-87F6-E0387B73C7B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9287" y="1840203"/>
            <a:ext cx="6371083" cy="2158939"/>
          </a:xfrm>
        </p:spPr>
        <p:txBody>
          <a:bodyPr anchor="b">
            <a:noAutofit/>
          </a:bodyPr>
          <a:lstStyle>
            <a:lvl1pPr algn="ctr">
              <a:defRPr sz="6096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2033" y="4070756"/>
            <a:ext cx="5205593" cy="1117668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29">
                <a:solidFill>
                  <a:schemeClr val="bg2"/>
                </a:solidFill>
              </a:defRPr>
            </a:lvl1pPr>
            <a:lvl2pPr marL="348386" indent="0" algn="ctr">
              <a:buNone/>
              <a:defRPr sz="1524"/>
            </a:lvl2pPr>
            <a:lvl3pPr marL="696773" indent="0" algn="ctr">
              <a:buNone/>
              <a:defRPr sz="1372"/>
            </a:lvl3pPr>
            <a:lvl4pPr marL="1045159" indent="0" algn="ctr">
              <a:buNone/>
              <a:defRPr sz="1219"/>
            </a:lvl4pPr>
            <a:lvl5pPr marL="1393546" indent="0" algn="ctr">
              <a:buNone/>
              <a:defRPr sz="1219"/>
            </a:lvl5pPr>
            <a:lvl6pPr marL="1741932" indent="0" algn="ctr">
              <a:buNone/>
              <a:defRPr sz="1219"/>
            </a:lvl6pPr>
            <a:lvl7pPr marL="2090318" indent="0" algn="ctr">
              <a:buNone/>
              <a:defRPr sz="1219"/>
            </a:lvl7pPr>
            <a:lvl8pPr marL="2438705" indent="0" algn="ctr">
              <a:buNone/>
              <a:defRPr sz="1219"/>
            </a:lvl8pPr>
            <a:lvl9pPr marL="2787091" indent="0" algn="ctr">
              <a:buNone/>
              <a:defRPr sz="1219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663" y="6640116"/>
            <a:ext cx="1225220" cy="41632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68996" y="6640116"/>
            <a:ext cx="5351667" cy="416322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90776" y="6640116"/>
            <a:ext cx="1216341" cy="41632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9DEA3CB-363A-4872-9F7C-2A420785A16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573662" y="766011"/>
            <a:ext cx="8133456" cy="5504465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872071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5131" y="2361948"/>
            <a:ext cx="7315914" cy="367522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28642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0699" y="642216"/>
            <a:ext cx="1514764" cy="539495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5131" y="642216"/>
            <a:ext cx="5815958" cy="539495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67298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784225"/>
            <a:ext cx="8050213" cy="11763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50900" y="2430465"/>
            <a:ext cx="7816850" cy="3832225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88646-1547-4DD1-B079-EEAC1AAEDEC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134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784225"/>
            <a:ext cx="8050213" cy="11763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0900" y="2430465"/>
            <a:ext cx="3832225" cy="38322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35527" y="2430464"/>
            <a:ext cx="3832225" cy="18399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35527" y="4422775"/>
            <a:ext cx="3832225" cy="18399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3D3D6D-73CE-4A83-8CBC-7A94796FF37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651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784225"/>
            <a:ext cx="8050213" cy="11763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50900" y="2430465"/>
            <a:ext cx="7816850" cy="3832225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72DD4F-85C5-4734-93A3-8E18C9D1101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6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70901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34" y="1339017"/>
            <a:ext cx="7324883" cy="2935282"/>
          </a:xfrm>
        </p:spPr>
        <p:txBody>
          <a:bodyPr anchor="b">
            <a:normAutofit/>
          </a:bodyPr>
          <a:lstStyle>
            <a:lvl1pPr algn="r">
              <a:defRPr sz="6096" cap="all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934" y="4338329"/>
            <a:ext cx="7324883" cy="1176406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29">
                <a:solidFill>
                  <a:schemeClr val="tx2"/>
                </a:solidFill>
              </a:defRPr>
            </a:lvl1pPr>
            <a:lvl2pPr marL="348386" indent="0">
              <a:buNone/>
              <a:defRPr sz="1524">
                <a:solidFill>
                  <a:schemeClr val="tx1">
                    <a:tint val="75000"/>
                  </a:schemeClr>
                </a:solidFill>
              </a:defRPr>
            </a:lvl2pPr>
            <a:lvl3pPr marL="696773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3pPr>
            <a:lvl4pPr marL="1045159" indent="0">
              <a:buNone/>
              <a:defRPr sz="1219">
                <a:solidFill>
                  <a:schemeClr val="tx1">
                    <a:tint val="75000"/>
                  </a:schemeClr>
                </a:solidFill>
              </a:defRPr>
            </a:lvl4pPr>
            <a:lvl5pPr marL="1393546" indent="0">
              <a:buNone/>
              <a:defRPr sz="1219">
                <a:solidFill>
                  <a:schemeClr val="tx1">
                    <a:tint val="75000"/>
                  </a:schemeClr>
                </a:solidFill>
              </a:defRPr>
            </a:lvl5pPr>
            <a:lvl6pPr marL="1741932" indent="0">
              <a:buNone/>
              <a:defRPr sz="1219">
                <a:solidFill>
                  <a:schemeClr val="tx1">
                    <a:tint val="75000"/>
                  </a:schemeClr>
                </a:solidFill>
              </a:defRPr>
            </a:lvl6pPr>
            <a:lvl7pPr marL="2090318" indent="0">
              <a:buNone/>
              <a:defRPr sz="1219">
                <a:solidFill>
                  <a:schemeClr val="tx1">
                    <a:tint val="75000"/>
                  </a:schemeClr>
                </a:solidFill>
              </a:defRPr>
            </a:lvl7pPr>
            <a:lvl8pPr marL="2438705" indent="0">
              <a:buNone/>
              <a:defRPr sz="1219">
                <a:solidFill>
                  <a:schemeClr val="tx1">
                    <a:tint val="75000"/>
                  </a:schemeClr>
                </a:solidFill>
              </a:defRPr>
            </a:lvl8pPr>
            <a:lvl9pPr marL="2787091" indent="0">
              <a:buNone/>
              <a:defRPr sz="12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3033" y="6640116"/>
            <a:ext cx="1236242" cy="41632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69193" y="6640116"/>
            <a:ext cx="5351667" cy="416322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90776" y="6640116"/>
            <a:ext cx="1216341" cy="41632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40B877-AD48-41B7-8CF4-5C1041795D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6211626" y="1734427"/>
            <a:ext cx="2495492" cy="4536049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211626" y="1734427"/>
            <a:ext cx="2495492" cy="4536049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014903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5131" y="2352146"/>
            <a:ext cx="3389121" cy="3685030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2221" y="2352146"/>
            <a:ext cx="3389121" cy="368503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898834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5131" y="705644"/>
            <a:ext cx="7315914" cy="152889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5131" y="2407945"/>
            <a:ext cx="3389121" cy="84775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38" b="0" baseline="0">
                <a:solidFill>
                  <a:schemeClr val="tx2"/>
                </a:solidFill>
              </a:defRPr>
            </a:lvl1pPr>
            <a:lvl2pPr marL="348386" indent="0">
              <a:buNone/>
              <a:defRPr sz="1524" b="1"/>
            </a:lvl2pPr>
            <a:lvl3pPr marL="696773" indent="0">
              <a:buNone/>
              <a:defRPr sz="1372" b="1"/>
            </a:lvl3pPr>
            <a:lvl4pPr marL="1045159" indent="0">
              <a:buNone/>
              <a:defRPr sz="1219" b="1"/>
            </a:lvl4pPr>
            <a:lvl5pPr marL="1393546" indent="0">
              <a:buNone/>
              <a:defRPr sz="1219" b="1"/>
            </a:lvl5pPr>
            <a:lvl6pPr marL="1741932" indent="0">
              <a:buNone/>
              <a:defRPr sz="1219" b="1"/>
            </a:lvl6pPr>
            <a:lvl7pPr marL="2090318" indent="0">
              <a:buNone/>
              <a:defRPr sz="1219" b="1"/>
            </a:lvl7pPr>
            <a:lvl8pPr marL="2438705" indent="0">
              <a:buNone/>
              <a:defRPr sz="1219" b="1"/>
            </a:lvl8pPr>
            <a:lvl9pPr marL="2787091" indent="0">
              <a:buNone/>
              <a:defRPr sz="121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5131" y="3400845"/>
            <a:ext cx="3389120" cy="26363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1924" y="2417745"/>
            <a:ext cx="3389121" cy="84775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38" b="0" baseline="0">
                <a:solidFill>
                  <a:schemeClr val="tx2"/>
                </a:solidFill>
              </a:defRPr>
            </a:lvl1pPr>
            <a:lvl2pPr marL="348386" indent="0">
              <a:buNone/>
              <a:defRPr sz="1524" b="1"/>
            </a:lvl2pPr>
            <a:lvl3pPr marL="696773" indent="0">
              <a:buNone/>
              <a:defRPr sz="1372" b="1"/>
            </a:lvl3pPr>
            <a:lvl4pPr marL="1045159" indent="0">
              <a:buNone/>
              <a:defRPr sz="1219" b="1"/>
            </a:lvl4pPr>
            <a:lvl5pPr marL="1393546" indent="0">
              <a:buNone/>
              <a:defRPr sz="1219" b="1"/>
            </a:lvl5pPr>
            <a:lvl6pPr marL="1741932" indent="0">
              <a:buNone/>
              <a:defRPr sz="1219" b="1"/>
            </a:lvl6pPr>
            <a:lvl7pPr marL="2090318" indent="0">
              <a:buNone/>
              <a:defRPr sz="1219" b="1"/>
            </a:lvl7pPr>
            <a:lvl8pPr marL="2438705" indent="0">
              <a:buNone/>
              <a:defRPr sz="1219" b="1"/>
            </a:lvl8pPr>
            <a:lvl9pPr marL="2787091" indent="0">
              <a:buNone/>
              <a:defRPr sz="121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1924" y="3400845"/>
            <a:ext cx="3389121" cy="26363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21169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7EA2E-3AFF-4386-893B-EE55B9CC6F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689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5DA-EDF3-4B0C-BF3D-3DA4584EFD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599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87"/>
            <a:ext cx="4041172" cy="70560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597" y="705644"/>
            <a:ext cx="2937978" cy="2220323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7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957" y="705645"/>
            <a:ext cx="3971496" cy="5324997"/>
          </a:xfrm>
        </p:spPr>
        <p:txBody>
          <a:bodyPr/>
          <a:lstStyle>
            <a:lvl1pPr>
              <a:defRPr sz="1524"/>
            </a:lvl1pPr>
            <a:lvl2pPr>
              <a:defRPr sz="1524"/>
            </a:lvl2pPr>
            <a:lvl3pPr>
              <a:defRPr sz="1372"/>
            </a:lvl3pPr>
            <a:lvl4pPr>
              <a:defRPr sz="1372"/>
            </a:lvl4pPr>
            <a:lvl5pPr>
              <a:defRPr sz="1219"/>
            </a:lvl5pPr>
            <a:lvl6pPr>
              <a:defRPr sz="1219"/>
            </a:lvl6pPr>
            <a:lvl7pPr>
              <a:defRPr sz="1219"/>
            </a:lvl7pPr>
            <a:lvl8pPr>
              <a:defRPr sz="1219"/>
            </a:lvl8pPr>
            <a:lvl9pPr>
              <a:defRPr sz="121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1597" y="2938993"/>
            <a:ext cx="2937978" cy="309818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24"/>
              </a:spcAft>
              <a:buNone/>
              <a:defRPr sz="1626"/>
            </a:lvl1pPr>
            <a:lvl2pPr marL="348386" indent="0">
              <a:buNone/>
              <a:defRPr sz="1067"/>
            </a:lvl2pPr>
            <a:lvl3pPr marL="696773" indent="0">
              <a:buNone/>
              <a:defRPr sz="914"/>
            </a:lvl3pPr>
            <a:lvl4pPr marL="1045159" indent="0">
              <a:buNone/>
              <a:defRPr sz="762"/>
            </a:lvl4pPr>
            <a:lvl5pPr marL="1393546" indent="0">
              <a:buNone/>
              <a:defRPr sz="762"/>
            </a:lvl5pPr>
            <a:lvl6pPr marL="1741932" indent="0">
              <a:buNone/>
              <a:defRPr sz="762"/>
            </a:lvl6pPr>
            <a:lvl7pPr marL="2090318" indent="0">
              <a:buNone/>
              <a:defRPr sz="762"/>
            </a:lvl7pPr>
            <a:lvl8pPr marL="2438705" indent="0">
              <a:buNone/>
              <a:defRPr sz="762"/>
            </a:lvl8pPr>
            <a:lvl9pPr marL="2787091" indent="0">
              <a:buNone/>
              <a:defRPr sz="76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1597" y="6640116"/>
            <a:ext cx="917859" cy="41632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80884" y="6640116"/>
            <a:ext cx="1808691" cy="41632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30747" y="6640116"/>
            <a:ext cx="1216341" cy="41632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041172" y="387"/>
            <a:ext cx="174188" cy="70564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4041172" y="387"/>
            <a:ext cx="174188" cy="70564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4378862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87"/>
            <a:ext cx="4041172" cy="70560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597" y="705644"/>
            <a:ext cx="2937978" cy="2220323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7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5360" y="2"/>
            <a:ext cx="5074690" cy="7056437"/>
          </a:xfrm>
        </p:spPr>
        <p:txBody>
          <a:bodyPr anchor="t">
            <a:normAutofit/>
          </a:bodyPr>
          <a:lstStyle>
            <a:lvl1pPr marL="0" indent="0">
              <a:buNone/>
              <a:defRPr sz="1524"/>
            </a:lvl1pPr>
            <a:lvl2pPr marL="348386" indent="0">
              <a:buNone/>
              <a:defRPr sz="1524"/>
            </a:lvl2pPr>
            <a:lvl3pPr marL="696773" indent="0">
              <a:buNone/>
              <a:defRPr sz="1524"/>
            </a:lvl3pPr>
            <a:lvl4pPr marL="1045159" indent="0">
              <a:buNone/>
              <a:defRPr sz="1524"/>
            </a:lvl4pPr>
            <a:lvl5pPr marL="1393546" indent="0">
              <a:buNone/>
              <a:defRPr sz="1524"/>
            </a:lvl5pPr>
            <a:lvl6pPr marL="1741932" indent="0">
              <a:buNone/>
              <a:defRPr sz="1524"/>
            </a:lvl6pPr>
            <a:lvl7pPr marL="2090318" indent="0">
              <a:buNone/>
              <a:defRPr sz="1524"/>
            </a:lvl7pPr>
            <a:lvl8pPr marL="2438705" indent="0">
              <a:buNone/>
              <a:defRPr sz="1524"/>
            </a:lvl8pPr>
            <a:lvl9pPr marL="2787091" indent="0">
              <a:buNone/>
              <a:defRPr sz="152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1597" y="2938606"/>
            <a:ext cx="2937978" cy="3098569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24"/>
              </a:spcAft>
              <a:buNone/>
              <a:defRPr sz="1626"/>
            </a:lvl1pPr>
            <a:lvl2pPr marL="348386" indent="0">
              <a:buNone/>
              <a:defRPr sz="1067"/>
            </a:lvl2pPr>
            <a:lvl3pPr marL="696773" indent="0">
              <a:buNone/>
              <a:defRPr sz="914"/>
            </a:lvl3pPr>
            <a:lvl4pPr marL="1045159" indent="0">
              <a:buNone/>
              <a:defRPr sz="762"/>
            </a:lvl4pPr>
            <a:lvl5pPr marL="1393546" indent="0">
              <a:buNone/>
              <a:defRPr sz="762"/>
            </a:lvl5pPr>
            <a:lvl6pPr marL="1741932" indent="0">
              <a:buNone/>
              <a:defRPr sz="762"/>
            </a:lvl6pPr>
            <a:lvl7pPr marL="2090318" indent="0">
              <a:buNone/>
              <a:defRPr sz="762"/>
            </a:lvl7pPr>
            <a:lvl8pPr marL="2438705" indent="0">
              <a:buNone/>
              <a:defRPr sz="762"/>
            </a:lvl8pPr>
            <a:lvl9pPr marL="2787091" indent="0">
              <a:buNone/>
              <a:defRPr sz="76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1597" y="6640116"/>
            <a:ext cx="917859" cy="41632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80884" y="6640116"/>
            <a:ext cx="1808691" cy="41632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30747" y="6640116"/>
            <a:ext cx="1216341" cy="41632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041172" y="387"/>
            <a:ext cx="174188" cy="70564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4041172" y="387"/>
            <a:ext cx="174188" cy="70564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2982596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5131" y="705644"/>
            <a:ext cx="7315914" cy="15288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5131" y="2352146"/>
            <a:ext cx="7315914" cy="36850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59646" y="6640116"/>
            <a:ext cx="917859" cy="4163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16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4836" y="6640116"/>
            <a:ext cx="4785862" cy="4163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16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18028" y="6640116"/>
            <a:ext cx="1216341" cy="4163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16" baseline="0">
                <a:solidFill>
                  <a:schemeClr val="tx2"/>
                </a:solidFill>
              </a:defRPr>
            </a:lvl1pPr>
          </a:lstStyle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64298" y="387"/>
            <a:ext cx="174188" cy="70564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64298" y="387"/>
            <a:ext cx="174188" cy="70564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39031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  <p:sldLayoutId id="2147484455" r:id="rId8"/>
    <p:sldLayoutId id="2147484456" r:id="rId9"/>
    <p:sldLayoutId id="2147484457" r:id="rId10"/>
    <p:sldLayoutId id="2147484458" r:id="rId11"/>
    <p:sldLayoutId id="2147484459" r:id="rId12"/>
    <p:sldLayoutId id="2147484460" r:id="rId13"/>
    <p:sldLayoutId id="2147484461" r:id="rId14"/>
  </p:sldLayoutIdLst>
  <p:hf hdr="0" ftr="0" dt="0"/>
  <p:txStyles>
    <p:titleStyle>
      <a:lvl1pPr algn="l" defTabSz="696773" rtl="0" eaLnBrk="1" latinLnBrk="0" hangingPunct="1">
        <a:lnSpc>
          <a:spcPct val="89000"/>
        </a:lnSpc>
        <a:spcBef>
          <a:spcPct val="0"/>
        </a:spcBef>
        <a:buNone/>
        <a:defRPr sz="447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0193" indent="-390193" algn="l" defTabSz="696773" rtl="0" eaLnBrk="1" latinLnBrk="0" hangingPunct="1">
        <a:lnSpc>
          <a:spcPct val="94000"/>
        </a:lnSpc>
        <a:spcBef>
          <a:spcPts val="1016"/>
        </a:spcBef>
        <a:spcAft>
          <a:spcPts val="203"/>
        </a:spcAft>
        <a:buFont typeface="Franklin Gothic Book" panose="020B0503020102020204" pitchFamily="34" charset="0"/>
        <a:buChar char="■"/>
        <a:defRPr sz="2032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29030" indent="-390193" algn="l" defTabSz="696773" rtl="0" eaLnBrk="1" latinLnBrk="0" hangingPunct="1">
        <a:lnSpc>
          <a:spcPct val="94000"/>
        </a:lnSpc>
        <a:spcBef>
          <a:spcPts val="508"/>
        </a:spcBef>
        <a:spcAft>
          <a:spcPts val="203"/>
        </a:spcAft>
        <a:buFont typeface="Franklin Gothic Book" panose="020B0503020102020204" pitchFamily="34" charset="0"/>
        <a:buChar char="–"/>
        <a:defRPr sz="2032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93546" indent="-390193" algn="l" defTabSz="696773" rtl="0" eaLnBrk="1" latinLnBrk="0" hangingPunct="1">
        <a:lnSpc>
          <a:spcPct val="94000"/>
        </a:lnSpc>
        <a:spcBef>
          <a:spcPts val="508"/>
        </a:spcBef>
        <a:spcAft>
          <a:spcPts val="203"/>
        </a:spcAft>
        <a:buFont typeface="Franklin Gothic Book" panose="020B0503020102020204" pitchFamily="34" charset="0"/>
        <a:buChar char="■"/>
        <a:defRPr sz="1829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58061" indent="-390193" algn="l" defTabSz="696773" rtl="0" eaLnBrk="1" latinLnBrk="0" hangingPunct="1">
        <a:lnSpc>
          <a:spcPct val="94000"/>
        </a:lnSpc>
        <a:spcBef>
          <a:spcPts val="508"/>
        </a:spcBef>
        <a:spcAft>
          <a:spcPts val="203"/>
        </a:spcAft>
        <a:buFont typeface="Franklin Gothic Book" panose="020B0503020102020204" pitchFamily="34" charset="0"/>
        <a:buChar char="–"/>
        <a:defRPr sz="1829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322576" indent="-390193" algn="l" defTabSz="696773" rtl="0" eaLnBrk="1" latinLnBrk="0" hangingPunct="1">
        <a:lnSpc>
          <a:spcPct val="94000"/>
        </a:lnSpc>
        <a:spcBef>
          <a:spcPts val="508"/>
        </a:spcBef>
        <a:spcAft>
          <a:spcPts val="203"/>
        </a:spcAft>
        <a:buFont typeface="Franklin Gothic Book" panose="020B0503020102020204" pitchFamily="34" charset="0"/>
        <a:buChar char="■"/>
        <a:defRPr sz="1626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87091" indent="-390193" algn="l" defTabSz="696773" rtl="0" eaLnBrk="1" latinLnBrk="0" hangingPunct="1">
        <a:lnSpc>
          <a:spcPct val="94000"/>
        </a:lnSpc>
        <a:spcBef>
          <a:spcPts val="508"/>
        </a:spcBef>
        <a:spcAft>
          <a:spcPts val="203"/>
        </a:spcAft>
        <a:buFont typeface="Franklin Gothic Book" panose="020B0503020102020204" pitchFamily="34" charset="0"/>
        <a:buChar char="–"/>
        <a:defRPr sz="1626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51606" indent="-390193" algn="l" defTabSz="696773" rtl="0" eaLnBrk="1" latinLnBrk="0" hangingPunct="1">
        <a:lnSpc>
          <a:spcPct val="94000"/>
        </a:lnSpc>
        <a:spcBef>
          <a:spcPts val="508"/>
        </a:spcBef>
        <a:spcAft>
          <a:spcPts val="203"/>
        </a:spcAft>
        <a:buFont typeface="Franklin Gothic Book" panose="020B0503020102020204" pitchFamily="34" charset="0"/>
        <a:buChar char="■"/>
        <a:defRPr sz="1422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716122" indent="-390193" algn="l" defTabSz="696773" rtl="0" eaLnBrk="1" latinLnBrk="0" hangingPunct="1">
        <a:lnSpc>
          <a:spcPct val="94000"/>
        </a:lnSpc>
        <a:spcBef>
          <a:spcPts val="508"/>
        </a:spcBef>
        <a:spcAft>
          <a:spcPts val="203"/>
        </a:spcAft>
        <a:buFont typeface="Franklin Gothic Book" panose="020B0503020102020204" pitchFamily="34" charset="0"/>
        <a:buChar char="–"/>
        <a:defRPr sz="1422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80637" indent="-390193" algn="l" defTabSz="696773" rtl="0" eaLnBrk="1" latinLnBrk="0" hangingPunct="1">
        <a:lnSpc>
          <a:spcPct val="94000"/>
        </a:lnSpc>
        <a:spcBef>
          <a:spcPts val="508"/>
        </a:spcBef>
        <a:spcAft>
          <a:spcPts val="203"/>
        </a:spcAft>
        <a:buFont typeface="Franklin Gothic Book" panose="020B0503020102020204" pitchFamily="34" charset="0"/>
        <a:buChar char="■"/>
        <a:defRPr sz="1422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6773" rtl="0" eaLnBrk="1" latinLnBrk="0" hangingPunct="1">
        <a:defRPr sz="1372" kern="1200">
          <a:solidFill>
            <a:schemeClr val="tx1"/>
          </a:solidFill>
          <a:latin typeface="+mn-lt"/>
          <a:ea typeface="+mn-ea"/>
          <a:cs typeface="+mn-cs"/>
        </a:defRPr>
      </a:lvl1pPr>
      <a:lvl2pPr marL="348386" algn="l" defTabSz="696773" rtl="0" eaLnBrk="1" latinLnBrk="0" hangingPunct="1">
        <a:defRPr sz="1372" kern="1200">
          <a:solidFill>
            <a:schemeClr val="tx1"/>
          </a:solidFill>
          <a:latin typeface="+mn-lt"/>
          <a:ea typeface="+mn-ea"/>
          <a:cs typeface="+mn-cs"/>
        </a:defRPr>
      </a:lvl2pPr>
      <a:lvl3pPr marL="696773" algn="l" defTabSz="696773" rtl="0" eaLnBrk="1" latinLnBrk="0" hangingPunct="1">
        <a:defRPr sz="1372" kern="1200">
          <a:solidFill>
            <a:schemeClr val="tx1"/>
          </a:solidFill>
          <a:latin typeface="+mn-lt"/>
          <a:ea typeface="+mn-ea"/>
          <a:cs typeface="+mn-cs"/>
        </a:defRPr>
      </a:lvl3pPr>
      <a:lvl4pPr marL="1045159" algn="l" defTabSz="696773" rtl="0" eaLnBrk="1" latinLnBrk="0" hangingPunct="1">
        <a:defRPr sz="1372" kern="1200">
          <a:solidFill>
            <a:schemeClr val="tx1"/>
          </a:solidFill>
          <a:latin typeface="+mn-lt"/>
          <a:ea typeface="+mn-ea"/>
          <a:cs typeface="+mn-cs"/>
        </a:defRPr>
      </a:lvl4pPr>
      <a:lvl5pPr marL="1393546" algn="l" defTabSz="696773" rtl="0" eaLnBrk="1" latinLnBrk="0" hangingPunct="1">
        <a:defRPr sz="1372" kern="1200">
          <a:solidFill>
            <a:schemeClr val="tx1"/>
          </a:solidFill>
          <a:latin typeface="+mn-lt"/>
          <a:ea typeface="+mn-ea"/>
          <a:cs typeface="+mn-cs"/>
        </a:defRPr>
      </a:lvl5pPr>
      <a:lvl6pPr marL="1741932" algn="l" defTabSz="696773" rtl="0" eaLnBrk="1" latinLnBrk="0" hangingPunct="1">
        <a:defRPr sz="1372" kern="1200">
          <a:solidFill>
            <a:schemeClr val="tx1"/>
          </a:solidFill>
          <a:latin typeface="+mn-lt"/>
          <a:ea typeface="+mn-ea"/>
          <a:cs typeface="+mn-cs"/>
        </a:defRPr>
      </a:lvl6pPr>
      <a:lvl7pPr marL="2090318" algn="l" defTabSz="696773" rtl="0" eaLnBrk="1" latinLnBrk="0" hangingPunct="1">
        <a:defRPr sz="1372" kern="1200">
          <a:solidFill>
            <a:schemeClr val="tx1"/>
          </a:solidFill>
          <a:latin typeface="+mn-lt"/>
          <a:ea typeface="+mn-ea"/>
          <a:cs typeface="+mn-cs"/>
        </a:defRPr>
      </a:lvl7pPr>
      <a:lvl8pPr marL="2438705" algn="l" defTabSz="696773" rtl="0" eaLnBrk="1" latinLnBrk="0" hangingPunct="1">
        <a:defRPr sz="1372" kern="1200">
          <a:solidFill>
            <a:schemeClr val="tx1"/>
          </a:solidFill>
          <a:latin typeface="+mn-lt"/>
          <a:ea typeface="+mn-ea"/>
          <a:cs typeface="+mn-cs"/>
        </a:defRPr>
      </a:lvl8pPr>
      <a:lvl9pPr marL="2787091" algn="l" defTabSz="696773" rtl="0" eaLnBrk="1" latinLnBrk="0" hangingPunct="1">
        <a:defRPr sz="13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minfin@tatar.r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Excel_Worksheet1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2.xlsx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9"/>
          <p:cNvSpPr>
            <a:spLocks noGrp="1" noChangeArrowheads="1"/>
          </p:cNvSpPr>
          <p:nvPr>
            <p:ph type="ctrTitle"/>
          </p:nvPr>
        </p:nvSpPr>
        <p:spPr>
          <a:xfrm>
            <a:off x="1476674" y="670699"/>
            <a:ext cx="6264696" cy="5572164"/>
          </a:xfrm>
        </p:spPr>
        <p:txBody>
          <a:bodyPr>
            <a:normAutofit/>
          </a:bodyPr>
          <a:lstStyle/>
          <a:p>
            <a:pPr algn="ctr"/>
            <a:r>
              <a:rPr lang="ru-RU" sz="3300" b="1" i="1" dirty="0">
                <a:solidFill>
                  <a:srgbClr val="0070C0"/>
                </a:solidFill>
              </a:rPr>
              <a:t>Отчет</a:t>
            </a:r>
            <a:br>
              <a:rPr lang="ru-RU" sz="3300" b="1" i="1" dirty="0">
                <a:solidFill>
                  <a:srgbClr val="0070C0"/>
                </a:solidFill>
              </a:rPr>
            </a:br>
            <a:r>
              <a:rPr lang="ru-RU" sz="3300" b="1" i="1" dirty="0">
                <a:solidFill>
                  <a:srgbClr val="0070C0"/>
                </a:solidFill>
              </a:rPr>
              <a:t>об исполнении бюджета              Верхнеуслонского муниципального района </a:t>
            </a:r>
            <a:br>
              <a:rPr lang="ru-RU" sz="3300" b="1" i="1" dirty="0">
                <a:solidFill>
                  <a:srgbClr val="0070C0"/>
                </a:solidFill>
              </a:rPr>
            </a:br>
            <a:r>
              <a:rPr lang="ru-RU" sz="3300" b="1" i="1" dirty="0">
                <a:solidFill>
                  <a:srgbClr val="0070C0"/>
                </a:solidFill>
              </a:rPr>
              <a:t>за  202</a:t>
            </a:r>
            <a:r>
              <a:rPr lang="en-US" sz="3300" b="1" i="1" dirty="0">
                <a:solidFill>
                  <a:srgbClr val="0070C0"/>
                </a:solidFill>
              </a:rPr>
              <a:t>4</a:t>
            </a:r>
            <a:r>
              <a:rPr lang="ru-RU" sz="3300" b="1" i="1" dirty="0">
                <a:solidFill>
                  <a:srgbClr val="0070C0"/>
                </a:solidFill>
              </a:rPr>
              <a:t> год                </a:t>
            </a:r>
            <a:br>
              <a:rPr lang="ru-RU" sz="3300" i="1" dirty="0"/>
            </a:br>
            <a:br>
              <a:rPr lang="ru-RU" sz="3300" i="1" dirty="0"/>
            </a:br>
            <a:r>
              <a:rPr lang="ru-RU" sz="3300" i="1" dirty="0"/>
              <a:t>(БЮДЖЕТ ДЛЯ ГРАЖДАН)</a:t>
            </a:r>
            <a:br>
              <a:rPr lang="ru-RU" sz="3300" i="1" dirty="0"/>
            </a:br>
            <a:br>
              <a:rPr lang="ru-RU" sz="3300" i="1" dirty="0"/>
            </a:br>
            <a:endParaRPr lang="ru-RU" sz="33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12265" y="3673376"/>
            <a:ext cx="7601161" cy="3357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10" b="1" dirty="0">
                <a:solidFill>
                  <a:prstClr val="black"/>
                </a:solidFill>
              </a:rPr>
              <a:t>Адрес:</a:t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ru-RU" sz="2210" dirty="0">
                <a:solidFill>
                  <a:prstClr val="black"/>
                </a:solidFill>
              </a:rPr>
              <a:t>422570, </a:t>
            </a:r>
            <a:r>
              <a:rPr lang="ru-RU" sz="2210" dirty="0" err="1">
                <a:solidFill>
                  <a:prstClr val="black"/>
                </a:solidFill>
              </a:rPr>
              <a:t>с.Верхний</a:t>
            </a:r>
            <a:r>
              <a:rPr lang="ru-RU" sz="2210" dirty="0">
                <a:solidFill>
                  <a:prstClr val="black"/>
                </a:solidFill>
              </a:rPr>
              <a:t> Услон, ул. Чехова, д. 74</a:t>
            </a:r>
          </a:p>
          <a:p>
            <a:r>
              <a:rPr lang="ru-RU" sz="2210" b="1" dirty="0">
                <a:solidFill>
                  <a:prstClr val="black"/>
                </a:solidFill>
              </a:rPr>
              <a:t>Телефон:</a:t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ru-RU" sz="2210" dirty="0">
                <a:solidFill>
                  <a:prstClr val="black"/>
                </a:solidFill>
              </a:rPr>
              <a:t>8 (84371) 2-13-51, 2-13-54, 2-18,52, 2-23-39,</a:t>
            </a:r>
          </a:p>
          <a:p>
            <a:r>
              <a:rPr lang="ru-RU" sz="2210" b="1" dirty="0">
                <a:solidFill>
                  <a:prstClr val="black"/>
                </a:solidFill>
              </a:rPr>
              <a:t>Факс:</a:t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ru-RU" sz="2210" dirty="0">
                <a:solidFill>
                  <a:prstClr val="black"/>
                </a:solidFill>
              </a:rPr>
              <a:t>8 (84341) 2-17-28</a:t>
            </a:r>
          </a:p>
          <a:p>
            <a:r>
              <a:rPr lang="ru-RU" sz="2210" b="1" dirty="0">
                <a:solidFill>
                  <a:prstClr val="black"/>
                </a:solidFill>
              </a:rPr>
              <a:t>E-</a:t>
            </a:r>
            <a:r>
              <a:rPr lang="ru-RU" sz="2210" b="1" dirty="0" err="1">
                <a:solidFill>
                  <a:prstClr val="black"/>
                </a:solidFill>
              </a:rPr>
              <a:t>Mail</a:t>
            </a:r>
            <a:r>
              <a:rPr lang="ru-RU" sz="2210" b="1" dirty="0">
                <a:solidFill>
                  <a:prstClr val="black"/>
                </a:solidFill>
              </a:rPr>
              <a:t>:</a:t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en-US" sz="2210" u="sng" dirty="0" err="1"/>
              <a:t>vusl.</a:t>
            </a:r>
            <a:r>
              <a:rPr lang="en-US" sz="2210" u="sng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fbp</a:t>
            </a:r>
            <a:r>
              <a:rPr lang="ru-RU" sz="221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@tatar.ru</a:t>
            </a:r>
            <a:br>
              <a:rPr lang="ru-RU" sz="2210" dirty="0">
                <a:solidFill>
                  <a:prstClr val="black"/>
                </a:solidFill>
              </a:rPr>
            </a:br>
            <a:endParaRPr lang="ru-RU" sz="2210" dirty="0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6661" y="1007939"/>
            <a:ext cx="7601161" cy="19742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3600" b="1" i="1" dirty="0">
                <a:solidFill>
                  <a:srgbClr val="0070C0"/>
                </a:solidFill>
              </a:rPr>
              <a:t>Финансово-бюджетная Палата Верхнеуслонского муниципального района Республики Татарстан</a:t>
            </a:r>
          </a:p>
        </p:txBody>
      </p:sp>
    </p:spTree>
    <p:extLst>
      <p:ext uri="{BB962C8B-B14F-4D97-AF65-F5344CB8AC3E}">
        <p14:creationId xmlns:p14="http://schemas.microsoft.com/office/powerpoint/2010/main" val="3485852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4294967295"/>
          </p:nvPr>
        </p:nvSpPr>
        <p:spPr>
          <a:xfrm>
            <a:off x="1685925" y="1009650"/>
            <a:ext cx="7604125" cy="4381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Основные характеристики бюджета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98154" y="5040387"/>
            <a:ext cx="7373705" cy="12961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 dirty="0">
                <a:solidFill>
                  <a:prstClr val="black"/>
                </a:solidFill>
              </a:rPr>
              <a:t>Профицит бюджета – </a:t>
            </a:r>
            <a:br>
              <a:rPr lang="ru-RU" sz="2800" b="1" dirty="0">
                <a:solidFill>
                  <a:prstClr val="black"/>
                </a:solidFill>
              </a:rPr>
            </a:br>
            <a:r>
              <a:rPr lang="ru-RU" sz="2800" dirty="0">
                <a:solidFill>
                  <a:prstClr val="black"/>
                </a:solidFill>
              </a:rPr>
              <a:t>превышение доходов бюджета над его расходами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0266" y="1624959"/>
            <a:ext cx="7604323" cy="1792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10" b="1" u="sng" dirty="0">
                <a:solidFill>
                  <a:srgbClr val="1F497D"/>
                </a:solidFill>
              </a:rPr>
              <a:t>Доходы</a:t>
            </a:r>
            <a:r>
              <a:rPr lang="ru-RU" sz="2210" b="1" dirty="0">
                <a:solidFill>
                  <a:prstClr val="black"/>
                </a:solidFill>
              </a:rPr>
              <a:t> </a:t>
            </a:r>
            <a:r>
              <a:rPr lang="ru-RU" sz="2210" dirty="0">
                <a:solidFill>
                  <a:prstClr val="black"/>
                </a:solidFill>
              </a:rPr>
              <a:t>– </a:t>
            </a:r>
            <a:r>
              <a:rPr lang="ru-RU" sz="2210" i="1" dirty="0">
                <a:solidFill>
                  <a:srgbClr val="0081C5"/>
                </a:solidFill>
              </a:rPr>
              <a:t>поступающие в бюджет денежные средства, за исключением средств, являющихся источниками финансирования дефицита бюджета</a:t>
            </a:r>
          </a:p>
          <a:p>
            <a:pPr algn="just"/>
            <a:r>
              <a:rPr lang="ru-RU" sz="2210" b="1" u="sng" dirty="0">
                <a:solidFill>
                  <a:srgbClr val="1F497D">
                    <a:lumMod val="75000"/>
                  </a:srgbClr>
                </a:solidFill>
              </a:rPr>
              <a:t>Расходы</a:t>
            </a:r>
            <a:r>
              <a:rPr lang="ru-RU" sz="2210" dirty="0">
                <a:solidFill>
                  <a:srgbClr val="1F497D">
                    <a:lumMod val="75000"/>
                  </a:srgbClr>
                </a:solidFill>
              </a:rPr>
              <a:t> </a:t>
            </a:r>
            <a:r>
              <a:rPr lang="ru-RU" sz="2210" dirty="0">
                <a:solidFill>
                  <a:prstClr val="black"/>
                </a:solidFill>
              </a:rPr>
              <a:t>– </a:t>
            </a:r>
            <a:r>
              <a:rPr lang="ru-RU" sz="2210" i="1" dirty="0">
                <a:solidFill>
                  <a:srgbClr val="0081C5"/>
                </a:solidFill>
              </a:rPr>
              <a:t>выплачиваемые из бюджета денежные средства, за исключением средств, являющихся источниками финансирования дефицита бюджета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904762" y="1456247"/>
            <a:ext cx="7467097" cy="6573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74CB7606-B3CA-407A-8610-6FC9202B5843}"/>
              </a:ext>
            </a:extLst>
          </p:cNvPr>
          <p:cNvSpPr txBox="1">
            <a:spLocks/>
          </p:cNvSpPr>
          <p:nvPr/>
        </p:nvSpPr>
        <p:spPr>
          <a:xfrm>
            <a:off x="998154" y="3417758"/>
            <a:ext cx="7373705" cy="14326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accent6"/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>
                <a:solidFill>
                  <a:prstClr val="black"/>
                </a:solidFill>
              </a:rPr>
              <a:t>Дефицит бюджета – </a:t>
            </a:r>
            <a:br>
              <a:rPr lang="ru-RU" sz="2800" dirty="0">
                <a:solidFill>
                  <a:prstClr val="black"/>
                </a:solidFill>
              </a:rPr>
            </a:br>
            <a:r>
              <a:rPr lang="ru-RU" sz="2800" dirty="0">
                <a:solidFill>
                  <a:prstClr val="black"/>
                </a:solidFill>
              </a:rPr>
              <a:t>превышение расходов бюджета над его доходами</a:t>
            </a:r>
          </a:p>
        </p:txBody>
      </p:sp>
    </p:spTree>
    <p:extLst>
      <p:ext uri="{BB962C8B-B14F-4D97-AF65-F5344CB8AC3E}">
        <p14:creationId xmlns:p14="http://schemas.microsoft.com/office/powerpoint/2010/main" val="793945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>
            <a:extLst>
              <a:ext uri="{FF2B5EF4-FFF2-40B4-BE49-F238E27FC236}">
                <a16:creationId xmlns:a16="http://schemas.microsoft.com/office/drawing/2014/main" id="{1B79D62B-B726-421F-8C79-A1CDFE3AA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138" y="723900"/>
            <a:ext cx="8359775" cy="788095"/>
          </a:xfrm>
        </p:spPr>
        <p:txBody>
          <a:bodyPr>
            <a:noAutofit/>
          </a:bodyPr>
          <a:lstStyle/>
          <a:p>
            <a:r>
              <a:rPr lang="ru-RU" sz="2800" b="1" dirty="0"/>
              <a:t>ИЗ ЧЕГО СКЛАДЫВАЮТСЯ ДОХОДЫ БЮДЖЕТА?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51C867-B47C-4E95-B3EF-3EC669404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fontAlgn="ctr"/>
            <a:r>
              <a:rPr lang="ru-RU" sz="2900" b="1" dirty="0"/>
              <a:t>НАЛОГОВЫЕ ДОХОДЫ</a:t>
            </a:r>
            <a:endParaRPr lang="ru-RU" sz="2900" dirty="0"/>
          </a:p>
          <a:p>
            <a:pPr fontAlgn="b"/>
            <a:r>
              <a:rPr lang="ru-RU" sz="2900" dirty="0"/>
              <a:t>Доходы от предусмотренных законодательством Российской Федерации федеральных налогов и сборов, в том числе от налогов, предусмотренных специальными налоговыми режимами, и законодательством Республики Татарстан от региональных налогов, местных налогов</a:t>
            </a:r>
          </a:p>
          <a:p>
            <a:pPr fontAlgn="ctr"/>
            <a:r>
              <a:rPr lang="ru-RU" sz="2900" b="1" dirty="0"/>
              <a:t>НЕНАЛОГОВЫЕ ДОХОДЫ</a:t>
            </a:r>
            <a:endParaRPr lang="ru-RU" sz="2900" dirty="0"/>
          </a:p>
          <a:p>
            <a:pPr fontAlgn="b"/>
            <a:r>
              <a:rPr lang="ru-RU" sz="2900" dirty="0"/>
              <a:t>Платежи,  которые  включают  в  себя возмездные  операции  от  прямого предоставления  государством  в пользование  имущества  и природных  ресурсов,  от  различного вида  услуг,  а  также  платежи  в  виде штрафов  или  иных  санкций  за нарушение  законодательства</a:t>
            </a:r>
          </a:p>
          <a:p>
            <a:pPr fontAlgn="ctr"/>
            <a:r>
              <a:rPr lang="ru-RU" sz="2900" b="1" dirty="0"/>
              <a:t>БЕЗВОЗМЕЗДНЫЕ ПОСТУПЛЕНИЯ</a:t>
            </a:r>
            <a:endParaRPr lang="ru-RU" sz="2900" dirty="0"/>
          </a:p>
          <a:p>
            <a:pPr fontAlgn="b"/>
            <a:r>
              <a:rPr lang="ru-RU" sz="2900" dirty="0"/>
              <a:t>Поступающие  в  бюджет денежные  средства  на безвозвратной  и  безвозмездной основе  из  федерального  бюджета,  республиканского бюджета (межбюджетные  трансферты  в виде  дотаций,  субсидий, субвенций и иных межбюджетных трансфертов),  межбюджетные трансферты от муниципальных образований района, а  также  перечисления от  физических  и  юридических лиц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6725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xfrm>
            <a:off x="758827" y="527824"/>
            <a:ext cx="8048625" cy="85725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2800" dirty="0"/>
              <a:t>Доходы бюджета Верхнеуслонского муниципального района  за 202</a:t>
            </a:r>
            <a:r>
              <a:rPr lang="en-US" sz="2800" dirty="0"/>
              <a:t>4</a:t>
            </a:r>
            <a:r>
              <a:rPr lang="ru-RU" sz="2800" dirty="0"/>
              <a:t> год</a:t>
            </a:r>
          </a:p>
        </p:txBody>
      </p:sp>
      <p:graphicFrame>
        <p:nvGraphicFramePr>
          <p:cNvPr id="43175" name="Group 16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92595885"/>
              </p:ext>
            </p:extLst>
          </p:nvPr>
        </p:nvGraphicFramePr>
        <p:xfrm>
          <a:off x="612579" y="1670833"/>
          <a:ext cx="8048626" cy="4707975"/>
        </p:xfrm>
        <a:graphic>
          <a:graphicData uri="http://schemas.openxmlformats.org/drawingml/2006/table">
            <a:tbl>
              <a:tblPr/>
              <a:tblGrid>
                <a:gridCol w="239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1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78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93290"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Доходы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202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г., тыс. руб.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 202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г.,  тыс. руб.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 20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г., тыс. руб.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 роста, %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877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Налоговые и неналоговые доходы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303 559,5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334 490,3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110,2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284 359,2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117,6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989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Дотации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14 987,7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989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Субсидии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152 987,5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152 088,8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99,4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83 959,2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181,1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989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Субвенции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190 652,3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190 652,3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171 699,2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111,0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4122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Иные межбюджетные трансферты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366 715,2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349 745,9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95,4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270 211,8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129,4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0719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Всего доходов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1 045 339,8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1 059 318,8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101,3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867 365,3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122,1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503" y="313509"/>
            <a:ext cx="8361045" cy="1071569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Структура доходов бюджета Верхнеуслонского муниципального района в 202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году, тыс. руб.</a:t>
            </a:r>
            <a:endParaRPr lang="ru-RU" sz="2400" dirty="0">
              <a:solidFill>
                <a:srgbClr val="0070C0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3006333"/>
              </p:ext>
            </p:extLst>
          </p:nvPr>
        </p:nvGraphicFramePr>
        <p:xfrm>
          <a:off x="465138" y="1456517"/>
          <a:ext cx="8068319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7893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503" y="-441055"/>
            <a:ext cx="8361045" cy="14701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464503" y="-808580"/>
            <a:ext cx="8361045" cy="367525"/>
          </a:xfrm>
        </p:spPr>
        <p:txBody>
          <a:bodyPr>
            <a:normAutofit lnSpcReduction="10000"/>
          </a:bodyPr>
          <a:lstStyle/>
          <a:p>
            <a:endParaRPr lang="ru-RU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681915"/>
              </p:ext>
            </p:extLst>
          </p:nvPr>
        </p:nvGraphicFramePr>
        <p:xfrm>
          <a:off x="569913" y="431800"/>
          <a:ext cx="8426450" cy="624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3" name="Worksheet" r:id="rId4" imgW="4450057" imgH="3985317" progId="Excel.Sheet.12">
                  <p:embed/>
                </p:oleObj>
              </mc:Choice>
              <mc:Fallback>
                <p:oleObj name="Worksheet" r:id="rId4" imgW="4450057" imgH="3985317" progId="Excel.Sheet.12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431800"/>
                        <a:ext cx="8426450" cy="62499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503" y="-441055"/>
            <a:ext cx="8361045" cy="14701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464503" y="-808580"/>
            <a:ext cx="8361045" cy="367525"/>
          </a:xfrm>
        </p:spPr>
        <p:txBody>
          <a:bodyPr>
            <a:normAutofit lnSpcReduction="10000"/>
          </a:bodyPr>
          <a:lstStyle/>
          <a:p>
            <a:endParaRPr lang="ru-RU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262050"/>
              </p:ext>
            </p:extLst>
          </p:nvPr>
        </p:nvGraphicFramePr>
        <p:xfrm>
          <a:off x="787400" y="527050"/>
          <a:ext cx="8188325" cy="556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6" name="Worksheet" r:id="rId4" imgW="4648311" imgH="3474689" progId="Excel.Sheet.12">
                  <p:embed/>
                </p:oleObj>
              </mc:Choice>
              <mc:Fallback>
                <p:oleObj name="Worksheet" r:id="rId4" imgW="4648311" imgH="3474689" progId="Excel.Sheet.12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527050"/>
                        <a:ext cx="8188325" cy="556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-432221"/>
            <a:ext cx="8050213" cy="2392784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2400" b="1" dirty="0"/>
            </a:br>
            <a:br>
              <a:rPr lang="ru-RU" sz="2400" b="1" dirty="0"/>
            </a:br>
            <a:br>
              <a:rPr lang="ru-RU" sz="2400" b="1" dirty="0"/>
            </a:br>
            <a:r>
              <a:rPr lang="ru-RU" sz="2400" b="1" dirty="0"/>
              <a:t>Расходы бюджета Верхнеуслонского муниципального района </a:t>
            </a:r>
            <a:br>
              <a:rPr lang="ru-RU" sz="2400" b="1" dirty="0"/>
            </a:br>
            <a:r>
              <a:rPr lang="ru-RU" sz="2400" b="1" dirty="0"/>
              <a:t>за 2024</a:t>
            </a:r>
            <a:br>
              <a:rPr lang="ru-RU" sz="2400" b="1" dirty="0"/>
            </a:br>
            <a:r>
              <a:rPr lang="ru-RU" sz="2400" b="1" dirty="0"/>
              <a:t> год (тыс. руб.)</a:t>
            </a:r>
            <a:br>
              <a:rPr lang="ru-RU" sz="2400" b="1" dirty="0"/>
            </a:br>
            <a:endParaRPr lang="ru-RU" sz="2400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38468807"/>
              </p:ext>
            </p:extLst>
          </p:nvPr>
        </p:nvGraphicFramePr>
        <p:xfrm>
          <a:off x="1548681" y="2304083"/>
          <a:ext cx="6286544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7373" y="384947"/>
            <a:ext cx="8121651" cy="17859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Консолидированный бюджет Верхнеуслонского муниципального района по доходам и расходам</a:t>
            </a:r>
            <a:br>
              <a:rPr lang="ru-RU" sz="2800" b="1" dirty="0"/>
            </a:br>
            <a:r>
              <a:rPr lang="ru-RU" sz="2800" b="1" dirty="0"/>
              <a:t> за 2024 год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854555798"/>
              </p:ext>
            </p:extLst>
          </p:nvPr>
        </p:nvGraphicFramePr>
        <p:xfrm>
          <a:off x="736600" y="2088059"/>
          <a:ext cx="7816850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9054321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5882</TotalTime>
  <Words>357</Words>
  <Application>Microsoft Office PowerPoint</Application>
  <PresentationFormat>Произвольный</PresentationFormat>
  <Paragraphs>84</Paragraphs>
  <Slides>10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Franklin Gothic Book</vt:lpstr>
      <vt:lpstr>Tahoma</vt:lpstr>
      <vt:lpstr>Times New Roman</vt:lpstr>
      <vt:lpstr>Wingdings</vt:lpstr>
      <vt:lpstr>Уголки</vt:lpstr>
      <vt:lpstr>Лист Microsoft Excel</vt:lpstr>
      <vt:lpstr>Отчет об исполнении бюджета              Верхнеуслонского муниципального района  за  2024 год                  (БЮДЖЕТ ДЛЯ ГРАЖДАН)  </vt:lpstr>
      <vt:lpstr>Презентация PowerPoint</vt:lpstr>
      <vt:lpstr>ИЗ ЧЕГО СКЛАДЫВАЮТСЯ ДОХОДЫ БЮДЖЕТА?</vt:lpstr>
      <vt:lpstr>Доходы бюджета Верхнеуслонского муниципального района  за 2024 год</vt:lpstr>
      <vt:lpstr>Структура доходов бюджета Верхнеуслонского муниципального района в 2024 году, тыс. руб.</vt:lpstr>
      <vt:lpstr>Презентация PowerPoint</vt:lpstr>
      <vt:lpstr>Презентация PowerPoint</vt:lpstr>
      <vt:lpstr>   Расходы бюджета Верхнеуслонского муниципального района  за 2024  год (тыс. руб.) </vt:lpstr>
      <vt:lpstr>Консолидированный бюджет Верхнеуслонского муниципального района по доходам и расходам  за 2024 год 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 Камско-Устьинского муниципального района</dc:title>
  <dc:creator>kust-raifo5</dc:creator>
  <cp:lastModifiedBy>vusl-sheff-fo</cp:lastModifiedBy>
  <cp:revision>762</cp:revision>
  <cp:lastPrinted>2026-02-17T11:17:45Z</cp:lastPrinted>
  <dcterms:created xsi:type="dcterms:W3CDTF">2011-05-29T06:23:22Z</dcterms:created>
  <dcterms:modified xsi:type="dcterms:W3CDTF">2026-02-17T12:48:29Z</dcterms:modified>
</cp:coreProperties>
</file>