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314" r:id="rId3"/>
    <p:sldId id="256" r:id="rId4"/>
    <p:sldId id="284" r:id="rId5"/>
    <p:sldId id="282" r:id="rId6"/>
    <p:sldId id="286" r:id="rId7"/>
    <p:sldId id="287" r:id="rId8"/>
    <p:sldId id="313" r:id="rId9"/>
    <p:sldId id="308" r:id="rId10"/>
    <p:sldId id="304" r:id="rId11"/>
    <p:sldId id="288" r:id="rId12"/>
    <p:sldId id="289" r:id="rId13"/>
    <p:sldId id="290" r:id="rId14"/>
    <p:sldId id="303" r:id="rId15"/>
    <p:sldId id="291" r:id="rId16"/>
    <p:sldId id="306" r:id="rId17"/>
    <p:sldId id="310" r:id="rId18"/>
    <p:sldId id="305" r:id="rId19"/>
    <p:sldId id="309" r:id="rId20"/>
    <p:sldId id="292" r:id="rId21"/>
    <p:sldId id="293" r:id="rId22"/>
    <p:sldId id="294" r:id="rId23"/>
    <p:sldId id="295" r:id="rId24"/>
    <p:sldId id="299" r:id="rId25"/>
    <p:sldId id="296" r:id="rId26"/>
    <p:sldId id="297" r:id="rId27"/>
    <p:sldId id="298" r:id="rId28"/>
    <p:sldId id="307" r:id="rId29"/>
    <p:sldId id="302" r:id="rId30"/>
    <p:sldId id="312" r:id="rId31"/>
    <p:sldId id="311" r:id="rId32"/>
  </p:sldIdLst>
  <p:sldSz cx="109458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54" y="54"/>
      </p:cViewPr>
      <p:guideLst>
        <p:guide orient="horz" pos="2160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8777-E248-4007-8CFE-9AAA428F79D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685800"/>
            <a:ext cx="5470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D80-6452-407A-A097-A3B3024C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7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D80-6452-407A-A097-A3B3024CFD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6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30394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729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412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9509" y="273051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91" y="1435101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1" y="1600201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7291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5DC3-9DB6-4ED3-9BA6-9B30EAFDE58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39820" y="6356351"/>
            <a:ext cx="346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44499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7936-BCD3-44EC-8ED0-1AC115C4C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27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3983" y="4652770"/>
            <a:ext cx="3526558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Булат </a:t>
            </a:r>
            <a:r>
              <a:rPr 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Шалвович Окуджава </a:t>
            </a:r>
            <a:br>
              <a:rPr 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(</a:t>
            </a: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1924 – 1997)</a:t>
            </a:r>
            <a:r>
              <a:rPr lang="ru-RU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1028" name="Picture 4" descr="http://www.howstar.ru/i/menrus/BulatOkudzhava/BulatOkudzhava9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130" y="1295380"/>
            <a:ext cx="2376264" cy="330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27597" y="1424847"/>
            <a:ext cx="677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Franklin Gothic Heavy" panose="020B0903020102020204" pitchFamily="34" charset="0"/>
              </a:rPr>
              <a:t>«Поющий символ эпохи»</a:t>
            </a:r>
            <a:endParaRPr lang="ru-RU" sz="4800" dirty="0">
              <a:latin typeface="Franklin Gothic Heavy" panose="020B09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346" y="3027533"/>
            <a:ext cx="54705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Онлайн-презентация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 100-летию со дня рождения  поэта, прозаика, барда Булата Шалвовича Окуджавы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73107"/>
            <a:ext cx="10945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Верхнеуслонский</a:t>
            </a: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муниципальный  район МБУ </a:t>
            </a:r>
          </a:p>
          <a:p>
            <a:pPr algn="ctr">
              <a:defRPr/>
            </a:pP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«ЦБС </a:t>
            </a:r>
            <a:r>
              <a:rPr lang="ru-RU" b="1" spc="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Верхнеуслонского</a:t>
            </a: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района»</a:t>
            </a:r>
            <a:b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Маматкозинская</a:t>
            </a: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сельская </a:t>
            </a:r>
            <a:r>
              <a:rPr lang="ru-RU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библиотека-филиал </a:t>
            </a: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5933544"/>
            <a:ext cx="10940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заведующая </a:t>
            </a:r>
            <a:r>
              <a:rPr lang="ru-RU" b="1" spc="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Маматкозинской</a:t>
            </a: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сельской библиотекой</a:t>
            </a:r>
          </a:p>
          <a:p>
            <a:pPr algn="ctr">
              <a:defRPr/>
            </a:pP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Седова</a:t>
            </a:r>
          </a:p>
          <a:p>
            <a:pPr algn="ctr">
              <a:defRPr/>
            </a:pPr>
            <a:r>
              <a:rPr lang="ru-RU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2024г.</a:t>
            </a:r>
          </a:p>
        </p:txBody>
      </p:sp>
    </p:spTree>
  </p:cSld>
  <p:clrMapOvr>
    <a:masterClrMapping/>
  </p:clrMapOvr>
  <p:transition spd="slow" advTm="2171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5" y="116632"/>
            <a:ext cx="9303941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2866" y="1556792"/>
            <a:ext cx="5472608" cy="5904656"/>
          </a:xfrm>
        </p:spPr>
        <p:txBody>
          <a:bodyPr>
            <a:normAutofit/>
          </a:bodyPr>
          <a:lstStyle/>
          <a:p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278" y="1713949"/>
            <a:ext cx="65018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После окончания вуза Булат Окуджава отправился работать обычным учителем русского языка и литературы в самое заурядное калужское село. Дома после работы он пробовал писать стихи, хотя относился к своему увлечению совершенно несерьезно, но со временем поэтический слог Булата становился все ярче и уверенней.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60" y="1340768"/>
            <a:ext cx="3511183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8192"/>
      </p:ext>
    </p:extLst>
  </p:cSld>
  <p:clrMapOvr>
    <a:masterClrMapping/>
  </p:clrMapOvr>
  <p:transition spd="slow" advTm="4278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394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Литература и музыка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394" y="1648371"/>
            <a:ext cx="4608512" cy="51125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 его литературной карьеры датируется 1954 годом. Булат Окуджава был на встрече литераторов Н. Панченко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Кобликова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читателями, а после окончания мероприятия набрался смелости и предложил им свои стихи. Стихи понравились – вскоре Окуджаву начала печатать калужская газета «Молодой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ленинец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22" y="1648371"/>
            <a:ext cx="3801876" cy="43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897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Литературная деятельность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8810" y="1412776"/>
            <a:ext cx="5688632" cy="51845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1956 году там же, в Калуге, вышел сборник поэзии «Лирика». Стихи Булата Окуджавы понравились. В 1961 году альманах «Тарусские страницы» напечатал повесть писателя «Будь здоров, школяр». В 1987 году автобиографичное произведение было издано отдельным тиражом. Всего за четыре десятилетия было издано порядка 15 поэтических сборников, среди которых «Острова», «Веселый барабанщик», «Март великодушный», «Арбат, мой Арбат».</a:t>
            </a:r>
          </a:p>
        </p:txBody>
      </p:sp>
      <p:pic>
        <p:nvPicPr>
          <p:cNvPr id="66562" name="Picture 2" descr="https://cdn1.img.armeniasputnik.am/images/384/64/3846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402" y="1484784"/>
            <a:ext cx="3062119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572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378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Поэт-песенник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378" y="1581877"/>
            <a:ext cx="5184576" cy="5040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Поэтом-песенником Булат Окуджава стал в 1958 году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Концерты Окуджавы проходили с аншлагом: афиш в столице не было, зато отменно работало «сарафанное радио». В начале 60-х Булат Окуджава был одним из самых популярных советских бардов. Его песни «На Тверском бульваре», «Сентиментальный марш» и другие запомнились и полюбились слушателям. </a:t>
            </a:r>
          </a:p>
        </p:txBody>
      </p:sp>
      <p:pic>
        <p:nvPicPr>
          <p:cNvPr id="65538" name="Picture 2" descr="http://book-hall.ru/files/okudzsh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018" y="1565793"/>
            <a:ext cx="3600400" cy="48755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36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9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378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Авторская песня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2906" y="1628800"/>
            <a:ext cx="4464496" cy="5040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Авторская песня, или бардовская музыка — песенный жанр, возникший в середине XX века в разных странах. Его отличительными особенностями являются совмещение в одном лице автора музыки, текста и исполнителя, гитарное сопровождение, приоритет значимости текста перед </a:t>
            </a:r>
            <a:r>
              <a:rPr lang="ru-RU" sz="2400" dirty="0" smtClean="0">
                <a:solidFill>
                  <a:schemeClr val="tx1"/>
                </a:solidFill>
              </a:rPr>
              <a:t>музыкой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42" y="1412776"/>
            <a:ext cx="339927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62635"/>
      </p:ext>
    </p:extLst>
  </p:cSld>
  <p:clrMapOvr>
    <a:masterClrMapping/>
  </p:clrMapOvr>
  <p:transition spd="slow" advTm="3401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5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1962 год – пик песенной славы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801" y="1700808"/>
            <a:ext cx="4608512" cy="4968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1962 году он написал первую песню для кинофильма – это была композиция для картины «Цепная реакция». К сожалению, фильм успехом не пользовался. Зато следующая песня для кино моментально стала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популярной: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«Нам нужна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победа…»,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исполненная в фильме «Белорусский вокзал», звучала по радио и с магнитофонных записей.</a:t>
            </a:r>
          </a:p>
        </p:txBody>
      </p:sp>
      <p:pic>
        <p:nvPicPr>
          <p:cNvPr id="64514" name="Picture 2" descr="http://itd3.mycdn.me/image?id=853955328738&amp;t=20&amp;plc=WEB&amp;tkn=*OfszkW0n9n7hsrLwS72gqQ_Cl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002" y="1556792"/>
            <a:ext cx="3695664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24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791" y="188640"/>
            <a:ext cx="9303941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«Ваше благородие, госпожа удача…»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0765" y="1658665"/>
            <a:ext cx="6726915" cy="5904656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Ваше благородие,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Госпожа разлука,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родня давно,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какая штука.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Письмецо в конверте,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погоди, не рви!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везет мне в смерти,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Повезет в любви...</a:t>
            </a:r>
          </a:p>
          <a:p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Ваше благородие,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Госпожа удача,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ты добрая,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кому иначе.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граммов в сердце...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Постой, не зови!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везет мне в смерти,</a:t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Повезет в любви.</a:t>
            </a:r>
          </a:p>
          <a:p>
            <a:pPr algn="l"/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6" y="1864332"/>
            <a:ext cx="3338419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365"/>
      </p:ext>
    </p:extLst>
  </p:cSld>
  <p:clrMapOvr>
    <a:masterClrMapping/>
  </p:clrMapOvr>
  <p:transition spd="slow" advTm="2493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6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«До свидания, мальчики…»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173" y="1213638"/>
            <a:ext cx="4824536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Ах, война, что ж ты сделала, подлая: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 тихими наши дворы,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мальчики головы подняли -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Повзрослели они до поры,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пороге едва помаячили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ушли, за солдатом - солдат...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мальчики!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вернуться назад.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прячьтесь вы, будьте высокими,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жалейте ни пуль, ни гранат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себя не щадите вы,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все-таки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вернуться назад.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2" y="1916832"/>
            <a:ext cx="4902861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656"/>
      </p:ext>
    </p:extLst>
  </p:cSld>
  <p:clrMapOvr>
    <a:masterClrMapping/>
  </p:clrMapOvr>
  <p:transition spd="slow" advTm="2423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«Часовые любви…»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386" y="1484784"/>
            <a:ext cx="453650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Часовые любви на Смоленской стоят.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Часовые любви у Никитских не спят.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Часовые любви по Петровке идут неизменно...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Часовым полагается смена.</a:t>
            </a: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великая вечная армия,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не властны слова и рубли,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все — рядовые: ведь маршалов нет у любви!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поход никогда ваш не кончится,</a:t>
            </a:r>
            <a:b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 только эти войска!.</a:t>
            </a:r>
          </a:p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6" y="1772816"/>
            <a:ext cx="3402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0023"/>
      </p:ext>
    </p:extLst>
  </p:cSld>
  <p:clrMapOvr>
    <a:masterClrMapping/>
  </p:clrMapOvr>
  <p:transition spd="slow" advTm="271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«Давайте восклицать…»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3836" y="1340768"/>
            <a:ext cx="5472608" cy="5904656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восклицать,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другом восхищаться,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Высокопарных слов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опасаться.</a:t>
            </a:r>
          </a:p>
          <a:p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говорить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комплименты -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всё любви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моменты.</a:t>
            </a:r>
          </a:p>
          <a:p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горевать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плакать откровенно,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вместе, то поврозь,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то попеременно.</a:t>
            </a:r>
          </a:p>
          <a:p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придавать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злословью,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грусть всегда</a:t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Соседствует с любовью.</a:t>
            </a:r>
          </a:p>
          <a:p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6" y="1526897"/>
            <a:ext cx="5278357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90533"/>
      </p:ext>
    </p:extLst>
  </p:cSld>
  <p:clrMapOvr>
    <a:masterClrMapping/>
  </p:clrMapOvr>
  <p:transition spd="slow" advTm="3312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b="48002"/>
          <a:stretch/>
        </p:blipFill>
        <p:spPr>
          <a:xfrm>
            <a:off x="213351" y="122804"/>
            <a:ext cx="10513765" cy="31980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51" y="3573016"/>
            <a:ext cx="10513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Булат Окуджава был солдатом, учителем русского языка и редактором. Он писал стихи и прозу, сценарии к фильмам и книги для детей. Человек который стал символом целой эпохи и написал около 200 выдающихся эстрадных и авторских песен.</a:t>
            </a:r>
          </a:p>
        </p:txBody>
      </p:sp>
    </p:spTree>
    <p:extLst>
      <p:ext uri="{BB962C8B-B14F-4D97-AF65-F5344CB8AC3E}">
        <p14:creationId xmlns:p14="http://schemas.microsoft.com/office/powerpoint/2010/main" val="3974924402"/>
      </p:ext>
    </p:extLst>
  </p:cSld>
  <p:clrMapOvr>
    <a:masterClrMapping/>
  </p:clrMapOvr>
  <p:transition spd="slow" advTm="2735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Первый брак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354" y="1734590"/>
            <a:ext cx="4752528" cy="5112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Булат Окуджава был женат дважды.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Личная жизнь поэта складывалась непросто. Впервые он сочетался браком с Галиной Смоляниновой. Однако совместная жизнь супругов с самого начала не задалась. Их дочь скончалась еще будучи младенцем, а сын сделался наркоманом и в конце концов попал в тюрьму.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1897320"/>
            <a:ext cx="3213000" cy="4284000"/>
          </a:xfrm>
          <a:prstGeom prst="rect">
            <a:avLst/>
          </a:prstGeom>
        </p:spPr>
      </p:pic>
    </p:spTree>
  </p:cSld>
  <p:clrMapOvr>
    <a:masterClrMapping/>
  </p:clrMapOvr>
  <p:transition spd="slow" advTm="429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Второй брак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362" y="1842273"/>
            <a:ext cx="4392488" cy="48965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попытка была более удачной. Поэт женился 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Ольге Арцимович. Сын Булата Окуджавы от второго брака – Антон – пошел по стопам отца, стал довольно известным композитором.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06" y="1814909"/>
            <a:ext cx="4950904" cy="3708000"/>
          </a:xfrm>
          <a:prstGeom prst="rect">
            <a:avLst/>
          </a:prstGeom>
        </p:spPr>
      </p:pic>
    </p:spTree>
  </p:cSld>
  <p:clrMapOvr>
    <a:masterClrMapping/>
  </p:clrMapOvr>
  <p:transition spd="slow" advTm="5454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Гражданская жена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8410" y="1589796"/>
            <a:ext cx="4176464" cy="48965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жизни барда была еще одна любимая женщина. Его гражданской женой долгое время была Наталья Горленко. Она сама очень тонко чувствовала музыку, исполняла песни. С ней был счастлив Булат Окуджава. Личная жизнь этого замечательного человека в тот период связана с самыми приятными впечатлениями. </a:t>
            </a:r>
          </a:p>
        </p:txBody>
      </p:sp>
      <p:pic>
        <p:nvPicPr>
          <p:cNvPr id="61442" name="Picture 2" descr="Ð¿Ð¾ÑÑ Ð±ÑÐ»Ð°Ñ Ð¾ÐºÑÐ´Ð¶Ð°Ð²Ð°"/>
          <p:cNvPicPr>
            <a:picLocks noChangeAspect="1" noChangeArrowheads="1"/>
          </p:cNvPicPr>
          <p:nvPr/>
        </p:nvPicPr>
        <p:blipFill>
          <a:blip r:embed="rId3" cstate="print"/>
          <a:srcRect l="49291" t="25000" r="9126"/>
          <a:stretch>
            <a:fillRect/>
          </a:stretch>
        </p:blipFill>
        <p:spPr bwMode="auto">
          <a:xfrm>
            <a:off x="5959161" y="1628800"/>
            <a:ext cx="4005820" cy="489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722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362" y="0"/>
            <a:ext cx="10009112" cy="1470025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8890" y="1700808"/>
            <a:ext cx="4752528" cy="49685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Перестройка в Советском Союзе захватила Булата Шалвовича. Он стал принимать активное участие в политической жизни страны. Выказывал негативное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к сталинским репрессиям,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отрицательно относился к тоталитарному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режиму.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www.bards.de/wordpress/wp-content/uploads/2016/08/%D0%BA%D0%B0%D1%80%D1%82%D0%B8%D0%BD%D0%BA%D0%B0-%D0%B4%D0%BB%D1%8F-%D0%BF%D1%80%D0%BE%D0%B5%D0%BA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78" y="1484784"/>
            <a:ext cx="365277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965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Песенка об Арбате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178" y="1822704"/>
            <a:ext cx="5455840" cy="460851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течешь, как река. Странное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название!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прозрачен асфальт, как в реке вода. 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Ах, Арбат, мой Арбат, ты — мое призвание. </a:t>
            </a:r>
          </a:p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— и радость моя, и моя беда. </a:t>
            </a:r>
            <a:b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 descr="http://www.xn--90ardkaxkc4e.xn--p1ai/images/photos/medium/bbffc4dcb9ecdf0cf7a2ee72f883fe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74" y="1412776"/>
            <a:ext cx="3566524" cy="5018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68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" y="-6504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Последние годы жизни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394" y="1913053"/>
            <a:ext cx="4320479" cy="446449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1990-е годы поэт поселился на собственной даче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писательском посёлке  Переделкино.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период он активно гастролировал. Ездил с концертами в Москву, Санкт-Петербург, Канаду, Германию и Израиль. В 1995 году он вышел на сцену в последний раз. Выступление состоялось в Париже, в Штаб-квартире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vsevolod-nekrasov.ru/var/ezwebin_site/storage/images/v.t.stigneev/klub-samodeyatel-noj-pesni/b.sh.okudzhava-predsedatel-zhyuri-na-xvi-slete-moskovskogo-ksp.-oktyabr-1974-g.-stanciya-machehino-za-tochnye-svedeniya-blagodarim-anatoliya-kulagina/143017-2-rus-RU/B.SH.Okudzhava-predsedatel-zhyuri-na-XVI-slete-Moskovskogo-KSP.-Oktyabr-1974-g.-stanciya-Machehino-za-tochnye-svedeniya-blagodarim-Anatoliya-Kul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970" y="1484784"/>
            <a:ext cx="3691302" cy="496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36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378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Уход из жизни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0086" y="1916832"/>
            <a:ext cx="4680520" cy="42980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1997 году поэт умер. Он скончался в 74 года в военном госпитале в пригороде Парижа. Перед смертью он принял крещение по именем Иоанн в честь святого мученика Иоанна Воина. Это случилось после благословения одного из духовных лидеров Псково-Печерского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монастыря.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img0.liveinternet.ru/images/attach/d/0/129/502/129502782_3517075_zbtaWXEjH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986" y="1556792"/>
            <a:ext cx="3744979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41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Место упокоения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386" y="1916832"/>
            <a:ext cx="4320480" cy="4536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Булат Окуджава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похоронен в Москве, на Ваганьковском кладбище. Его могила оформлена просто и незатейливо – каменная глыба 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именем,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написанным рукописным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шрифтом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24smi.org/public/media/2018/4/26/okudzhav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930" y="1700808"/>
            <a:ext cx="4824536" cy="42244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718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Коллекция колокольчиков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346" y="1342392"/>
            <a:ext cx="468052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своей даче, которая теперь стала музеем, Булат Окуджава коллекционировал колокольчики. Они занимали весь потолок комнаты. Начало коллекции положила поэтесса Белла Ахмадулина, привезя из далекой страны изысканный колокольчик. С тех пор все гости периодически приносили Булату Шалвовичу именно эти звенящие предметы.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06" y="2205322"/>
            <a:ext cx="4857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9302"/>
      </p:ext>
    </p:extLst>
  </p:cSld>
  <p:clrMapOvr>
    <a:masterClrMapping/>
  </p:clrMapOvr>
  <p:transition spd="slow" advTm="3584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260648"/>
            <a:ext cx="9303941" cy="1470025"/>
          </a:xfrm>
        </p:spPr>
        <p:txBody>
          <a:bodyPr>
            <a:normAutofit/>
          </a:bodyPr>
          <a:lstStyle/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3" y="261000"/>
            <a:ext cx="10080005" cy="6336000"/>
          </a:xfrm>
          <a:prstGeom prst="rect">
            <a:avLst/>
          </a:prstGeom>
        </p:spPr>
      </p:pic>
    </p:spTree>
  </p:cSld>
  <p:clrMapOvr>
    <a:masterClrMapping/>
  </p:clrMapOvr>
  <p:transition spd="slow" advTm="2776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264" y="1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Рождение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6442" y="1797889"/>
            <a:ext cx="4464496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Булат Шалвович родился 9 мая 1924 года в Москве.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часто переезжала, но большая часть детства Окуджавы прошла в центре столицы, на Арбате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libmir.com/i/20/204220/_10.jpg"/>
          <p:cNvPicPr>
            <a:picLocks noChangeAspect="1" noChangeArrowheads="1"/>
          </p:cNvPicPr>
          <p:nvPr/>
        </p:nvPicPr>
        <p:blipFill>
          <a:blip r:embed="rId3" cstate="print"/>
          <a:srcRect b="40629"/>
          <a:stretch>
            <a:fillRect/>
          </a:stretch>
        </p:blipFill>
        <p:spPr bwMode="auto">
          <a:xfrm>
            <a:off x="6409010" y="1464414"/>
            <a:ext cx="3312368" cy="51627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73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260648"/>
            <a:ext cx="9303941" cy="1470025"/>
          </a:xfrm>
        </p:spPr>
        <p:txBody>
          <a:bodyPr>
            <a:normAutofit/>
          </a:bodyPr>
          <a:lstStyle/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" y="350454"/>
            <a:ext cx="9564548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4321"/>
      </p:ext>
    </p:extLst>
  </p:cSld>
  <p:clrMapOvr>
    <a:masterClrMapping/>
  </p:clrMapOvr>
  <p:transition spd="slow" advTm="2391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260648"/>
            <a:ext cx="9303941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southstreetprimary.org/wp-content/uploads/2018/03/reading-emoji-800x675.jpg"/>
          <p:cNvPicPr>
            <a:picLocks noChangeAspect="1" noChangeArrowheads="1"/>
          </p:cNvPicPr>
          <p:nvPr/>
        </p:nvPicPr>
        <p:blipFill>
          <a:blip r:embed="rId3" cstate="print"/>
          <a:srcRect t="-1628"/>
          <a:stretch>
            <a:fillRect/>
          </a:stretch>
        </p:blipFill>
        <p:spPr bwMode="auto">
          <a:xfrm>
            <a:off x="2592586" y="1772816"/>
            <a:ext cx="5243736" cy="449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584744"/>
      </p:ext>
    </p:extLst>
  </p:cSld>
  <p:clrMapOvr>
    <a:masterClrMapping/>
  </p:clrMapOvr>
  <p:transition spd="slow" advTm="233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461" y="1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Отец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0977" y="1916832"/>
            <a:ext cx="3816425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Отец Булата - Шалва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Степанович – грузин по национальности. Он был видным партийным деятелем. </a:t>
            </a:r>
          </a:p>
        </p:txBody>
      </p:sp>
      <p:pic>
        <p:nvPicPr>
          <p:cNvPr id="2050" name="Picture 2" descr="https://s10.stc.all.kpcdn.net/share/i/4/590445/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10" y="1700808"/>
            <a:ext cx="4125816" cy="44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60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394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Мать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8909" y="1916832"/>
            <a:ext cx="4320480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Ашхен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Степановна – армянка по происхождению. Она являлась родственницей известного армянского поэта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Ваана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Терьяна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https://ru.openlist.wiki/images/9/99/%D0%9D%D0%B0%D0%BB%D0%B1%D0%B0%D0%BD%D0%B4%D1%8F%D0%BD_%D0%90%D1%88%D1%85%D0%B5%D0%BD_%D0%A1%D1%82%D0%B5%D0%BF%D0%B0%D0%BD%D0%BE%D0%B2%D0%BD%D0%B0_%281903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442" y="1700808"/>
            <a:ext cx="3507584" cy="435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7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338" y="1700808"/>
            <a:ext cx="4485803" cy="468052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два года после рождения первенца вся семья переехала на родину отца – в Тбилиси. Там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Окуджава, убежденный коммунист, просто взлетел по служебной лестнице. В 1937 году отец Окуджавы был арестован и приговорен к высшей мере наказания по подложным доказательствам. 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Ашхен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1938 году сослали в Карагандинский лагерь. Вернулась она через 12 долгих лет.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2" y="1772816"/>
            <a:ext cx="5328000" cy="3996000"/>
          </a:xfrm>
          <a:prstGeom prst="rect">
            <a:avLst/>
          </a:prstGeom>
        </p:spPr>
      </p:pic>
    </p:spTree>
  </p:cSld>
  <p:clrMapOvr>
    <a:masterClrMapping/>
  </p:clrMapOvr>
  <p:transition spd="slow" advTm="1185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Военные годы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770" y="1240772"/>
            <a:ext cx="5847557" cy="59046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началом войны против фашистских захватчиков Булат Окуджава решил во что бы то ни стало скорее попасть на фронт. Но юный возраст не давал осуществить задуманное. Лишь в 1942 году прямо из девятого класса добровольцем ушел служить. Сначала два месяца подготовки, а потом – миномётчик в 5-ом гвардейском Донском кавалерийском Казачьем корпусе.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1943 году Булат Окуджава был ранен под Моздоком. Окуджаву демобилизовали и отправили в тыл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8" y="1240772"/>
            <a:ext cx="3816424" cy="510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3237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16322" y="1196752"/>
            <a:ext cx="6192688" cy="55446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8430" y="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Воспоминания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346" y="1211802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Уже в 1986 году Окуджава вспоминал, как это произошло: «Над нашими позициями появился немецкий корректировщик. Летел он высоко. На его ленивые выстрелы из пулемёта никто не обращал внимания. Только что закончился бой. Все расслабились. И надо же было: одна из шальных пуль попала в меня. Можно представить мою обиду: сколько до этого было тяжёлых боёв, где меня щадило! А тут в совершенно спокойной обстановке — и такое нелепое ранение»</a:t>
            </a:r>
          </a:p>
        </p:txBody>
      </p:sp>
      <p:pic>
        <p:nvPicPr>
          <p:cNvPr id="9" name="Picture 2" descr="ÐÑÐ»Ð°Ñ ÐÐºÑÐ´Ð¶Ð°Ð²Ð° Ð² Ð¼Ð¾Ð»Ð¾Ð´Ð¾ÑÑÐ¸"/>
          <p:cNvPicPr>
            <a:picLocks noChangeAspect="1" noChangeArrowheads="1"/>
          </p:cNvPicPr>
          <p:nvPr/>
        </p:nvPicPr>
        <p:blipFill>
          <a:blip r:embed="rId3" cstate="print"/>
          <a:srcRect l="7636" r="8365"/>
          <a:stretch>
            <a:fillRect/>
          </a:stretch>
        </p:blipFill>
        <p:spPr bwMode="auto">
          <a:xfrm>
            <a:off x="6715191" y="188640"/>
            <a:ext cx="3712006" cy="359952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6" t="5049" r="17765" b="6201"/>
          <a:stretch/>
        </p:blipFill>
        <p:spPr>
          <a:xfrm rot="1007559">
            <a:off x="7487931" y="3988766"/>
            <a:ext cx="1666415" cy="27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9514"/>
      </p:ext>
    </p:extLst>
  </p:cSld>
  <p:clrMapOvr>
    <a:masterClrMapping/>
  </p:clrMapOvr>
  <p:transition spd="slow" advTm="6833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dmin.kafelshop.ru/data/images/uploadsimg/1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45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86" y="0"/>
            <a:ext cx="9303941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Обучение на филфаке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770" y="1196752"/>
            <a:ext cx="5832648" cy="51399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демобилизации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экстерном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сдал экстерном экзамены, получил среднее образование и поступил на филфак Тбилисского университета. Окончил в 1950 году. Студентом познакомился с Александром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Цыбулевским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во многом открыл Окуджаве мир русской поэзии.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0" y="1470025"/>
            <a:ext cx="3307357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0355"/>
      </p:ext>
    </p:extLst>
  </p:cSld>
  <p:clrMapOvr>
    <a:masterClrMapping/>
  </p:clrMapOvr>
  <p:transition spd="slow" advTm="379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1547</Words>
  <Application>Microsoft Office PowerPoint</Application>
  <PresentationFormat>Произвольный</PresentationFormat>
  <Paragraphs>77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Heavy</vt:lpstr>
      <vt:lpstr>Tahoma</vt:lpstr>
      <vt:lpstr>Times New Roman</vt:lpstr>
      <vt:lpstr>Тема Office</vt:lpstr>
      <vt:lpstr>  Булат Шалвович Окуджава    (1924 – 1997) </vt:lpstr>
      <vt:lpstr>Презентация PowerPoint</vt:lpstr>
      <vt:lpstr>Рождение</vt:lpstr>
      <vt:lpstr>Отец</vt:lpstr>
      <vt:lpstr>Мать</vt:lpstr>
      <vt:lpstr>Детство</vt:lpstr>
      <vt:lpstr>Военные годы</vt:lpstr>
      <vt:lpstr>Презентация PowerPoint</vt:lpstr>
      <vt:lpstr>Обучение на филфаке</vt:lpstr>
      <vt:lpstr>Учитель русского языка и литературы</vt:lpstr>
      <vt:lpstr>Литература и музыка</vt:lpstr>
      <vt:lpstr>Литературная деятельность</vt:lpstr>
      <vt:lpstr>Поэт-песенник</vt:lpstr>
      <vt:lpstr>Авторская песня</vt:lpstr>
      <vt:lpstr>1962 год – пик песенной славы</vt:lpstr>
      <vt:lpstr>«Ваше благородие, госпожа удача…»</vt:lpstr>
      <vt:lpstr>«До свидания, мальчики…»</vt:lpstr>
      <vt:lpstr>«Часовые любви…»</vt:lpstr>
      <vt:lpstr>«Давайте восклицать…»</vt:lpstr>
      <vt:lpstr>Первый брак</vt:lpstr>
      <vt:lpstr>Второй брак</vt:lpstr>
      <vt:lpstr>Гражданская жена</vt:lpstr>
      <vt:lpstr>Общественная деятельность</vt:lpstr>
      <vt:lpstr>Песенка об Арбате</vt:lpstr>
      <vt:lpstr>Последние годы жизни</vt:lpstr>
      <vt:lpstr>Уход из жизни</vt:lpstr>
      <vt:lpstr>Место упокоения</vt:lpstr>
      <vt:lpstr>Коллекция колокольчиков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Булат Шалвович Окуджава (1924 – 1997)</dc:title>
  <dc:creator>User</dc:creator>
  <cp:lastModifiedBy>Пользователь</cp:lastModifiedBy>
  <cp:revision>53</cp:revision>
  <dcterms:created xsi:type="dcterms:W3CDTF">2019-04-15T17:44:07Z</dcterms:created>
  <dcterms:modified xsi:type="dcterms:W3CDTF">2024-05-13T06:28:20Z</dcterms:modified>
</cp:coreProperties>
</file>