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256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87" r:id="rId13"/>
    <p:sldId id="288" r:id="rId14"/>
    <p:sldId id="271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C3E9-0157-4F47-BD85-8684E703808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B407-47DB-4E50-947F-05B0619A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11287"/>
            <a:ext cx="6120680" cy="258972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«Святой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Николай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Чудотворец»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муниципальный  район</a:t>
            </a:r>
          </a:p>
          <a:p>
            <a:pPr algn="ctr">
              <a:defRPr/>
            </a:pP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 ЦБС </a:t>
            </a:r>
            <a:r>
              <a:rPr lang="ru-RU" b="1" dirty="0" err="1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Верхнеуслонского</a:t>
            </a: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algn="ctr">
              <a:defRPr/>
            </a:pPr>
            <a:r>
              <a:rPr lang="ru-RU" b="1" dirty="0" err="1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Маматкозинская</a:t>
            </a: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сельская библиотека филиал № 21</a:t>
            </a:r>
            <a:endParaRPr lang="ru-RU" b="1" dirty="0">
              <a:solidFill>
                <a:srgbClr val="E923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8052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заведующая </a:t>
            </a:r>
            <a:r>
              <a:rPr lang="ru-RU" b="1" dirty="0" err="1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Маматкозинской</a:t>
            </a: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сельской библиотекой</a:t>
            </a:r>
          </a:p>
          <a:p>
            <a:pPr algn="ctr">
              <a:defRPr/>
            </a:pP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Седова</a:t>
            </a:r>
          </a:p>
          <a:p>
            <a:pPr algn="ctr">
              <a:defRPr/>
            </a:pP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244334"/>
            <a:ext cx="4134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Онлайн-презентация ко Дню</a:t>
            </a:r>
            <a:r>
              <a:rPr lang="ru-RU" b="1" dirty="0">
                <a:solidFill>
                  <a:srgbClr val="E9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памяти Николая Чудотворца</a:t>
            </a:r>
          </a:p>
        </p:txBody>
      </p:sp>
      <p:pic>
        <p:nvPicPr>
          <p:cNvPr id="1026" name="Picture 2" descr="C:\Users\Библиотека\Desktop\babmohn_q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7427" r="13868" b="26216"/>
          <a:stretch/>
        </p:blipFill>
        <p:spPr bwMode="auto">
          <a:xfrm>
            <a:off x="1350971" y="3890665"/>
            <a:ext cx="3970750" cy="184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имняя мелодия - колокольчики (www.hotplayer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451032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13">
        <p:split orient="vert"/>
      </p:transition>
    </mc:Choice>
    <mc:Fallback>
      <p:transition spd="slow" advTm="611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349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4838662" y="260648"/>
            <a:ext cx="405381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В 325 году святитель Николай был участником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I-ого Вселенского Собора, принявшего Никейский Символ веры, и ополчался со святыми Сильвестром, папой Римским, Александром Александрийским, </a:t>
            </a:r>
            <a:r>
              <a:rPr lang="ru-RU" sz="24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Спиридоном</a:t>
            </a: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24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Тримифунтским</a:t>
            </a: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и другими от 318 святых отцов Собора на еретика Ария.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260648"/>
            <a:ext cx="3071834" cy="4070180"/>
          </a:xfrm>
          <a:prstGeom prst="rect">
            <a:avLst/>
          </a:prstGeom>
          <a:noFill/>
          <a:ln w="38100" cap="flat" cmpd="sng">
            <a:solidFill>
              <a:srgbClr val="4F6128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4" name="Google Shape;164;p24"/>
          <p:cNvSpPr/>
          <p:nvPr/>
        </p:nvSpPr>
        <p:spPr>
          <a:xfrm>
            <a:off x="1748373" y="4538971"/>
            <a:ext cx="23823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Первый Вселенский собор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Икона письма Михаила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Дамаскина</a:t>
            </a:r>
            <a:endParaRPr sz="18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71799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603">
        <p:split orient="vert"/>
      </p:transition>
    </mc:Choice>
    <mc:Fallback>
      <p:transition spd="slow" advTm="56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/>
          <p:nvPr/>
        </p:nvSpPr>
        <p:spPr>
          <a:xfrm>
            <a:off x="4572000" y="548680"/>
            <a:ext cx="417646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Святитель Николай окончил свой земной путь в Мирах и был погребен там в кафедральном соборе. В течение веков слава о его чудесах широко распространилась, и место, где покоились его святые останки, стало центром паломничества для христиан. </a:t>
            </a:r>
            <a:endParaRPr sz="20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17" name="Google Shape;217;p32" descr="58431841_img7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303" y="116632"/>
            <a:ext cx="2664296" cy="234458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" name="Google Shape;218;p32" descr="Расколотая мраморная гробница Святителя Николая в Мирах Ликийских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76" y="3429000"/>
            <a:ext cx="2880320" cy="21061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" name="Google Shape;219;p32"/>
          <p:cNvSpPr/>
          <p:nvPr/>
        </p:nvSpPr>
        <p:spPr>
          <a:xfrm>
            <a:off x="1257816" y="2759184"/>
            <a:ext cx="28552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Кончина  святителя  Николая</a:t>
            </a:r>
            <a:endParaRPr sz="1800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971600" y="5661248"/>
            <a:ext cx="33123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Расколотая мраморная гробница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Святителя Николая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в Мирах   Ликийских</a:t>
            </a:r>
            <a:endParaRPr sz="1800" b="1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181865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43">
        <p:split orient="vert"/>
      </p:transition>
    </mc:Choice>
    <mc:Fallback>
      <p:transition spd="slow" advTm="47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4472062" y="26796"/>
            <a:ext cx="4671938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Около шестнадцати веков прошло с тех пор, как жил  и подвизался на земле святитель и Угодник  Божий  Николай, великий Чудотворец, архиепископ </a:t>
            </a:r>
            <a:r>
              <a:rPr lang="ru-RU" sz="22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Мирликийский</a:t>
            </a: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, которого теперь чтит и прославляет весь христианский мир за его ревность по вере, добродетельную жизнь и бесчисленные чудеса, совершаемые им и до сих пор всем, прибегающим к нему с верой в его помощь и милосердие Божие.</a:t>
            </a:r>
            <a:endParaRPr sz="22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260648"/>
            <a:ext cx="3500462" cy="350046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94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35">
        <p:split orient="vert"/>
      </p:transition>
    </mc:Choice>
    <mc:Fallback>
      <p:transition spd="slow" advTm="543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374441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0"/>
            <a:ext cx="424847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 </a:t>
            </a: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</a:rPr>
              <a:t>Русские крестьяне говорили о святом чудотворце: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</a:rPr>
              <a:t>«Нет на нас поборника супротив Николы»,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</a:rPr>
              <a:t>«Попроси Николу, и он скажет Спасу».</a:t>
            </a:r>
          </a:p>
          <a:p>
            <a:endParaRPr lang="ru-RU" dirty="0"/>
          </a:p>
        </p:txBody>
      </p:sp>
      <p:pic>
        <p:nvPicPr>
          <p:cNvPr id="2050" name="Picture 2" descr="C:\Users\Комп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672408" cy="51125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650">
        <p:split orient="vert"/>
      </p:transition>
    </mc:Choice>
    <mc:Fallback>
      <p:transition spd="slow" advTm="56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3793" y="476672"/>
            <a:ext cx="532859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</a:rPr>
              <a:t>Николин день (19 декабря) в старину на Руси праздновался особенно торжественно. Этот день был табельным, то есть, выходным. Люди всей семьей шли в храм на Литургию, после которой дома был праздничный обед, а уж потом все выходили гулять на снежные улицы…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</a:rPr>
              <a:t>Сейчас современная Россия возвращается на православный путь, и зимний праздник святителя Николая, а также и весенний (22 мая), вбирают в себя торжественный и радостный дух!</a:t>
            </a:r>
          </a:p>
          <a:p>
            <a:endParaRPr lang="ru-RU" sz="2200" b="1" dirty="0">
              <a:solidFill>
                <a:srgbClr val="4F6128"/>
              </a:solidFill>
              <a:latin typeface="Corsiva"/>
              <a:ea typeface="Corsiva"/>
              <a:cs typeface="Corsiva"/>
            </a:endParaRPr>
          </a:p>
        </p:txBody>
      </p:sp>
      <p:pic>
        <p:nvPicPr>
          <p:cNvPr id="4" name="Google Shape;249;p36" descr="IM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7624" y="1326729"/>
            <a:ext cx="2335945" cy="357845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704">
        <p:split orient="vert"/>
      </p:transition>
    </mc:Choice>
    <mc:Fallback>
      <p:transition spd="slow" advTm="97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\Desktop\2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0"/>
            <a:ext cx="9144000" cy="68501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376">
        <p:split orient="vert"/>
      </p:transition>
    </mc:Choice>
    <mc:Fallback>
      <p:transition spd="slow" advTm="53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556793"/>
            <a:ext cx="6995120" cy="129614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10100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101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378">
        <p:split orient="vert"/>
      </p:transition>
    </mc:Choice>
    <mc:Fallback>
      <p:transition spd="slow" advTm="83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мп\Desktop\125Nikola_s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063371" cy="4363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69401" y="1104801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 19 декабря и 22 мая   - большие  праздники, которые установлены в честь самого знаменитого и известного святого – Николая Чудотворца</a:t>
            </a:r>
            <a:r>
              <a:rPr lang="ru-RU" sz="2400" b="1" i="1" dirty="0"/>
              <a:t>!</a:t>
            </a:r>
            <a:endParaRPr lang="ru-RU" sz="2800" b="1" i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71">
        <p:split orient="vert"/>
      </p:transition>
    </mc:Choice>
    <mc:Fallback>
      <p:transition spd="slow" advTm="75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836691"/>
            <a:ext cx="2643206" cy="4925691"/>
          </a:xfrm>
          <a:prstGeom prst="ellipse">
            <a:avLst/>
          </a:prstGeom>
          <a:noFill/>
          <a:ln w="57150" cap="flat" cmpd="sng">
            <a:solidFill>
              <a:srgbClr val="39513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Google Shape;91;p14"/>
          <p:cNvSpPr/>
          <p:nvPr/>
        </p:nvSpPr>
        <p:spPr>
          <a:xfrm>
            <a:off x="4572000" y="984426"/>
            <a:ext cx="421196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Святитель Николай, архиепископ Мир </a:t>
            </a:r>
            <a:r>
              <a:rPr lang="ru-RU" sz="2000" b="1" i="0" u="none" strike="noStrike" cap="none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Ликийских</a:t>
            </a:r>
            <a:r>
              <a:rPr lang="ru-RU" sz="20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, великий угодник  Божий и Чудотворец, глубоко чтим всем христианским миром и особенно у нас в России: почти в каждом русском городе есть Никольский  храм и в каждом селе - благодатные иконы святителя Николая.</a:t>
            </a:r>
            <a:endParaRPr sz="20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405621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96">
        <p:split orient="vert"/>
      </p:transition>
    </mc:Choice>
    <mc:Fallback>
      <p:transition spd="slow" advTm="37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58429989_img7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476672"/>
            <a:ext cx="3434816" cy="317720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13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6"/>
          <p:cNvSpPr/>
          <p:nvPr/>
        </p:nvSpPr>
        <p:spPr>
          <a:xfrm>
            <a:off x="4897642" y="908720"/>
            <a:ext cx="403529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Плод долгих молитв к Господу бездетных родителей, младенец Николай, со дня рождения своего явил людям свет будущей своей славы великого чудотворца. Мать его, Нонна, после родов сразу исцелилась от болезни. 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762594" y="3861048"/>
            <a:ext cx="24288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200"/>
              <a:buFont typeface="Corsiva"/>
              <a:buNone/>
            </a:pPr>
            <a:r>
              <a:rPr lang="ru-RU" sz="22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Рождение </a:t>
            </a:r>
            <a:r>
              <a:rPr lang="ru-RU" sz="22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22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Николая.</a:t>
            </a:r>
            <a:endParaRPr sz="2200" b="0" i="0" u="none" strike="noStrike" cap="none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15914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09">
        <p:split orient="vert"/>
      </p:transition>
    </mc:Choice>
    <mc:Fallback>
      <p:transition spd="slow" advTm="39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5292080" y="1039376"/>
            <a:ext cx="346094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Новорожденный младенец еще в купели крещения простоял на ногах три часа, никем не поддерживаемый, воздавая этим честь Пресвятой Троице.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13" name="Google Shape;113;p17" descr="58430067_img77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250009"/>
            <a:ext cx="3670624" cy="321471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13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7"/>
          <p:cNvSpPr/>
          <p:nvPr/>
        </p:nvSpPr>
        <p:spPr>
          <a:xfrm>
            <a:off x="1979712" y="3717032"/>
            <a:ext cx="2026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Крещение Николая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33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60">
        <p:split orient="vert"/>
      </p:transition>
    </mc:Choice>
    <mc:Fallback>
      <p:transition spd="slow" advTm="38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5004048" y="1412776"/>
            <a:ext cx="364333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Подрастая, он все более устремлялся к Богу, подолгу проводя время в молитве.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Св. Николай пребывал еще в юношеском возрасте, когда его дядя, епископ </a:t>
            </a:r>
            <a:r>
              <a:rPr lang="ru-RU" sz="24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Патарский</a:t>
            </a: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, возвел его в сан священника. 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20" name="Google Shape;120;p18" descr="58430557_img7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404664"/>
            <a:ext cx="3435507" cy="31496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A504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18"/>
          <p:cNvSpPr/>
          <p:nvPr/>
        </p:nvSpPr>
        <p:spPr>
          <a:xfrm>
            <a:off x="1324812" y="3796213"/>
            <a:ext cx="30718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Corsiva"/>
              <a:buNone/>
            </a:pPr>
            <a:r>
              <a:rPr lang="ru-RU" sz="24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</a:t>
            </a:r>
            <a:r>
              <a:rPr lang="ru-RU" sz="2400" b="1" i="0" u="none" strike="noStrike" cap="none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оставление</a:t>
            </a:r>
            <a:r>
              <a:rPr lang="ru-RU" sz="24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Николая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Corsiva"/>
              <a:buNone/>
            </a:pPr>
            <a:r>
              <a:rPr lang="ru-RU" sz="24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во пресвитера.</a:t>
            </a:r>
            <a:endParaRPr sz="2400" b="0" i="0" u="none" strike="noStrike" cap="none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74957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17">
        <p:split orient="vert"/>
      </p:transition>
    </mc:Choice>
    <mc:Fallback>
      <p:transition spd="slow" advTm="45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4283968" y="350644"/>
            <a:ext cx="449999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По смерти своих родителей он раздал все свое имение бедным. Некто богатый городской житель, имевший трех взрослых дочерей, впал в крайнюю нищету и для своего обеспечения замышлял отдать их в беззаконный брак. Узнав об этом, св. Николай спас его, помог устроить его дочерей, три раза тайно бросая в окно по кошельку золота. 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27" name="Google Shape;127;p19" descr="58430901_img77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332656"/>
            <a:ext cx="2937146" cy="366094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A504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19"/>
          <p:cNvSpPr/>
          <p:nvPr/>
        </p:nvSpPr>
        <p:spPr>
          <a:xfrm>
            <a:off x="1335164" y="3993598"/>
            <a:ext cx="2786082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A5040"/>
                </a:solidFill>
                <a:latin typeface="Corsiva"/>
                <a:ea typeface="Corsiva"/>
                <a:cs typeface="Corsiva"/>
                <a:sym typeface="Corsiva"/>
              </a:rPr>
              <a:t>Святой Николай спасает от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A5040"/>
                </a:solidFill>
                <a:latin typeface="Corsiva"/>
                <a:ea typeface="Corsiva"/>
                <a:cs typeface="Corsiva"/>
                <a:sym typeface="Corsiva"/>
              </a:rPr>
              <a:t>нищеты и позора трёх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A5040"/>
                </a:solidFill>
                <a:latin typeface="Corsiva"/>
                <a:ea typeface="Corsiva"/>
                <a:cs typeface="Corsiva"/>
                <a:sym typeface="Corsiva"/>
              </a:rPr>
              <a:t>отроковиц и их отца</a:t>
            </a:r>
            <a:endParaRPr sz="1800" dirty="0">
              <a:solidFill>
                <a:srgbClr val="3A504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183030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95">
        <p:split orient="vert"/>
      </p:transition>
    </mc:Choice>
    <mc:Fallback>
      <p:transition spd="slow" advTm="43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4932040" y="404664"/>
            <a:ext cx="403244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39513C"/>
                </a:solidFill>
                <a:latin typeface="Corsiva"/>
                <a:ea typeface="Corsiva"/>
                <a:cs typeface="Corsiva"/>
                <a:sym typeface="Corsiva"/>
              </a:rPr>
              <a:t>Однажды, когда будущий святитель совершал паломничество во Иерусалим, разразилась сильная буря. По молитве святого море утихло, а корабельщик, который упал с высокой мачты на палубу, встал невредимым.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dirty="0">
              <a:solidFill>
                <a:srgbClr val="39513C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39513C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sz="2200" b="1" dirty="0">
              <a:solidFill>
                <a:srgbClr val="39513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34" name="Google Shape;134;p20" descr="58430953_img7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88640"/>
            <a:ext cx="3208569" cy="40719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A504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/>
          <p:nvPr/>
        </p:nvSpPr>
        <p:spPr>
          <a:xfrm>
            <a:off x="1691680" y="4437112"/>
            <a:ext cx="30796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orsiva"/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</a:t>
            </a:r>
            <a:r>
              <a:rPr lang="ru-RU" sz="18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вятой Николай изгоняет бесов,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orsiva"/>
              <a:buNone/>
            </a:pPr>
            <a:r>
              <a:rPr lang="ru-RU" sz="1800" b="1" i="0" u="none" strike="noStrike" cap="none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потопляющих корабль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82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04">
        <p:split orient="vert"/>
      </p:transition>
    </mc:Choice>
    <mc:Fallback>
      <p:transition spd="slow" advTm="42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58431099_img7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260648"/>
            <a:ext cx="3015952" cy="378621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Google Shape;156;p23"/>
          <p:cNvSpPr/>
          <p:nvPr/>
        </p:nvSpPr>
        <p:spPr>
          <a:xfrm>
            <a:off x="1623460" y="4293096"/>
            <a:ext cx="2000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Рукоположение во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архиепископа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Мирликийског</a:t>
            </a:r>
            <a:r>
              <a:rPr lang="ru-RU" sz="1800" b="1" dirty="0" err="1">
                <a:solidFill>
                  <a:srgbClr val="39513C"/>
                </a:solidFill>
                <a:latin typeface="Corsiva"/>
                <a:ea typeface="Corsiva"/>
                <a:cs typeface="Corsiva"/>
                <a:sym typeface="Corsiva"/>
              </a:rPr>
              <a:t>о</a:t>
            </a:r>
            <a:r>
              <a:rPr lang="ru-RU" sz="1800" b="1" dirty="0">
                <a:solidFill>
                  <a:srgbClr val="39513C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 sz="1800" dirty="0">
              <a:solidFill>
                <a:srgbClr val="39513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929190" y="1214422"/>
            <a:ext cx="342902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Святой </a:t>
            </a: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Николай, по воле Божией, стал первосвятителем </a:t>
            </a:r>
            <a:r>
              <a:rPr lang="ru-RU" sz="2400" b="1" dirty="0" err="1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Ликийской</a:t>
            </a:r>
            <a:r>
              <a:rPr lang="ru-RU" sz="2400" b="1" dirty="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Церкви.</a:t>
            </a:r>
            <a:endParaRPr sz="2400" b="1" dirty="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83753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74">
        <p:split orient="vert"/>
      </p:transition>
    </mc:Choice>
    <mc:Fallback>
      <p:transition spd="slow" advTm="55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171</TotalTime>
  <Words>566</Words>
  <Application>Microsoft Office PowerPoint</Application>
  <PresentationFormat>Экран (4:3)</PresentationFormat>
  <Paragraphs>47</Paragraphs>
  <Slides>16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Тема13</vt:lpstr>
      <vt:lpstr>Тема12</vt:lpstr>
      <vt:lpstr>«Святой Николай Чудотворец»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Библиотека</cp:lastModifiedBy>
  <cp:revision>18</cp:revision>
  <dcterms:created xsi:type="dcterms:W3CDTF">2016-06-03T19:18:24Z</dcterms:created>
  <dcterms:modified xsi:type="dcterms:W3CDTF">2023-12-18T05:22:31Z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403230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