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47DD04-B2A3-43CC-AEF3-DBE869B8CC5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80FBD6-831B-407B-9D9F-7FBAE3B0DC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806" y="332656"/>
            <a:ext cx="837665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Терроризм – необъявленная война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821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Мировым сообществом признано, что любые акты терроризма </a:t>
            </a:r>
            <a:endParaRPr lang="ru-RU" sz="2000" b="1" dirty="0" smtClean="0"/>
          </a:p>
          <a:p>
            <a:r>
              <a:rPr lang="ru-RU" sz="2000" b="1" dirty="0" smtClean="0"/>
              <a:t>         являются </a:t>
            </a:r>
            <a:r>
              <a:rPr lang="ru-RU" sz="2000" b="1" dirty="0" smtClean="0"/>
              <a:t>преступлением не имеющим оправдания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" y="3501008"/>
            <a:ext cx="31683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096344" cy="19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4656" y="6016077"/>
            <a:ext cx="283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МБУ «ЦБС Верхнеуслонского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муниципального района»,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Майданская сельская библиотека, ф12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2024год.</a:t>
            </a:r>
          </a:p>
        </p:txBody>
      </p:sp>
    </p:spTree>
    <p:extLst>
      <p:ext uri="{BB962C8B-B14F-4D97-AF65-F5344CB8AC3E}">
        <p14:creationId xmlns:p14="http://schemas.microsoft.com/office/powerpoint/2010/main" val="267252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7483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https://py16dv.ru/images/files/Vospitatelnay_padota/75_let/terrorizm.pdf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https://mir.midural.ru/sites/default/files/files/seminar-dlya-inostr.pdf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https://kamlib.ru/upload/medialibrary/f4b/03,09.pdf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620688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69256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606657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Терроризм – это тяжкое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преступление, когда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организованная группа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людей стремится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достичь своей цели при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помощи насилия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3789040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Террористы - это </a:t>
            </a:r>
            <a:r>
              <a:rPr lang="ru-RU" sz="2000" b="1" dirty="0" smtClean="0">
                <a:solidFill>
                  <a:srgbClr val="FFFF00"/>
                </a:solidFill>
              </a:rPr>
              <a:t>люди, которые </a:t>
            </a:r>
            <a:r>
              <a:rPr lang="ru-RU" sz="2000" b="1" dirty="0">
                <a:solidFill>
                  <a:srgbClr val="FFFF00"/>
                </a:solidFill>
              </a:rPr>
              <a:t>захватывают </a:t>
            </a:r>
            <a:r>
              <a:rPr lang="ru-RU" sz="2000" b="1" dirty="0" smtClean="0">
                <a:solidFill>
                  <a:srgbClr val="FFFF00"/>
                </a:solidFill>
              </a:rPr>
              <a:t>в заложники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smtClean="0">
                <a:solidFill>
                  <a:srgbClr val="FFFF00"/>
                </a:solidFill>
              </a:rPr>
              <a:t>организуют взрывы </a:t>
            </a:r>
            <a:r>
              <a:rPr lang="ru-RU" sz="2000" b="1" dirty="0">
                <a:solidFill>
                  <a:srgbClr val="FFFF00"/>
                </a:solidFill>
              </a:rPr>
              <a:t>в </a:t>
            </a:r>
            <a:r>
              <a:rPr lang="ru-RU" sz="2000" b="1" dirty="0" smtClean="0">
                <a:solidFill>
                  <a:srgbClr val="FFFF00"/>
                </a:solidFill>
              </a:rPr>
              <a:t>многолюдных местах</a:t>
            </a:r>
            <a:r>
              <a:rPr lang="ru-RU" sz="2000" b="1" dirty="0">
                <a:solidFill>
                  <a:srgbClr val="FFFF00"/>
                </a:solidFill>
              </a:rPr>
              <a:t>, используют оружие.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Часто жертвами терроризма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становятся невинные </a:t>
            </a:r>
            <a:r>
              <a:rPr lang="ru-RU" sz="2000" b="1" dirty="0" smtClean="0">
                <a:solidFill>
                  <a:srgbClr val="FFFF00"/>
                </a:solidFill>
              </a:rPr>
              <a:t>люди, среди </a:t>
            </a:r>
            <a:r>
              <a:rPr lang="ru-RU" sz="2000" b="1" dirty="0">
                <a:solidFill>
                  <a:srgbClr val="FFFF00"/>
                </a:solidFill>
              </a:rPr>
              <a:t>которых есть и </a:t>
            </a:r>
            <a:r>
              <a:rPr lang="ru-RU" sz="2000" b="1" dirty="0" smtClean="0">
                <a:solidFill>
                  <a:srgbClr val="FFFF00"/>
                </a:solidFill>
              </a:rPr>
              <a:t>дети.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0" y="3068960"/>
            <a:ext cx="3743542" cy="367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1954"/>
            <a:ext cx="3528392" cy="243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6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68960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Наша страна всерьез столкнулась с терроризмом </a:t>
            </a:r>
            <a:r>
              <a:rPr lang="ru-RU" sz="2000" b="1" dirty="0" smtClean="0">
                <a:solidFill>
                  <a:srgbClr val="FFFF00"/>
                </a:solidFill>
              </a:rPr>
              <a:t>во время "перестройки</a:t>
            </a:r>
            <a:r>
              <a:rPr lang="ru-RU" sz="2000" b="1" dirty="0">
                <a:solidFill>
                  <a:srgbClr val="FFFF00"/>
                </a:solidFill>
              </a:rPr>
              <a:t>". </a:t>
            </a:r>
            <a:r>
              <a:rPr lang="ru-RU" sz="2000" b="1" dirty="0" smtClean="0">
                <a:solidFill>
                  <a:srgbClr val="FFFF00"/>
                </a:solidFill>
              </a:rPr>
              <a:t> Уже </a:t>
            </a:r>
            <a:r>
              <a:rPr lang="ru-RU" sz="2000" b="1" dirty="0">
                <a:solidFill>
                  <a:srgbClr val="FFFF00"/>
                </a:solidFill>
              </a:rPr>
              <a:t>в 1990 году на её </a:t>
            </a:r>
            <a:r>
              <a:rPr lang="ru-RU" sz="2000" b="1" dirty="0" smtClean="0">
                <a:solidFill>
                  <a:srgbClr val="FFFF00"/>
                </a:solidFill>
              </a:rPr>
              <a:t>территории было </a:t>
            </a:r>
            <a:r>
              <a:rPr lang="ru-RU" sz="2000" b="1" dirty="0">
                <a:solidFill>
                  <a:srgbClr val="FFFF00"/>
                </a:solidFill>
              </a:rPr>
              <a:t>совершено около 200 взрывов, при </a:t>
            </a:r>
            <a:r>
              <a:rPr lang="ru-RU" sz="2000" b="1" dirty="0" smtClean="0">
                <a:solidFill>
                  <a:srgbClr val="FFFF00"/>
                </a:solidFill>
              </a:rPr>
              <a:t>которых погибло </a:t>
            </a:r>
            <a:r>
              <a:rPr lang="ru-RU" sz="2000" b="1" dirty="0">
                <a:solidFill>
                  <a:srgbClr val="FFFF00"/>
                </a:solidFill>
              </a:rPr>
              <a:t>более 50 человек.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В </a:t>
            </a:r>
            <a:r>
              <a:rPr lang="ru-RU" sz="2000" b="1" dirty="0">
                <a:solidFill>
                  <a:srgbClr val="FFFF00"/>
                </a:solidFill>
              </a:rPr>
              <a:t>1991 году </a:t>
            </a:r>
            <a:r>
              <a:rPr lang="ru-RU" sz="2000" b="1" dirty="0" smtClean="0">
                <a:solidFill>
                  <a:srgbClr val="FFFF00"/>
                </a:solidFill>
              </a:rPr>
              <a:t>в </a:t>
            </a:r>
            <a:r>
              <a:rPr lang="ru-RU" sz="2000" b="1" dirty="0">
                <a:solidFill>
                  <a:srgbClr val="FFFF00"/>
                </a:solidFill>
              </a:rPr>
              <a:t>результате кровавых столкновений </a:t>
            </a:r>
            <a:r>
              <a:rPr lang="ru-RU" sz="2000" b="1" dirty="0" smtClean="0">
                <a:solidFill>
                  <a:srgbClr val="FFFF00"/>
                </a:solidFill>
              </a:rPr>
              <a:t>погибло более </a:t>
            </a:r>
            <a:r>
              <a:rPr lang="ru-RU" sz="2000" b="1" dirty="0">
                <a:solidFill>
                  <a:srgbClr val="FFFF00"/>
                </a:solidFill>
              </a:rPr>
              <a:t>1500 человек, было ранено более 10 </a:t>
            </a:r>
            <a:r>
              <a:rPr lang="ru-RU" sz="2000" b="1" dirty="0" smtClean="0">
                <a:solidFill>
                  <a:srgbClr val="FFFF00"/>
                </a:solidFill>
              </a:rPr>
              <a:t>тысяч граждан</a:t>
            </a:r>
            <a:r>
              <a:rPr lang="ru-RU" sz="2000" b="1" dirty="0">
                <a:solidFill>
                  <a:srgbClr val="FFFF00"/>
                </a:solidFill>
              </a:rPr>
              <a:t>, а 600 тысяч стали </a:t>
            </a:r>
            <a:r>
              <a:rPr lang="ru-RU" sz="2000" b="1" dirty="0" smtClean="0">
                <a:solidFill>
                  <a:srgbClr val="FFFF00"/>
                </a:solidFill>
              </a:rPr>
              <a:t> беженцами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Начиная </a:t>
            </a:r>
            <a:r>
              <a:rPr lang="ru-RU" sz="2000" b="1" dirty="0">
                <a:solidFill>
                  <a:srgbClr val="FFFF00"/>
                </a:solidFill>
              </a:rPr>
              <a:t>с 1992 года, в России </a:t>
            </a:r>
            <a:r>
              <a:rPr lang="ru-RU" sz="2000" b="1" dirty="0" smtClean="0">
                <a:solidFill>
                  <a:srgbClr val="FFFF00"/>
                </a:solidFill>
              </a:rPr>
              <a:t>широкое распространение </a:t>
            </a:r>
            <a:r>
              <a:rPr lang="ru-RU" sz="2000" b="1" dirty="0">
                <a:solidFill>
                  <a:srgbClr val="FFFF00"/>
                </a:solidFill>
              </a:rPr>
              <a:t>получило такое явление, как </a:t>
            </a:r>
            <a:r>
              <a:rPr lang="ru-RU" sz="2000" b="1" dirty="0" smtClean="0">
                <a:solidFill>
                  <a:srgbClr val="FFFF00"/>
                </a:solidFill>
              </a:rPr>
              <a:t>заказные убийства </a:t>
            </a:r>
            <a:r>
              <a:rPr lang="ru-RU" sz="2000" b="1" dirty="0">
                <a:solidFill>
                  <a:srgbClr val="FFFF00"/>
                </a:solidFill>
              </a:rPr>
              <a:t>неугодных лиц. Жертвами их стали и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становятся журналисты, </a:t>
            </a:r>
            <a:r>
              <a:rPr lang="ru-RU" sz="2000" b="1" dirty="0" smtClean="0">
                <a:solidFill>
                  <a:srgbClr val="FFFF00"/>
                </a:solidFill>
              </a:rPr>
              <a:t>депутаты Государственной Думы, предприниматели</a:t>
            </a:r>
            <a:r>
              <a:rPr lang="ru-RU" sz="2000" b="1" dirty="0">
                <a:solidFill>
                  <a:srgbClr val="FFFF00"/>
                </a:solidFill>
              </a:rPr>
              <a:t>, банкиры, мэры городов,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коммерсанты.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392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7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Только в 2000 году в мире было совершено </a:t>
            </a:r>
            <a:r>
              <a:rPr lang="ru-RU" sz="2000" b="1" dirty="0" smtClean="0">
                <a:solidFill>
                  <a:srgbClr val="FFFF00"/>
                </a:solidFill>
              </a:rPr>
              <a:t>423 террористических </a:t>
            </a:r>
            <a:r>
              <a:rPr lang="ru-RU" sz="2000" b="1" dirty="0">
                <a:solidFill>
                  <a:srgbClr val="FFFF00"/>
                </a:solidFill>
              </a:rPr>
              <a:t>акта, 405 человек погибли </a:t>
            </a:r>
            <a:r>
              <a:rPr lang="ru-RU" sz="2000" b="1" dirty="0" smtClean="0">
                <a:solidFill>
                  <a:srgbClr val="FFFF00"/>
                </a:solidFill>
              </a:rPr>
              <a:t>и 791 </a:t>
            </a:r>
            <a:r>
              <a:rPr lang="ru-RU" sz="2000" b="1" dirty="0">
                <a:solidFill>
                  <a:srgbClr val="FFFF00"/>
                </a:solidFill>
              </a:rPr>
              <a:t>получили ранение. За десять лет совершено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6500 актов международного терроризма, </a:t>
            </a:r>
            <a:r>
              <a:rPr lang="ru-RU" sz="2000" b="1" dirty="0" smtClean="0">
                <a:solidFill>
                  <a:srgbClr val="FFFF00"/>
                </a:solidFill>
              </a:rPr>
              <a:t>от которых </a:t>
            </a:r>
            <a:r>
              <a:rPr lang="ru-RU" sz="2000" b="1" dirty="0">
                <a:solidFill>
                  <a:srgbClr val="FFFF00"/>
                </a:solidFill>
              </a:rPr>
              <a:t>погибли 5 тысяч человек, </a:t>
            </a:r>
            <a:r>
              <a:rPr lang="ru-RU" sz="2000" b="1" dirty="0" smtClean="0">
                <a:solidFill>
                  <a:srgbClr val="FFFF00"/>
                </a:solidFill>
              </a:rPr>
              <a:t>пострадали более </a:t>
            </a:r>
            <a:r>
              <a:rPr lang="ru-RU" sz="2000" b="1" dirty="0">
                <a:solidFill>
                  <a:srgbClr val="FFFF00"/>
                </a:solidFill>
              </a:rPr>
              <a:t>11 тысяч человек!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6353"/>
            <a:ext cx="3600400" cy="311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9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2291"/>
            <a:ext cx="892199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9 сентября 1999 г. в Москве произошел чудовищный </a:t>
            </a:r>
            <a:r>
              <a:rPr lang="ru-RU" sz="2000" b="1" dirty="0" smtClean="0">
                <a:solidFill>
                  <a:srgbClr val="FFFF00"/>
                </a:solidFill>
              </a:rPr>
              <a:t>теракт: при взрыве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жилого дома на улице Гурьянова погибли </a:t>
            </a:r>
            <a:r>
              <a:rPr lang="ru-RU" sz="2000" b="1" dirty="0" smtClean="0">
                <a:solidFill>
                  <a:srgbClr val="FFFF00"/>
                </a:solidFill>
              </a:rPr>
              <a:t>124 человека</a:t>
            </a:r>
            <a:r>
              <a:rPr lang="ru-RU" sz="2000" b="1" dirty="0">
                <a:solidFill>
                  <a:srgbClr val="FFFF00"/>
                </a:solidFill>
              </a:rPr>
              <a:t>, 164 были ранены.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Через </a:t>
            </a:r>
            <a:r>
              <a:rPr lang="ru-RU" sz="2000" b="1" dirty="0">
                <a:solidFill>
                  <a:srgbClr val="FFFF00"/>
                </a:solidFill>
              </a:rPr>
              <a:t>несколько дней </a:t>
            </a:r>
            <a:r>
              <a:rPr lang="ru-RU" sz="2000" b="1" dirty="0" smtClean="0">
                <a:solidFill>
                  <a:srgbClr val="FFFF00"/>
                </a:solidFill>
              </a:rPr>
              <a:t>последовали взрывы </a:t>
            </a:r>
            <a:r>
              <a:rPr lang="ru-RU" sz="2000" b="1" dirty="0">
                <a:solidFill>
                  <a:srgbClr val="FFFF00"/>
                </a:solidFill>
              </a:rPr>
              <a:t>домов на столичном </a:t>
            </a:r>
            <a:r>
              <a:rPr lang="ru-RU" sz="2000" b="1" dirty="0" smtClean="0">
                <a:solidFill>
                  <a:srgbClr val="FFFF00"/>
                </a:solidFill>
              </a:rPr>
              <a:t>Каширском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шоссе и в </a:t>
            </a:r>
            <a:r>
              <a:rPr lang="ru-RU" sz="2000" b="1" dirty="0" smtClean="0">
                <a:solidFill>
                  <a:srgbClr val="FFFF00"/>
                </a:solidFill>
              </a:rPr>
              <a:t>городе Волгодонске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Террористический акт 9 мая во время парада в Каспийске в </a:t>
            </a:r>
            <a:r>
              <a:rPr lang="ru-RU" sz="2000" b="1" dirty="0" smtClean="0">
                <a:solidFill>
                  <a:srgbClr val="C00000"/>
                </a:solidFill>
              </a:rPr>
              <a:t>2002 г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унёс </a:t>
            </a:r>
            <a:r>
              <a:rPr lang="ru-RU" sz="2000" b="1" dirty="0">
                <a:solidFill>
                  <a:srgbClr val="C00000"/>
                </a:solidFill>
              </a:rPr>
              <a:t>жизни 45 человек, 86 ранено.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2002 год. 50 чеченских боевиков (18 из них – </a:t>
            </a:r>
            <a:r>
              <a:rPr lang="ru-RU" sz="2000" b="1" dirty="0" smtClean="0">
                <a:solidFill>
                  <a:srgbClr val="FFFF00"/>
                </a:solidFill>
              </a:rPr>
              <a:t>женщины) захватили </a:t>
            </a:r>
            <a:r>
              <a:rPr lang="ru-RU" sz="2000" b="1" dirty="0">
                <a:solidFill>
                  <a:srgbClr val="FFFF00"/>
                </a:solidFill>
              </a:rPr>
              <a:t>театр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на </a:t>
            </a:r>
            <a:r>
              <a:rPr lang="ru-RU" sz="2000" b="1" dirty="0">
                <a:solidFill>
                  <a:srgbClr val="FFFF00"/>
                </a:solidFill>
              </a:rPr>
              <a:t>Дубровке во время </a:t>
            </a:r>
            <a:r>
              <a:rPr lang="ru-RU" sz="2000" b="1" dirty="0" smtClean="0">
                <a:solidFill>
                  <a:srgbClr val="FFFF00"/>
                </a:solidFill>
              </a:rPr>
              <a:t>представления "Норд-Ост« и </a:t>
            </a:r>
            <a:r>
              <a:rPr lang="ru-RU" sz="2000" b="1" dirty="0">
                <a:solidFill>
                  <a:srgbClr val="FFFF00"/>
                </a:solidFill>
              </a:rPr>
              <a:t>удерживали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заложников </a:t>
            </a:r>
            <a:r>
              <a:rPr lang="ru-RU" sz="2000" b="1" dirty="0">
                <a:solidFill>
                  <a:srgbClr val="FFFF00"/>
                </a:solidFill>
              </a:rPr>
              <a:t>в течении трёх дней. </a:t>
            </a:r>
            <a:r>
              <a:rPr lang="ru-RU" sz="2000" b="1" dirty="0" smtClean="0">
                <a:solidFill>
                  <a:srgbClr val="FFFF00"/>
                </a:solidFill>
              </a:rPr>
              <a:t>Погибло 130 человек</a:t>
            </a:r>
            <a:r>
              <a:rPr lang="ru-RU" sz="2000" b="1" dirty="0">
                <a:solidFill>
                  <a:srgbClr val="FFFF00"/>
                </a:solidFill>
              </a:rPr>
              <a:t>, десятки ранено.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Взрывы в Московском метро 29 марта 2010 г. </a:t>
            </a:r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вумя террористками-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смертницами </a:t>
            </a:r>
            <a:r>
              <a:rPr lang="ru-RU" sz="2000" b="1" dirty="0">
                <a:solidFill>
                  <a:srgbClr val="C00000"/>
                </a:solidFill>
              </a:rPr>
              <a:t>дагестанского </a:t>
            </a:r>
            <a:r>
              <a:rPr lang="ru-RU" sz="2000" b="1" dirty="0" smtClean="0">
                <a:solidFill>
                  <a:srgbClr val="C00000"/>
                </a:solidFill>
              </a:rPr>
              <a:t>происхождения унесло </a:t>
            </a:r>
            <a:r>
              <a:rPr lang="ru-RU" sz="2000" b="1" dirty="0" smtClean="0">
                <a:solidFill>
                  <a:srgbClr val="C00000"/>
                </a:solidFill>
              </a:rPr>
              <a:t>жизни людей </a:t>
            </a:r>
            <a:r>
              <a:rPr lang="ru-RU" sz="2000" b="1" dirty="0" smtClean="0">
                <a:solidFill>
                  <a:srgbClr val="C00000"/>
                </a:solidFill>
              </a:rPr>
              <a:t>из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нескольких </a:t>
            </a:r>
            <a:r>
              <a:rPr lang="ru-RU" sz="2000" b="1" dirty="0">
                <a:solidFill>
                  <a:srgbClr val="C00000"/>
                </a:solidFill>
              </a:rPr>
              <a:t>стран: погибло 40 </a:t>
            </a:r>
            <a:r>
              <a:rPr lang="ru-RU" sz="2000" b="1" dirty="0" smtClean="0">
                <a:solidFill>
                  <a:srgbClr val="C00000"/>
                </a:solidFill>
              </a:rPr>
              <a:t>человек, ранено </a:t>
            </a:r>
            <a:r>
              <a:rPr lang="ru-RU" sz="2000" b="1" dirty="0">
                <a:solidFill>
                  <a:srgbClr val="C00000"/>
                </a:solidFill>
              </a:rPr>
              <a:t>88.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5043"/>
            <a:ext cx="1872207" cy="16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1656184" cy="168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1728192" cy="154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6" y="4725144"/>
            <a:ext cx="1656184" cy="16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9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805964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Террористический акт в Домодедово Московского аэропорта в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зале международных прилётов 24 января 2011 г. Погибло 37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человек, ранено 117.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31 </a:t>
            </a:r>
            <a:r>
              <a:rPr lang="ru-RU" sz="2000" b="1" dirty="0">
                <a:solidFill>
                  <a:srgbClr val="C00000"/>
                </a:solidFill>
              </a:rPr>
              <a:t>октября 2015г. Катастрофа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над </a:t>
            </a:r>
            <a:r>
              <a:rPr lang="ru-RU" sz="2000" b="1" dirty="0" smtClean="0">
                <a:solidFill>
                  <a:srgbClr val="C00000"/>
                </a:solidFill>
              </a:rPr>
              <a:t>Синайским полуостровом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результате заложенной в самолёт бомбы потерпел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крушение </a:t>
            </a:r>
            <a:r>
              <a:rPr lang="ru-RU" sz="2000" b="1" dirty="0" err="1">
                <a:solidFill>
                  <a:srgbClr val="C00000"/>
                </a:solidFill>
              </a:rPr>
              <a:t>Airbus</a:t>
            </a:r>
            <a:r>
              <a:rPr lang="ru-RU" sz="2000" b="1" dirty="0">
                <a:solidFill>
                  <a:srgbClr val="C00000"/>
                </a:solidFill>
              </a:rPr>
              <a:t> A321. Все 217 пассажиров и 7 членов экипажа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погибли.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29 </a:t>
            </a:r>
            <a:r>
              <a:rPr lang="ru-RU" sz="2000" b="1" dirty="0">
                <a:solidFill>
                  <a:srgbClr val="FFFF00"/>
                </a:solidFill>
              </a:rPr>
              <a:t>декабря 2015г. Обстрел Дербентской крепости. В результате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обстрела туристов из автоматического оружия группой террористов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погиб один человек и ещё 11 получили ранения. Ответственность за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теракт взяло на себя руководство «ИГИЛ».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11 </a:t>
            </a:r>
            <a:r>
              <a:rPr lang="ru-RU" sz="2000" b="1" dirty="0">
                <a:solidFill>
                  <a:srgbClr val="C00000"/>
                </a:solidFill>
              </a:rPr>
              <a:t>апреля 2016г. - нападение на здание ОВД в селе Новоселицкое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(Ставропольский край); один из нападавших подорвался, двое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других были убиты силами МВД, других пострадавших не было.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19 </a:t>
            </a:r>
            <a:r>
              <a:rPr lang="ru-RU" sz="2000" b="1" dirty="0">
                <a:solidFill>
                  <a:srgbClr val="FFFF00"/>
                </a:solidFill>
              </a:rPr>
              <a:t>декабря 2016г. - в Анкаре убит посол Российской Федерации в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Турции, Андрей Карлов. Россия квалифицировала нападение как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террористический акт.</a:t>
            </a:r>
          </a:p>
        </p:txBody>
      </p:sp>
    </p:spTree>
    <p:extLst>
      <p:ext uri="{BB962C8B-B14F-4D97-AF65-F5344CB8AC3E}">
        <p14:creationId xmlns:p14="http://schemas.microsoft.com/office/powerpoint/2010/main" val="177179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Разгул терроризма – сегодня не только российская, но уже и </a:t>
            </a:r>
            <a:r>
              <a:rPr lang="ru-RU" sz="2000" b="1" dirty="0" smtClean="0">
                <a:solidFill>
                  <a:srgbClr val="FFFF00"/>
                </a:solidFill>
              </a:rPr>
              <a:t>острейшая международная </a:t>
            </a:r>
            <a:r>
              <a:rPr lang="ru-RU" sz="2000" b="1" dirty="0">
                <a:solidFill>
                  <a:srgbClr val="FFFF00"/>
                </a:solidFill>
              </a:rPr>
              <a:t>проблема. Об этом свидетельствуют многие факты, но </a:t>
            </a:r>
            <a:r>
              <a:rPr lang="ru-RU" sz="2000" b="1" dirty="0" smtClean="0">
                <a:solidFill>
                  <a:srgbClr val="FFFF00"/>
                </a:solidFill>
              </a:rPr>
              <a:t>особенно красноречивы </a:t>
            </a:r>
            <a:r>
              <a:rPr lang="ru-RU" sz="2000" b="1" dirty="0">
                <a:solidFill>
                  <a:srgbClr val="FFFF00"/>
                </a:solidFill>
              </a:rPr>
              <a:t>взрыв в Нью-Йорке Всемирного торгового центра 11 сентября </a:t>
            </a:r>
            <a:r>
              <a:rPr lang="ru-RU" sz="2000" b="1" dirty="0" smtClean="0">
                <a:solidFill>
                  <a:srgbClr val="FFFF00"/>
                </a:solidFill>
              </a:rPr>
              <a:t>2001 года</a:t>
            </a:r>
            <a:r>
              <a:rPr lang="ru-RU" sz="2000" b="1" dirty="0">
                <a:solidFill>
                  <a:srgbClr val="FFFF00"/>
                </a:solidFill>
              </a:rPr>
              <a:t>, унесшего жизни 5417 человек из 90 стран.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456384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53223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3573"/>
            <a:ext cx="3528392" cy="20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0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2089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Правила поведения в случае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угрозы </a:t>
            </a:r>
            <a:r>
              <a:rPr lang="ru-RU" sz="2200" b="1" dirty="0" smtClean="0">
                <a:solidFill>
                  <a:srgbClr val="C00000"/>
                </a:solidFill>
              </a:rPr>
              <a:t>террористического </a:t>
            </a:r>
            <a:r>
              <a:rPr lang="ru-RU" sz="2200" b="1" dirty="0">
                <a:solidFill>
                  <a:srgbClr val="C00000"/>
                </a:solidFill>
              </a:rPr>
              <a:t>акта</a:t>
            </a:r>
            <a:r>
              <a:rPr lang="ru-RU" sz="2200" b="1" dirty="0" smtClean="0">
                <a:solidFill>
                  <a:srgbClr val="C00000"/>
                </a:solidFill>
              </a:rPr>
              <a:t>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86" y="1082081"/>
            <a:ext cx="41014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Помните </a:t>
            </a:r>
            <a:r>
              <a:rPr lang="ru-RU" sz="2000" b="1" dirty="0" smtClean="0">
                <a:solidFill>
                  <a:srgbClr val="FFFF00"/>
                </a:solidFill>
              </a:rPr>
              <a:t>– ваша цель остаться в живых.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Не </a:t>
            </a:r>
            <a:r>
              <a:rPr lang="ru-RU" sz="2000" b="1" dirty="0">
                <a:solidFill>
                  <a:srgbClr val="FFFF00"/>
                </a:solidFill>
              </a:rPr>
              <a:t>трогайте, не вскрывайте, не </a:t>
            </a:r>
            <a:r>
              <a:rPr lang="ru-RU" sz="2000" b="1" dirty="0" smtClean="0">
                <a:solidFill>
                  <a:srgbClr val="FFFF00"/>
                </a:solidFill>
              </a:rPr>
              <a:t>передвигайте обнаруженные </a:t>
            </a:r>
            <a:r>
              <a:rPr lang="ru-RU" sz="2000" b="1" dirty="0">
                <a:solidFill>
                  <a:srgbClr val="FFFF00"/>
                </a:solidFill>
              </a:rPr>
              <a:t>подозрительные предметы, т. к. </a:t>
            </a:r>
            <a:r>
              <a:rPr lang="ru-RU" sz="2000" b="1" dirty="0" smtClean="0">
                <a:solidFill>
                  <a:srgbClr val="FFFF00"/>
                </a:solidFill>
              </a:rPr>
              <a:t>это может </a:t>
            </a:r>
            <a:r>
              <a:rPr lang="ru-RU" sz="2000" b="1" dirty="0">
                <a:solidFill>
                  <a:srgbClr val="FFFF00"/>
                </a:solidFill>
              </a:rPr>
              <a:t>привести к взрыву.</a:t>
            </a:r>
          </a:p>
          <a:p>
            <a:r>
              <a:rPr lang="ru-RU" sz="2000" b="1" dirty="0" smtClean="0"/>
              <a:t> 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Сообщайте </a:t>
            </a:r>
            <a:r>
              <a:rPr lang="ru-RU" sz="2000" b="1" dirty="0">
                <a:solidFill>
                  <a:srgbClr val="FFFF00"/>
                </a:solidFill>
              </a:rPr>
              <a:t>взрослым или в полицию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Если </a:t>
            </a:r>
            <a:r>
              <a:rPr lang="ru-RU" sz="2000" b="1" dirty="0">
                <a:solidFill>
                  <a:srgbClr val="FFFF00"/>
                </a:solidFill>
              </a:rPr>
              <a:t>же вы всё-таки оказались заложником, не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допускайте действий, которые могут спровоцировать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террористов к применению насилия или оружия.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31264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Правила «Если ты оказался в заложниках».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6561" y="1389857"/>
            <a:ext cx="42264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Помни: опытные люди уже спешат к тебе на помощь. 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Не пытайся убежать, вырваться самостоятельно – террористы могут отреагировать агрессивно.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Постарайся </a:t>
            </a:r>
            <a:r>
              <a:rPr lang="ru-RU" sz="2000" b="1" dirty="0">
                <a:solidFill>
                  <a:srgbClr val="FFFF00"/>
                </a:solidFill>
              </a:rPr>
              <a:t>успокоиться и жди освобождения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Старайся </a:t>
            </a:r>
            <a:r>
              <a:rPr lang="ru-RU" sz="2000" b="1" dirty="0">
                <a:solidFill>
                  <a:srgbClr val="FFFF00"/>
                </a:solidFill>
              </a:rPr>
              <a:t>не раздражать террористов: не кричи, не плачь, </a:t>
            </a:r>
            <a:r>
              <a:rPr lang="ru-RU" sz="2000" b="1" dirty="0" smtClean="0">
                <a:solidFill>
                  <a:srgbClr val="FFFF00"/>
                </a:solidFill>
              </a:rPr>
              <a:t>не возмущайся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Не </a:t>
            </a:r>
            <a:r>
              <a:rPr lang="ru-RU" sz="2000" b="1" dirty="0">
                <a:solidFill>
                  <a:srgbClr val="FFFF00"/>
                </a:solidFill>
              </a:rPr>
              <a:t>требуй также немедленного освобождения - это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невозможно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19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581128"/>
            <a:ext cx="863300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Бояться терроризма нельзя, потому что жизнь под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страхом очень тяжела и именно этого добиваются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террористы, но нужно быть в любой ситуации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бдительным и осторожным.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6886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7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483</TotalTime>
  <Words>707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23</cp:revision>
  <dcterms:created xsi:type="dcterms:W3CDTF">2024-10-07T13:18:31Z</dcterms:created>
  <dcterms:modified xsi:type="dcterms:W3CDTF">2024-10-11T12:34:38Z</dcterms:modified>
</cp:coreProperties>
</file>