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0FDF43-A4BE-420D-9E25-BCDE976F3CCF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2D21D-9EE7-49D1-9E30-77CB4E71F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0FDF43-A4BE-420D-9E25-BCDE976F3CCF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2D21D-9EE7-49D1-9E30-77CB4E71F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0FDF43-A4BE-420D-9E25-BCDE976F3CCF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2D21D-9EE7-49D1-9E30-77CB4E71F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0FDF43-A4BE-420D-9E25-BCDE976F3CCF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2D21D-9EE7-49D1-9E30-77CB4E71F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0FDF43-A4BE-420D-9E25-BCDE976F3CCF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2D21D-9EE7-49D1-9E30-77CB4E71F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0FDF43-A4BE-420D-9E25-BCDE976F3CCF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2D21D-9EE7-49D1-9E30-77CB4E71F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0FDF43-A4BE-420D-9E25-BCDE976F3CCF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2D21D-9EE7-49D1-9E30-77CB4E71F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0FDF43-A4BE-420D-9E25-BCDE976F3CCF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2D21D-9EE7-49D1-9E30-77CB4E71F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0FDF43-A4BE-420D-9E25-BCDE976F3CCF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2D21D-9EE7-49D1-9E30-77CB4E71F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0FDF43-A4BE-420D-9E25-BCDE976F3CCF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2D21D-9EE7-49D1-9E30-77CB4E71F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0FDF43-A4BE-420D-9E25-BCDE976F3CCF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2D21D-9EE7-49D1-9E30-77CB4E71FED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40FDF43-A4BE-420D-9E25-BCDE976F3CCF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8B2D21D-9EE7-49D1-9E30-77CB4E71FE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6" t="7043" r="4216" b="9539"/>
          <a:stretch/>
        </p:blipFill>
        <p:spPr bwMode="auto">
          <a:xfrm>
            <a:off x="2267744" y="1988840"/>
            <a:ext cx="4824536" cy="378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40761"/>
            <a:ext cx="6675225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ИЛЬИН ДЕНЬ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6998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836712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</a:rPr>
              <a:t>Праздник «Ильин день на улице Ильинке» проводится по разрешению Президента РФ и по благословению Святейшего Патриарха Московского и всея Руси.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5694" y="2420888"/>
            <a:ext cx="5328593" cy="310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04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1395" y="1460332"/>
            <a:ext cx="49030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accent2"/>
                </a:solidFill>
                <a:latin typeface="Arial Narrow" pitchFamily="34" charset="0"/>
              </a:rPr>
              <a:t>Ильи́н</a:t>
            </a:r>
            <a:r>
              <a:rPr lang="ru-RU" b="1" dirty="0">
                <a:solidFill>
                  <a:schemeClr val="accent2"/>
                </a:solidFill>
                <a:latin typeface="Arial Narrow" pitchFamily="34" charset="0"/>
              </a:rPr>
              <a:t> день — традиционный народный </a:t>
            </a:r>
            <a:r>
              <a:rPr lang="ru-RU" b="1" dirty="0" smtClean="0">
                <a:solidFill>
                  <a:schemeClr val="accent2"/>
                </a:solidFill>
                <a:latin typeface="Arial Narrow" pitchFamily="34" charset="0"/>
              </a:rPr>
              <a:t>праздник у </a:t>
            </a:r>
            <a:r>
              <a:rPr lang="ru-RU" b="1" dirty="0">
                <a:solidFill>
                  <a:schemeClr val="accent2"/>
                </a:solidFill>
                <a:latin typeface="Arial Narrow" pitchFamily="34" charset="0"/>
              </a:rPr>
              <a:t>восточных и южных славян , приуроченный к церковному дню памяти пророка Илии , одного из наиболее чтимых на Руси святых.</a:t>
            </a:r>
          </a:p>
          <a:p>
            <a:endParaRPr lang="ru-RU" b="1" dirty="0" smtClean="0">
              <a:solidFill>
                <a:schemeClr val="accent2"/>
              </a:solidFill>
              <a:latin typeface="Arial Narrow" pitchFamily="34" charset="0"/>
            </a:endParaRPr>
          </a:p>
          <a:p>
            <a:r>
              <a:rPr lang="ru-RU" b="1" dirty="0" smtClean="0">
                <a:solidFill>
                  <a:schemeClr val="accent2"/>
                </a:solidFill>
                <a:latin typeface="Arial Narrow" pitchFamily="34" charset="0"/>
              </a:rPr>
              <a:t>С </a:t>
            </a:r>
            <a:r>
              <a:rPr lang="ru-RU" b="1" dirty="0">
                <a:solidFill>
                  <a:schemeClr val="accent2"/>
                </a:solidFill>
                <a:latin typeface="Arial Narrow" pitchFamily="34" charset="0"/>
              </a:rPr>
              <a:t>глубокой древности почитается на Руси Пророк Божий Илия. Еще при князе Игоре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Arial Narrow" pitchFamily="34" charset="0"/>
              </a:rPr>
              <a:t> </a:t>
            </a:r>
            <a:r>
              <a:rPr lang="ru-RU" b="1" dirty="0">
                <a:solidFill>
                  <a:schemeClr val="accent2"/>
                </a:solidFill>
                <a:latin typeface="Arial Narrow" pitchFamily="34" charset="0"/>
              </a:rPr>
              <a:t>в Киеве был построен первый соборный храм в честь Ильи Пророка.</a:t>
            </a:r>
          </a:p>
          <a:p>
            <a:endParaRPr lang="ru-RU" b="1" dirty="0">
              <a:solidFill>
                <a:schemeClr val="accent2"/>
              </a:solidFill>
              <a:latin typeface="Arial Narrow" pitchFamily="34" charset="0"/>
            </a:endParaRPr>
          </a:p>
          <a:p>
            <a:r>
              <a:rPr lang="ru-RU" b="1" dirty="0">
                <a:solidFill>
                  <a:schemeClr val="accent2"/>
                </a:solidFill>
                <a:latin typeface="Arial Narrow" pitchFamily="34" charset="0"/>
              </a:rPr>
              <a:t>После Крещения Руси в 988 году Ильинские храмы стали воздвигаться во множестве.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" t="12162" r="50140" b="3165"/>
          <a:stretch/>
        </p:blipFill>
        <p:spPr bwMode="auto">
          <a:xfrm>
            <a:off x="611560" y="1268760"/>
            <a:ext cx="2922662" cy="387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11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6139" y="764704"/>
            <a:ext cx="4896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Данное младенцу имя Илия (крепость Господня) определило всю его жизнь. С малых лет он посвятил себя Единому Богу, поселился в пустыне и проводил жизнь в строгом посте,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Богомыслиие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молитве.</a:t>
            </a:r>
          </a:p>
          <a:p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Призванный к пророческому служению при израильском царе Ахаве, пророк стал пламенным хранителем истинной веры и благочестия.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556" y="3789040"/>
            <a:ext cx="52565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Arial Narrow" pitchFamily="34" charset="0"/>
              </a:rPr>
              <a:t>Пророк Божий Илия своим безграничным послушанием слову Божию, своей безупречной чистотой, подвижническим образом жизни воистину был велик и славен пред Богом и людьми. Люди называли его при жизни человеком Божиим, и, когда встречались с ним, падали ниц перед ним, прозревая великую силу Божию.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15526" r="49860" b="4474"/>
          <a:stretch/>
        </p:blipFill>
        <p:spPr bwMode="auto">
          <a:xfrm>
            <a:off x="5940152" y="1196752"/>
            <a:ext cx="2691926" cy="365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4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7864" y="1988840"/>
            <a:ext cx="4968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Ильин день был всенародным праздником, который широко отмечался всеми русскими людьми и сопровождался делами милосердия. Работать в такой день считалось грехом, но ради Ильи пророка – «питателя голодных» в этот день зажинался первый сноп и делался первый срез пчелиных сот. И конечно непременной считалась раздача милостыни.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" t="10479" r="61916" b="9895"/>
          <a:stretch/>
        </p:blipFill>
        <p:spPr bwMode="auto">
          <a:xfrm>
            <a:off x="827584" y="1340768"/>
            <a:ext cx="237626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79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1" y="2192369"/>
            <a:ext cx="48245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Arial Narrow" pitchFamily="34" charset="0"/>
              </a:rPr>
              <a:t>Святой Илия, родившийся за 900 лет до Рождества Христова и чудесно вознесшийся живым на небо в огненной колеснице, издревле почитался помощником в страшном бедствии - засухах, грозивших голодом и войнами, и ему молились о даровании дождя. Люди просили защиты святого и во время гроз.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8" t="11040" r="2898" b="9147"/>
          <a:stretch/>
        </p:blipFill>
        <p:spPr bwMode="auto">
          <a:xfrm>
            <a:off x="5652120" y="1383503"/>
            <a:ext cx="2512464" cy="364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5990" y="768111"/>
            <a:ext cx="35974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Огненное восхождение пророка Илии</a:t>
            </a:r>
          </a:p>
        </p:txBody>
      </p:sp>
    </p:spTree>
    <p:extLst>
      <p:ext uri="{BB962C8B-B14F-4D97-AF65-F5344CB8AC3E}">
        <p14:creationId xmlns:p14="http://schemas.microsoft.com/office/powerpoint/2010/main" val="4129637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980728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В народе говорят: «От святого Ильи - платья все милее» или «от святого Ильи - солнце все милее». Это значит, что с этого дня начинаются холода. Если в этой день гром, то в этот год будет много града, а черви попортят орехи. Особо торжественно выпекали "зажиточный хлеб" - хлеб первого урожая. Соблюдали ритуал разрезания и раздачи первого каравая: самому старшему - первый ломоть - как "батюшке -пахарю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".</a:t>
            </a:r>
          </a:p>
          <a:p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  <a:p>
            <a:endParaRPr lang="ru-RU" b="1" dirty="0" smtClean="0">
              <a:latin typeface="Arial Narrow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98180"/>
            <a:ext cx="3168352" cy="195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246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1" y="548680"/>
            <a:ext cx="82809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>
                <a:solidFill>
                  <a:schemeClr val="accent2"/>
                </a:solidFill>
                <a:latin typeface="Arial Narrow" pitchFamily="34" charset="0"/>
              </a:rPr>
              <a:t>Со дня пророка Божия Илии в средней России появляются первые признаки приближающейся осени: контраст между дневной и ночной температурой. Поэтому заметно остывает вода в реках и озёрах. По этой причине в старину обычно люди после Ильина дня не купались. До Ильи мужик купается, а с Ильи с водой прощается. Множество поговорок и примет в связи с этим днем – плод народно - поэтической фантазии</a:t>
            </a:r>
            <a:r>
              <a:rPr lang="ru-RU" b="1" dirty="0" smtClean="0">
                <a:solidFill>
                  <a:schemeClr val="accent2"/>
                </a:solidFill>
                <a:latin typeface="Arial Narrow" pitchFamily="34" charset="0"/>
              </a:rPr>
              <a:t>.</a:t>
            </a:r>
            <a:endParaRPr lang="ru-RU" b="1" dirty="0">
              <a:solidFill>
                <a:schemeClr val="accent2"/>
              </a:solidFill>
              <a:latin typeface="Arial Narrow" pitchFamily="34" charset="0"/>
            </a:endParaRPr>
          </a:p>
          <a:p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933056"/>
            <a:ext cx="8280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С Ильина дня, по народным поверьям, начиналось ненастье, а также запрещалось купаться. Купаться запрещалось по причине того, что в воду с этого дня возвращается всякая нечисть (черти, русалки, волос — с Иванова дня и до сих пор они были на суше, где их молниями отстреливал Илья-пророк). Поэтому купание становится чревато появлением нарывов и фурункулов на теле, а в отдельных случаях вообще утоплением нечистью.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61406"/>
            <a:ext cx="22860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876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9288" y="1628800"/>
            <a:ext cx="37181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Arial Narrow" pitchFamily="34" charset="0"/>
              </a:rPr>
              <a:t>Более 80-ти лет не совершались в Москве церковные торжества в Ильин день.</a:t>
            </a:r>
          </a:p>
          <a:p>
            <a:endParaRPr lang="ru-RU" b="1" dirty="0">
              <a:solidFill>
                <a:schemeClr val="accent2"/>
              </a:solidFill>
              <a:latin typeface="Arial Narrow" pitchFamily="34" charset="0"/>
            </a:endParaRPr>
          </a:p>
          <a:p>
            <a:r>
              <a:rPr lang="ru-RU" b="1" dirty="0">
                <a:solidFill>
                  <a:schemeClr val="accent2"/>
                </a:solidFill>
                <a:latin typeface="Arial Narrow" pitchFamily="34" charset="0"/>
              </a:rPr>
              <a:t>Был закрыт и разорен и древний Ильинский храм.</a:t>
            </a:r>
          </a:p>
          <a:p>
            <a:endParaRPr lang="ru-RU" b="1" dirty="0">
              <a:solidFill>
                <a:schemeClr val="accent2"/>
              </a:solidFill>
              <a:latin typeface="Arial Narrow" pitchFamily="34" charset="0"/>
            </a:endParaRPr>
          </a:p>
          <a:p>
            <a:r>
              <a:rPr lang="ru-RU" b="1" dirty="0">
                <a:solidFill>
                  <a:schemeClr val="accent2"/>
                </a:solidFill>
                <a:latin typeface="Arial Narrow" pitchFamily="34" charset="0"/>
              </a:rPr>
              <a:t>      В 1995 году храм был возвращен верующим, а в 2003 году были возрождены Крестные ходы по улице Ильинка.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t="12163" r="50561" b="3727"/>
          <a:stretch/>
        </p:blipFill>
        <p:spPr bwMode="auto">
          <a:xfrm>
            <a:off x="4932040" y="1124744"/>
            <a:ext cx="2931208" cy="384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713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5653" y="868937"/>
            <a:ext cx="4752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К почитанию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пророка Божия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Илии вновь присоединилось русское воинство.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Его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элита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– Воздушно-Десантные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войска почитают ныне Пророка Илию, как своего Небесного покровителя и отмечают 2 августа как день Воздушно-Десантных войск.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48924" r="45514" b="2792"/>
          <a:stretch/>
        </p:blipFill>
        <p:spPr bwMode="auto">
          <a:xfrm>
            <a:off x="539552" y="692696"/>
            <a:ext cx="3127761" cy="220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79669" y="3943197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Arial Narrow" pitchFamily="34" charset="0"/>
              </a:rPr>
              <a:t>Древний храм пророка Божия Илии, по благословению Святейшего Патриарха Московского и всея Руси Алексия II определен как Центральный храм Воздушно-Десантных войск РФ.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t="21627" r="45494" b="38172"/>
          <a:stretch/>
        </p:blipFill>
        <p:spPr bwMode="auto">
          <a:xfrm>
            <a:off x="539551" y="3645024"/>
            <a:ext cx="3127761" cy="20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997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695</TotalTime>
  <Words>636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Майдан</dc:creator>
  <cp:lastModifiedBy>Майдан</cp:lastModifiedBy>
  <cp:revision>14</cp:revision>
  <dcterms:created xsi:type="dcterms:W3CDTF">2024-07-29T11:08:12Z</dcterms:created>
  <dcterms:modified xsi:type="dcterms:W3CDTF">2024-08-01T11:23:17Z</dcterms:modified>
</cp:coreProperties>
</file>