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48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825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49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68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93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76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84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39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71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9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90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48FE1-4EA3-4B1A-9D1D-81802FF9EBEA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79D67-F7E7-4659-ABD3-D628DD7AD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8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9629" y="1772816"/>
            <a:ext cx="7330853" cy="230832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ad Script" pitchFamily="2" charset="0"/>
              </a:rPr>
              <a:t>ИСТОРИЯ ПРАЗДНИКА </a:t>
            </a:r>
          </a:p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ad Script" pitchFamily="2" charset="0"/>
              </a:rPr>
              <a:t>        </a:t>
            </a:r>
          </a:p>
          <a:p>
            <a:r>
              <a:rPr lang="ru-RU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ad Script" pitchFamily="2" charset="0"/>
              </a:rPr>
              <a:t> </a:t>
            </a:r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ad Script" pitchFamily="2" charset="0"/>
              </a:rPr>
              <a:t>       8 МАРТА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ad Scrip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2817" y="6021288"/>
            <a:ext cx="2491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МБУ «ЦБС» Верхнеуслонского</a:t>
            </a:r>
          </a:p>
          <a:p>
            <a:r>
              <a:rPr lang="ru-RU" sz="1200" b="1" dirty="0" smtClean="0"/>
              <a:t>Муниципального района,</a:t>
            </a:r>
          </a:p>
          <a:p>
            <a:r>
              <a:rPr lang="ru-RU" sz="1200" b="1" dirty="0" smtClean="0"/>
              <a:t>Майданская сельская библиотека.</a:t>
            </a:r>
            <a:endParaRPr lang="ru-RU" sz="1200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65104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2339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764703"/>
            <a:ext cx="608211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ad Script" pitchFamily="2" charset="0"/>
              </a:rPr>
              <a:t>Пусть первый подснежник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Bad Script" pitchFamily="2" charset="0"/>
              </a:rPr>
              <a:t>Подарит Вам нежность!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Bad Script" pitchFamily="2" charset="0"/>
              </a:rPr>
              <a:t>Весеннее солнце подарит тепло!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Bad Script" pitchFamily="2" charset="0"/>
              </a:rPr>
              <a:t>А мартовский ветер подарит надежду,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Bad Script" pitchFamily="2" charset="0"/>
              </a:rPr>
              <a:t>И счастье, и радость, и только добро!</a:t>
            </a:r>
            <a:endParaRPr lang="ru-RU" sz="3200" b="1" dirty="0">
              <a:solidFill>
                <a:srgbClr val="002060"/>
              </a:solidFill>
              <a:latin typeface="Bad Script" pitchFamily="2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73016"/>
            <a:ext cx="2133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20445601">
            <a:off x="1738594" y="3932535"/>
            <a:ext cx="3549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Bad Script" pitchFamily="2" charset="0"/>
              </a:rPr>
              <a:t>С праздником</a:t>
            </a:r>
          </a:p>
          <a:p>
            <a:r>
              <a:rPr lang="ru-RU" sz="4800" b="1" dirty="0" smtClean="0">
                <a:solidFill>
                  <a:srgbClr val="C00000"/>
                </a:solidFill>
                <a:latin typeface="Bad Script" pitchFamily="2" charset="0"/>
              </a:rPr>
              <a:t>  8 Марта</a:t>
            </a:r>
            <a:endParaRPr lang="ru-RU" sz="4800" b="1" dirty="0">
              <a:solidFill>
                <a:srgbClr val="C00000"/>
              </a:solidFill>
              <a:latin typeface="Bad 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9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8376" y="1844824"/>
            <a:ext cx="61206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Традиция отмечать Международный женский день 8 марта была положена демонстрацией, которую провели в этот день 1857 года работницы текстильной промышленности и фабрик по пошиву одежды в Нью-Йорке в знак протеста против ужасных условий труда и низкой заработной платы. 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Они требовали сокращения рабочего дня, улучшения условий работы, равную с мужчинами заработную плату. 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Работали в то время женщины до 16 часов в сутки, получая за свой труд гроши.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6305" y="692696"/>
            <a:ext cx="67727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Забастовка текстильщиц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33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53177" y="188640"/>
            <a:ext cx="4310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Начало </a:t>
            </a:r>
            <a:r>
              <a:rPr lang="en-US" sz="4800" b="1" dirty="0" smtClean="0">
                <a:solidFill>
                  <a:srgbClr val="002060"/>
                </a:solidFill>
              </a:rPr>
              <a:t>XX </a:t>
            </a:r>
            <a:r>
              <a:rPr lang="ru-RU" sz="4800" b="1" dirty="0" smtClean="0">
                <a:solidFill>
                  <a:srgbClr val="002060"/>
                </a:solidFill>
              </a:rPr>
              <a:t>века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6946" y="1019637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8 марта 1908 года по призыву Нью-Йоркской социал-демократической женской организации состоялся митинг с лозунгами о равноправии женщин. В этот день более 15000 женщин прошлись маршем через весь город, требуя сокращения рабочего дня и равных условий оплаты с мужчинами. Кроме того, выдвигалось требование предоставления женщинам избирательного права.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В 1909 году Социалистическая партия Америки объявила национальный женский день, который отмечался вплоть до 1913 года в последнее воскресенье февраля. В 1909 году это было 28 февраля. 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Клара Цеткин в 1910 году, на Второй Международной социалистической женской конференции, проходившей в Копенгагене 27 августа в рамках Восьмого конгресса Второго Интернационала, предложила учредить международный женский день. Имелось в виду, что в этот день женщины будут устраивать митинги и шествия, привлекая общественность к </a:t>
            </a:r>
            <a:r>
              <a:rPr lang="ru-RU" sz="2000" b="1" dirty="0" smtClean="0">
                <a:solidFill>
                  <a:srgbClr val="C00000"/>
                </a:solidFill>
              </a:rPr>
              <a:t>своим к </a:t>
            </a:r>
            <a:r>
              <a:rPr lang="ru-RU" sz="2000" b="1" dirty="0">
                <a:solidFill>
                  <a:srgbClr val="C00000"/>
                </a:solidFill>
              </a:rPr>
              <a:t>своим проблемам. Была предложена дата 8 марта.</a:t>
            </a:r>
          </a:p>
          <a:p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9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188640"/>
            <a:ext cx="22247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Россия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78488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Впервые «день 8 марта» в России праздновался в 1913 году в Санкт-Петербурге, как популярное мероприятие западного общества.</a:t>
            </a:r>
          </a:p>
          <a:p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В 1921 году по решению 2-й Коммунистической женской конференции было решено праздновать Международный женский день 8 марта в память об участии женщин в демонстрации в Петербурге 8 марта (23 февраля по старому стилю) 1917 года, как одному из событий, предшествовавших Февральской революции. </a:t>
            </a:r>
          </a:p>
          <a:p>
            <a:endParaRPr lang="ru-RU" sz="2000" b="1" dirty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С 1966 года, в соответствии с Указом Президиума Верховного Совета СССР от 8 мая 1965 года, Международный женский день стал праздником и нерабочим днем. Постепенно в СССР праздник полностью потерял политическую окраску и привязку к борьбе женщин против дискриминации, став «днём всех женщин».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0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32" r="57185" b="9790"/>
          <a:stretch/>
        </p:blipFill>
        <p:spPr bwMode="auto">
          <a:xfrm>
            <a:off x="1187624" y="1268760"/>
            <a:ext cx="2446864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79912" y="996114"/>
            <a:ext cx="4680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С 1965 года этот день стал нерабочим. 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В этот день на торжественных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мероприятиях государство отчитывалось перед обществом о реализации Государственной политики в отношении женщин.</a:t>
            </a:r>
          </a:p>
          <a:p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Сейчас Международный женский день утратил свою политическую окраску.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Сейчас 8 Марта – праздник Весны, Любви и Красоты. Этот день в России является нерабочим.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8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404664"/>
            <a:ext cx="62088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Как отмечают 8 Марта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340768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ИТАЛИЯ.</a:t>
            </a:r>
            <a:r>
              <a:rPr lang="ru-RU" b="1" dirty="0" smtClean="0">
                <a:solidFill>
                  <a:srgbClr val="C00000"/>
                </a:solidFill>
              </a:rPr>
              <a:t> Итальянки совместно с мужчинами 8 Марта не отмечают.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Они собираются женскими компаниями и идут в ресторан или кафе.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ШВЕЦИЯ.</a:t>
            </a:r>
            <a:r>
              <a:rPr lang="ru-RU" b="1" dirty="0" smtClean="0">
                <a:solidFill>
                  <a:srgbClr val="C00000"/>
                </a:solidFill>
              </a:rPr>
              <a:t> В этой стране 8 Марта женщинам принято дарить книги.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КОЛУМБИЯ.</a:t>
            </a:r>
            <a:r>
              <a:rPr lang="ru-RU" b="1" dirty="0" smtClean="0">
                <a:solidFill>
                  <a:srgbClr val="C00000"/>
                </a:solidFill>
              </a:rPr>
              <a:t> В Боготе(столице Колумбии) 8 марта мужчинам запрещено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показываться на улицах, дабы не портить праздник слабому полу.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КИТАЙ.</a:t>
            </a:r>
            <a:r>
              <a:rPr lang="ru-RU" b="1" dirty="0" smtClean="0">
                <a:solidFill>
                  <a:srgbClr val="C00000"/>
                </a:solidFill>
              </a:rPr>
              <a:t> В этой стране мужчины в доказательство своей любви должны проявить себя как изысканные кулинары. 8 марта у всех китайских дам законный выходной. Когда их мужья утром  уходят на работу, они отправляются в городские парки и развлекаются там без мужчин.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РОССИЯ.</a:t>
            </a:r>
            <a:r>
              <a:rPr lang="ru-RU" b="1" dirty="0" smtClean="0">
                <a:solidFill>
                  <a:srgbClr val="C00000"/>
                </a:solidFill>
              </a:rPr>
              <a:t> Традиционно женщин и девушек поздравляют 8 Марта.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Дарят цветы, сувениры духи и т.д.</a:t>
            </a: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79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764704"/>
            <a:ext cx="6782626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Bad Script" pitchFamily="2" charset="0"/>
              </a:rPr>
              <a:t>Среди весенних первых дней</a:t>
            </a:r>
          </a:p>
          <a:p>
            <a:r>
              <a:rPr lang="ru-RU" sz="4400" b="1" dirty="0">
                <a:solidFill>
                  <a:srgbClr val="C00000"/>
                </a:solidFill>
                <a:latin typeface="Bad Script" pitchFamily="2" charset="0"/>
              </a:rPr>
              <a:t>8 Марта всех дороже.</a:t>
            </a:r>
          </a:p>
          <a:p>
            <a:r>
              <a:rPr lang="ru-RU" sz="4400" b="1" dirty="0">
                <a:solidFill>
                  <a:srgbClr val="C00000"/>
                </a:solidFill>
                <a:latin typeface="Bad Script" pitchFamily="2" charset="0"/>
              </a:rPr>
              <a:t>На всей земле, для всех людей</a:t>
            </a:r>
          </a:p>
          <a:p>
            <a:r>
              <a:rPr lang="ru-RU" sz="4400" b="1" dirty="0">
                <a:solidFill>
                  <a:srgbClr val="C00000"/>
                </a:solidFill>
                <a:latin typeface="Bad Script" pitchFamily="2" charset="0"/>
              </a:rPr>
              <a:t>Весна и женщины похожи.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6" t="7473" r="6212" b="17489"/>
          <a:stretch/>
        </p:blipFill>
        <p:spPr bwMode="auto">
          <a:xfrm>
            <a:off x="3059832" y="3861048"/>
            <a:ext cx="266429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67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099" y="332656"/>
            <a:ext cx="57858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Что можно подарить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59" y="1170901"/>
            <a:ext cx="815069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БУКЕТ ЦВЕТОВ </a:t>
            </a:r>
            <a:r>
              <a:rPr lang="ru-RU" b="1" dirty="0" smtClean="0">
                <a:solidFill>
                  <a:srgbClr val="C00000"/>
                </a:solidFill>
              </a:rPr>
              <a:t>– это первый по популярности и очень желанный подарок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на 8 Марта.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УКРАШЕНИЯ</a:t>
            </a:r>
            <a:r>
              <a:rPr lang="ru-RU" b="1" dirty="0" smtClean="0">
                <a:solidFill>
                  <a:srgbClr val="C00000"/>
                </a:solidFill>
              </a:rPr>
              <a:t> – это второй по популярности и очень желанный подарок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на 8 Марта. Украшения могут быть как ювелирными с бриллиантами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и вставками белого золота, так и в виде красивой качественной бижутерии.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ДУХИ</a:t>
            </a:r>
            <a:r>
              <a:rPr lang="ru-RU" b="1" dirty="0" smtClean="0">
                <a:solidFill>
                  <a:srgbClr val="C00000"/>
                </a:solidFill>
              </a:rPr>
              <a:t> – это третий по популярности подарок на 8 Марта.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УКРАШЕНИЯ ДЛЯ ДОМА </a:t>
            </a:r>
            <a:r>
              <a:rPr lang="ru-RU" b="1" dirty="0" smtClean="0">
                <a:solidFill>
                  <a:srgbClr val="C00000"/>
                </a:solidFill>
              </a:rPr>
              <a:t>– Женщины любят украшать не только себя, но и свой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дом. Поэтому очень кстати подарить на 8 Марта: мягкую игрушку, напольную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или настольную вазу с цветами, маленькие фигурки – статуэтки, настенные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часы, сувениры и т.д.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АКСЕСУАРЫ</a:t>
            </a:r>
            <a:r>
              <a:rPr lang="ru-RU" b="1" dirty="0" smtClean="0">
                <a:solidFill>
                  <a:srgbClr val="C00000"/>
                </a:solidFill>
              </a:rPr>
              <a:t> – перчатки, шарфик, сумочку и другие.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86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332656"/>
            <a:ext cx="59449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ЧТО «СКАЖЕТ» БУКЕТ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052736"/>
            <a:ext cx="771031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Праздник 8 марта всегда ассоциируется в сознании с началом весны,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с приходом солнышка, тепла и соответственно с расцветом самых лучших</a:t>
            </a:r>
          </a:p>
          <a:p>
            <a:r>
              <a:rPr lang="ru-RU" b="1" dirty="0">
                <a:solidFill>
                  <a:srgbClr val="C00000"/>
                </a:solidFill>
              </a:rPr>
              <a:t>ч</a:t>
            </a:r>
            <a:r>
              <a:rPr lang="ru-RU" b="1" dirty="0" smtClean="0">
                <a:solidFill>
                  <a:srgbClr val="C00000"/>
                </a:solidFill>
              </a:rPr>
              <a:t>увств лучше всего с помощью цветов: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БЕЛЫЙ ЦВЕТОК </a:t>
            </a:r>
            <a:r>
              <a:rPr lang="ru-RU" b="1" dirty="0" smtClean="0">
                <a:solidFill>
                  <a:srgbClr val="C00000"/>
                </a:solidFill>
              </a:rPr>
              <a:t>– означает невинность;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ЖЁЛТЫЙ</a:t>
            </a:r>
            <a:r>
              <a:rPr lang="ru-RU" b="1" dirty="0" smtClean="0">
                <a:solidFill>
                  <a:srgbClr val="C00000"/>
                </a:solidFill>
              </a:rPr>
              <a:t> – даёт побеги к любви, выражает радость общения;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РОЗОВЫЙ</a:t>
            </a:r>
            <a:r>
              <a:rPr lang="ru-RU" b="1" dirty="0" smtClean="0">
                <a:solidFill>
                  <a:srgbClr val="C00000"/>
                </a:solidFill>
              </a:rPr>
              <a:t> – означает любовь;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ЯРКО - КРАСНЫЙ </a:t>
            </a:r>
            <a:r>
              <a:rPr lang="ru-RU" b="1" dirty="0" smtClean="0">
                <a:solidFill>
                  <a:srgbClr val="C00000"/>
                </a:solidFill>
              </a:rPr>
              <a:t>– страстную любовь;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ТЁМНО – КРАСНЫЙ </a:t>
            </a:r>
            <a:r>
              <a:rPr lang="ru-RU" b="1" dirty="0" smtClean="0">
                <a:solidFill>
                  <a:srgbClr val="C00000"/>
                </a:solidFill>
              </a:rPr>
              <a:t>или </a:t>
            </a:r>
            <a:r>
              <a:rPr lang="ru-RU" b="1" dirty="0" smtClean="0">
                <a:solidFill>
                  <a:srgbClr val="002060"/>
                </a:solidFill>
              </a:rPr>
              <a:t>БОРДОВЫЙ</a:t>
            </a:r>
            <a:r>
              <a:rPr lang="ru-RU" b="1" dirty="0" smtClean="0">
                <a:solidFill>
                  <a:srgbClr val="C00000"/>
                </a:solidFill>
              </a:rPr>
              <a:t> – безумную красоту;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СИНИЙ</a:t>
            </a:r>
            <a:r>
              <a:rPr lang="ru-RU" b="1" dirty="0" smtClean="0">
                <a:solidFill>
                  <a:srgbClr val="C00000"/>
                </a:solidFill>
              </a:rPr>
              <a:t> – преданность;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ЛИЛОВЫЙ</a:t>
            </a:r>
            <a:r>
              <a:rPr lang="ru-RU" b="1" dirty="0" smtClean="0">
                <a:solidFill>
                  <a:srgbClr val="C00000"/>
                </a:solidFill>
              </a:rPr>
              <a:t> или </a:t>
            </a:r>
            <a:r>
              <a:rPr lang="ru-RU" b="1" dirty="0" smtClean="0">
                <a:solidFill>
                  <a:srgbClr val="002060"/>
                </a:solidFill>
              </a:rPr>
              <a:t>ФИОЛЕТОВЫЙ</a:t>
            </a:r>
            <a:r>
              <a:rPr lang="ru-RU" b="1" dirty="0" smtClean="0">
                <a:solidFill>
                  <a:srgbClr val="C00000"/>
                </a:solidFill>
              </a:rPr>
              <a:t> – мир и доверие.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963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795</Words>
  <Application>Microsoft Office PowerPoint</Application>
  <PresentationFormat>Экран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Майдан</dc:creator>
  <cp:lastModifiedBy>Майдан</cp:lastModifiedBy>
  <cp:revision>15</cp:revision>
  <dcterms:created xsi:type="dcterms:W3CDTF">2024-02-28T12:25:58Z</dcterms:created>
  <dcterms:modified xsi:type="dcterms:W3CDTF">2024-02-29T13:25:18Z</dcterms:modified>
</cp:coreProperties>
</file>