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4F3656-E370-4BA8-BD75-D8D012F84DA3}" type="datetimeFigureOut">
              <a:rPr lang="ru-RU" smtClean="0"/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5DD1CB-E1BF-4073-A1BD-358009FAAE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916832"/>
            <a:ext cx="75150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МУЗЕИ КАЗАНИ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057781"/>
            <a:ext cx="32336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МБУ «ЦБС Верхнеуслонского</a:t>
            </a:r>
          </a:p>
          <a:p>
            <a:r>
              <a:rPr lang="ru-RU" sz="1400" dirty="0" smtClean="0"/>
              <a:t> муниципального района», </a:t>
            </a:r>
          </a:p>
          <a:p>
            <a:r>
              <a:rPr lang="ru-RU" sz="1400" dirty="0" smtClean="0"/>
              <a:t>Майданская сельская библиотека</a:t>
            </a:r>
            <a:r>
              <a:rPr lang="ru-RU" dirty="0" smtClean="0"/>
              <a:t>, </a:t>
            </a:r>
            <a:r>
              <a:rPr lang="ru-RU" sz="1400" dirty="0" smtClean="0"/>
              <a:t>ф12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6524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980728"/>
            <a:ext cx="4572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Дом-музей В</a:t>
            </a:r>
            <a:r>
              <a:rPr lang="ru-RU" sz="2400" b="1" dirty="0" smtClean="0">
                <a:solidFill>
                  <a:srgbClr val="FFFF00"/>
                </a:solidFill>
              </a:rPr>
              <a:t>. И. Ленина </a:t>
            </a:r>
          </a:p>
          <a:p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Музей был </a:t>
            </a:r>
            <a:r>
              <a:rPr lang="ru-RU" b="1" dirty="0" smtClean="0">
                <a:solidFill>
                  <a:srgbClr val="002060"/>
                </a:solidFill>
              </a:rPr>
              <a:t>открыт к </a:t>
            </a:r>
            <a:r>
              <a:rPr lang="ru-RU" b="1" dirty="0" smtClean="0">
                <a:solidFill>
                  <a:srgbClr val="002060"/>
                </a:solidFill>
              </a:rPr>
              <a:t>20летию </a:t>
            </a:r>
            <a:r>
              <a:rPr lang="ru-RU" b="1" dirty="0" smtClean="0">
                <a:solidFill>
                  <a:srgbClr val="002060"/>
                </a:solidFill>
              </a:rPr>
              <a:t>Октябрьской революции </a:t>
            </a:r>
            <a:r>
              <a:rPr lang="ru-RU" b="1" dirty="0" smtClean="0">
                <a:solidFill>
                  <a:srgbClr val="002060"/>
                </a:solidFill>
              </a:rPr>
              <a:t>во флигеле </a:t>
            </a:r>
            <a:r>
              <a:rPr lang="ru-RU" b="1" dirty="0" smtClean="0">
                <a:solidFill>
                  <a:srgbClr val="002060"/>
                </a:solidFill>
              </a:rPr>
              <a:t>дома Орловых, </a:t>
            </a:r>
            <a:r>
              <a:rPr lang="ru-RU" b="1" dirty="0" smtClean="0">
                <a:solidFill>
                  <a:srgbClr val="002060"/>
                </a:solidFill>
              </a:rPr>
              <a:t>построенном в </a:t>
            </a:r>
            <a:r>
              <a:rPr lang="ru-RU" b="1" dirty="0" smtClean="0">
                <a:solidFill>
                  <a:srgbClr val="002060"/>
                </a:solidFill>
              </a:rPr>
              <a:t>1880-х годах, который семья </a:t>
            </a:r>
            <a:r>
              <a:rPr lang="ru-RU" b="1" dirty="0" smtClean="0">
                <a:solidFill>
                  <a:srgbClr val="002060"/>
                </a:solidFill>
              </a:rPr>
              <a:t>Ульяновых снимала </a:t>
            </a:r>
            <a:r>
              <a:rPr lang="ru-RU" b="1" dirty="0" smtClean="0">
                <a:solidFill>
                  <a:srgbClr val="002060"/>
                </a:solidFill>
              </a:rPr>
              <a:t>с сентября 1888 года по </a:t>
            </a:r>
            <a:r>
              <a:rPr lang="ru-RU" b="1" dirty="0" smtClean="0">
                <a:solidFill>
                  <a:srgbClr val="002060"/>
                </a:solidFill>
              </a:rPr>
              <a:t>май 1989 </a:t>
            </a:r>
            <a:r>
              <a:rPr lang="ru-RU" b="1" dirty="0" smtClean="0">
                <a:solidFill>
                  <a:srgbClr val="002060"/>
                </a:solidFill>
              </a:rPr>
              <a:t>года. Экспозиция </a:t>
            </a:r>
            <a:r>
              <a:rPr lang="ru-RU" b="1" dirty="0" smtClean="0">
                <a:solidFill>
                  <a:srgbClr val="002060"/>
                </a:solidFill>
              </a:rPr>
              <a:t>включает мемориальные </a:t>
            </a:r>
            <a:r>
              <a:rPr lang="ru-RU" b="1" dirty="0" smtClean="0">
                <a:solidFill>
                  <a:srgbClr val="002060"/>
                </a:solidFill>
              </a:rPr>
              <a:t>вещи, </a:t>
            </a:r>
            <a:r>
              <a:rPr lang="ru-RU" b="1" dirty="0" smtClean="0">
                <a:solidFill>
                  <a:srgbClr val="002060"/>
                </a:solidFill>
              </a:rPr>
              <a:t>иллюстративные 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документальные </a:t>
            </a:r>
            <a:r>
              <a:rPr lang="ru-RU" b="1" dirty="0" smtClean="0">
                <a:solidFill>
                  <a:srgbClr val="002060"/>
                </a:solidFill>
              </a:rPr>
              <a:t>материалы о семье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Ульяновых, фотографии, книги,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раскрывающие страницы биографии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b="1" dirty="0" smtClean="0">
                <a:solidFill>
                  <a:srgbClr val="002060"/>
                </a:solidFill>
              </a:rPr>
              <a:t>. И. Ульянова </a:t>
            </a:r>
            <a:r>
              <a:rPr lang="ru-RU" b="1" dirty="0" smtClean="0">
                <a:solidFill>
                  <a:srgbClr val="002060"/>
                </a:solidFill>
              </a:rPr>
              <a:t>и его </a:t>
            </a:r>
            <a:r>
              <a:rPr lang="ru-RU" b="1" dirty="0" smtClean="0">
                <a:solidFill>
                  <a:srgbClr val="002060"/>
                </a:solidFill>
              </a:rPr>
              <a:t>родных, </a:t>
            </a:r>
            <a:r>
              <a:rPr lang="ru-RU" b="1" dirty="0" smtClean="0">
                <a:solidFill>
                  <a:srgbClr val="002060"/>
                </a:solidFill>
              </a:rPr>
              <a:t>и дающие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представление о Казани конца XIX в. 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шести комнатах, которые занимала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семья Ульяновых, воссоздана бытовая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мемориальная обстановка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9742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32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2040" y="951173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FFFF00"/>
                </a:solidFill>
              </a:rPr>
              <a:t>Музей заповедник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          </a:t>
            </a:r>
            <a:r>
              <a:rPr lang="ru-RU" sz="2400" b="1" dirty="0" smtClean="0">
                <a:solidFill>
                  <a:srgbClr val="FFFF00"/>
                </a:solidFill>
              </a:rPr>
              <a:t>«Казанский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Кремль».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Это </a:t>
            </a:r>
            <a:r>
              <a:rPr lang="ru-RU" b="1" dirty="0" smtClean="0">
                <a:solidFill>
                  <a:srgbClr val="002060"/>
                </a:solidFill>
              </a:rPr>
              <a:t>уникальный </a:t>
            </a:r>
            <a:r>
              <a:rPr lang="ru-RU" b="1" dirty="0" smtClean="0">
                <a:solidFill>
                  <a:srgbClr val="002060"/>
                </a:solidFill>
              </a:rPr>
              <a:t>памятник истории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 smtClean="0">
                <a:solidFill>
                  <a:srgbClr val="002060"/>
                </a:solidFill>
              </a:rPr>
              <a:t>культуры, сохранивший </a:t>
            </a:r>
            <a:r>
              <a:rPr lang="ru-RU" b="1" dirty="0" smtClean="0">
                <a:solidFill>
                  <a:srgbClr val="002060"/>
                </a:solidFill>
              </a:rPr>
              <a:t>следы </a:t>
            </a:r>
            <a:r>
              <a:rPr lang="ru-RU" b="1" dirty="0" smtClean="0">
                <a:solidFill>
                  <a:srgbClr val="002060"/>
                </a:solidFill>
              </a:rPr>
              <a:t>трех эпох</a:t>
            </a:r>
            <a:r>
              <a:rPr lang="ru-RU" b="1" dirty="0" smtClean="0">
                <a:solidFill>
                  <a:srgbClr val="002060"/>
                </a:solidFill>
              </a:rPr>
              <a:t>: татарской, </a:t>
            </a:r>
            <a:r>
              <a:rPr lang="ru-RU" b="1" dirty="0" smtClean="0">
                <a:solidFill>
                  <a:srgbClr val="002060"/>
                </a:solidFill>
              </a:rPr>
              <a:t>русской и </a:t>
            </a:r>
            <a:r>
              <a:rPr lang="ru-RU" b="1" dirty="0" smtClean="0">
                <a:solidFill>
                  <a:srgbClr val="002060"/>
                </a:solidFill>
              </a:rPr>
              <a:t>европейской.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древности </a:t>
            </a:r>
            <a:r>
              <a:rPr lang="ru-RU" b="1" dirty="0" smtClean="0">
                <a:solidFill>
                  <a:srgbClr val="002060"/>
                </a:solidFill>
              </a:rPr>
              <a:t>внутри </a:t>
            </a:r>
            <a:r>
              <a:rPr lang="ru-RU" b="1" dirty="0" smtClean="0">
                <a:solidFill>
                  <a:srgbClr val="002060"/>
                </a:solidFill>
              </a:rPr>
              <a:t>Кремля возвышался богатый ханский </a:t>
            </a:r>
            <a:r>
              <a:rPr lang="ru-RU" b="1" dirty="0" smtClean="0">
                <a:solidFill>
                  <a:srgbClr val="002060"/>
                </a:solidFill>
              </a:rPr>
              <a:t>дворец, </a:t>
            </a:r>
            <a:r>
              <a:rPr lang="ru-RU" b="1" dirty="0" smtClean="0">
                <a:solidFill>
                  <a:srgbClr val="002060"/>
                </a:solidFill>
              </a:rPr>
              <a:t>пять каменных мечетей, гробницы </a:t>
            </a:r>
            <a:r>
              <a:rPr lang="ru-RU" b="1" dirty="0" smtClean="0">
                <a:solidFill>
                  <a:srgbClr val="002060"/>
                </a:solidFill>
              </a:rPr>
              <a:t>и усыпальницы.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Главная мечеть </a:t>
            </a:r>
            <a:r>
              <a:rPr lang="ru-RU" b="1" dirty="0" err="1" smtClean="0">
                <a:solidFill>
                  <a:srgbClr val="002060"/>
                </a:solidFill>
              </a:rPr>
              <a:t>Кул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Шариф </a:t>
            </a:r>
            <a:r>
              <a:rPr lang="ru-RU" b="1" dirty="0" smtClean="0">
                <a:solidFill>
                  <a:srgbClr val="002060"/>
                </a:solidFill>
              </a:rPr>
              <a:t>была украшена </a:t>
            </a:r>
            <a:r>
              <a:rPr lang="ru-RU" b="1" dirty="0" smtClean="0">
                <a:solidFill>
                  <a:srgbClr val="002060"/>
                </a:solidFill>
              </a:rPr>
              <a:t>8 высокими и многоярусными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минаретами</a:t>
            </a:r>
            <a:r>
              <a:rPr lang="ru-RU" b="1" dirty="0" smtClean="0">
                <a:solidFill>
                  <a:srgbClr val="002060"/>
                </a:solidFill>
              </a:rPr>
              <a:t>. К </a:t>
            </a:r>
            <a:r>
              <a:rPr lang="ru-RU" b="1" dirty="0" smtClean="0">
                <a:solidFill>
                  <a:srgbClr val="002060"/>
                </a:solidFill>
              </a:rPr>
              <a:t>1000-летию </a:t>
            </a:r>
            <a:r>
              <a:rPr lang="ru-RU" b="1" dirty="0" smtClean="0">
                <a:solidFill>
                  <a:srgbClr val="002060"/>
                </a:solidFill>
              </a:rPr>
              <a:t>Казани эта </a:t>
            </a:r>
            <a:r>
              <a:rPr lang="ru-RU" b="1" dirty="0" smtClean="0">
                <a:solidFill>
                  <a:srgbClr val="002060"/>
                </a:solidFill>
              </a:rPr>
              <a:t>мечеть полностью </a:t>
            </a:r>
            <a:r>
              <a:rPr lang="ru-RU" b="1" dirty="0" smtClean="0">
                <a:solidFill>
                  <a:srgbClr val="002060"/>
                </a:solidFill>
              </a:rPr>
              <a:t>воссоздана </a:t>
            </a:r>
            <a:r>
              <a:rPr lang="ru-RU" b="1" dirty="0" smtClean="0">
                <a:solidFill>
                  <a:srgbClr val="002060"/>
                </a:solidFill>
              </a:rPr>
              <a:t>на основе </a:t>
            </a:r>
            <a:r>
              <a:rPr lang="ru-RU" b="1" dirty="0" smtClean="0">
                <a:solidFill>
                  <a:srgbClr val="002060"/>
                </a:solidFill>
              </a:rPr>
              <a:t>чертежей времен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Казанского Ханства.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248472" cy="339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2662"/>
            <a:ext cx="4248472" cy="314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7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34" y="188640"/>
            <a:ext cx="50251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Национальный музей Республики Татарстан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Национальный музей Республики </a:t>
            </a:r>
            <a:r>
              <a:rPr lang="ru-RU" sz="2000" b="1" dirty="0" smtClean="0">
                <a:solidFill>
                  <a:srgbClr val="002060"/>
                </a:solidFill>
              </a:rPr>
              <a:t>Татарстан </a:t>
            </a:r>
            <a:r>
              <a:rPr lang="ru-RU" sz="2000" b="1" dirty="0" smtClean="0">
                <a:solidFill>
                  <a:srgbClr val="002060"/>
                </a:solidFill>
              </a:rPr>
              <a:t>- крупнейшее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республике научно-исследовательское и культурно-образовательное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учреждение</a:t>
            </a:r>
            <a:r>
              <a:rPr lang="ru-RU" sz="2000" b="1" dirty="0" smtClean="0">
                <a:solidFill>
                  <a:srgbClr val="002060"/>
                </a:solidFill>
              </a:rPr>
              <a:t>. В основу </a:t>
            </a:r>
            <a:r>
              <a:rPr lang="ru-RU" sz="2000" b="1" dirty="0" smtClean="0">
                <a:solidFill>
                  <a:srgbClr val="002060"/>
                </a:solidFill>
              </a:rPr>
              <a:t>музея положена </a:t>
            </a:r>
            <a:r>
              <a:rPr lang="ru-RU" sz="2000" b="1" dirty="0" smtClean="0">
                <a:solidFill>
                  <a:srgbClr val="002060"/>
                </a:solidFill>
              </a:rPr>
              <a:t>частная </a:t>
            </a:r>
            <a:r>
              <a:rPr lang="ru-RU" sz="2000" b="1" dirty="0" smtClean="0">
                <a:solidFill>
                  <a:srgbClr val="002060"/>
                </a:solidFill>
              </a:rPr>
              <a:t>40-тысячная коллекция </a:t>
            </a:r>
            <a:r>
              <a:rPr lang="ru-RU" sz="2000" b="1" dirty="0" smtClean="0">
                <a:solidFill>
                  <a:srgbClr val="002060"/>
                </a:solidFill>
              </a:rPr>
              <a:t>Андрея </a:t>
            </a:r>
            <a:r>
              <a:rPr lang="ru-RU" sz="2000" b="1" dirty="0" smtClean="0">
                <a:solidFill>
                  <a:srgbClr val="002060"/>
                </a:solidFill>
              </a:rPr>
              <a:t>Фёдоровича Лихачёва </a:t>
            </a:r>
            <a:r>
              <a:rPr lang="ru-RU" sz="2000" b="1" dirty="0" smtClean="0">
                <a:solidFill>
                  <a:srgbClr val="002060"/>
                </a:solidFill>
              </a:rPr>
              <a:t>(1832-1890</a:t>
            </a:r>
            <a:r>
              <a:rPr lang="ru-RU" sz="2000" b="1" dirty="0" smtClean="0">
                <a:solidFill>
                  <a:srgbClr val="002060"/>
                </a:solidFill>
              </a:rPr>
              <a:t>), известного </a:t>
            </a:r>
            <a:r>
              <a:rPr lang="ru-RU" sz="2000" b="1" dirty="0" smtClean="0">
                <a:solidFill>
                  <a:srgbClr val="002060"/>
                </a:solidFill>
              </a:rPr>
              <a:t>в крае </a:t>
            </a:r>
            <a:r>
              <a:rPr lang="ru-RU" sz="2000" b="1" dirty="0" smtClean="0">
                <a:solidFill>
                  <a:srgbClr val="002060"/>
                </a:solidFill>
              </a:rPr>
              <a:t>археолога, историка</a:t>
            </a:r>
            <a:r>
              <a:rPr lang="ru-RU" sz="2000" b="1" dirty="0" smtClean="0">
                <a:solidFill>
                  <a:srgbClr val="002060"/>
                </a:solidFill>
              </a:rPr>
              <a:t>, коллекционера, </a:t>
            </a:r>
            <a:r>
              <a:rPr lang="ru-RU" sz="2000" b="1" dirty="0" smtClean="0">
                <a:solidFill>
                  <a:srgbClr val="002060"/>
                </a:solidFill>
              </a:rPr>
              <a:t>а также </a:t>
            </a:r>
            <a:r>
              <a:rPr lang="ru-RU" sz="2000" b="1" dirty="0" smtClean="0">
                <a:solidFill>
                  <a:srgbClr val="002060"/>
                </a:solidFill>
              </a:rPr>
              <a:t>экспонаты </a:t>
            </a:r>
            <a:r>
              <a:rPr lang="ru-RU" sz="2000" b="1" dirty="0" smtClean="0">
                <a:solidFill>
                  <a:srgbClr val="002060"/>
                </a:solidFill>
              </a:rPr>
              <a:t>научно промышленной </a:t>
            </a:r>
            <a:r>
              <a:rPr lang="ru-RU" sz="2000" b="1" dirty="0" smtClean="0">
                <a:solidFill>
                  <a:srgbClr val="002060"/>
                </a:solidFill>
              </a:rPr>
              <a:t>выставки </a:t>
            </a:r>
            <a:r>
              <a:rPr lang="ru-RU" sz="2000" b="1" dirty="0" smtClean="0">
                <a:solidFill>
                  <a:srgbClr val="002060"/>
                </a:solidFill>
              </a:rPr>
              <a:t>1895г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 smtClean="0">
                <a:solidFill>
                  <a:srgbClr val="002060"/>
                </a:solidFill>
              </a:rPr>
              <a:t>настоящее время </a:t>
            </a:r>
            <a:r>
              <a:rPr lang="ru-RU" sz="2000" b="1" dirty="0" smtClean="0">
                <a:solidFill>
                  <a:srgbClr val="002060"/>
                </a:solidFill>
              </a:rPr>
              <a:t>фонды музея </a:t>
            </a:r>
            <a:r>
              <a:rPr lang="ru-RU" sz="2000" b="1" dirty="0" smtClean="0">
                <a:solidFill>
                  <a:srgbClr val="002060"/>
                </a:solidFill>
              </a:rPr>
              <a:t>насчитывают около </a:t>
            </a:r>
            <a:r>
              <a:rPr lang="ru-RU" sz="2000" b="1" dirty="0" smtClean="0">
                <a:solidFill>
                  <a:srgbClr val="002060"/>
                </a:solidFill>
              </a:rPr>
              <a:t>800 тысяч </a:t>
            </a:r>
            <a:r>
              <a:rPr lang="ru-RU" sz="2000" b="1" dirty="0" smtClean="0">
                <a:solidFill>
                  <a:srgbClr val="002060"/>
                </a:solidFill>
              </a:rPr>
              <a:t>единиц. </a:t>
            </a:r>
            <a:r>
              <a:rPr lang="ru-RU" sz="2000" b="1" dirty="0" smtClean="0">
                <a:solidFill>
                  <a:srgbClr val="002060"/>
                </a:solidFill>
              </a:rPr>
              <a:t>Национальный музей </a:t>
            </a:r>
            <a:r>
              <a:rPr lang="ru-RU" sz="2000" b="1" dirty="0" smtClean="0">
                <a:solidFill>
                  <a:srgbClr val="002060"/>
                </a:solidFill>
              </a:rPr>
              <a:t>располагается в </a:t>
            </a:r>
            <a:r>
              <a:rPr lang="ru-RU" sz="2000" b="1" dirty="0" smtClean="0">
                <a:solidFill>
                  <a:srgbClr val="002060"/>
                </a:solidFill>
              </a:rPr>
              <a:t>здании Гостиного </a:t>
            </a:r>
            <a:r>
              <a:rPr lang="ru-RU" sz="2000" b="1" dirty="0" smtClean="0">
                <a:solidFill>
                  <a:srgbClr val="002060"/>
                </a:solidFill>
              </a:rPr>
              <a:t>двора, </a:t>
            </a:r>
            <a:r>
              <a:rPr lang="ru-RU" sz="2000" b="1" dirty="0" smtClean="0">
                <a:solidFill>
                  <a:srgbClr val="002060"/>
                </a:solidFill>
              </a:rPr>
              <a:t>памятника русской архитектуры, построенного </a:t>
            </a:r>
            <a:r>
              <a:rPr lang="ru-RU" sz="2000" b="1" dirty="0" smtClean="0">
                <a:solidFill>
                  <a:srgbClr val="002060"/>
                </a:solidFill>
              </a:rPr>
              <a:t>в 1770 </a:t>
            </a:r>
            <a:r>
              <a:rPr lang="ru-RU" sz="2000" b="1" dirty="0" smtClean="0">
                <a:solidFill>
                  <a:srgbClr val="002060"/>
                </a:solidFill>
              </a:rPr>
              <a:t>году архитектором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. И. </a:t>
            </a:r>
            <a:r>
              <a:rPr lang="ru-RU" sz="2000" b="1" dirty="0" err="1" smtClean="0">
                <a:solidFill>
                  <a:srgbClr val="002060"/>
                </a:solidFill>
              </a:rPr>
              <a:t>Кафтырёвым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32448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3244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1613698"/>
            <a:ext cx="38884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Государственный музей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и</a:t>
            </a:r>
            <a:r>
              <a:rPr lang="ru-RU" sz="2400" b="1" dirty="0" smtClean="0">
                <a:solidFill>
                  <a:srgbClr val="FFFF00"/>
                </a:solidFill>
              </a:rPr>
              <a:t>зобразительных    искусств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Республики Татарстан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Музей Изобразительных искусств </a:t>
            </a:r>
            <a:r>
              <a:rPr lang="ru-RU" b="1" dirty="0" smtClean="0">
                <a:solidFill>
                  <a:srgbClr val="002060"/>
                </a:solidFill>
              </a:rPr>
              <a:t>РТ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оздан </a:t>
            </a:r>
            <a:r>
              <a:rPr lang="ru-RU" b="1" dirty="0" smtClean="0">
                <a:solidFill>
                  <a:srgbClr val="002060"/>
                </a:solidFill>
              </a:rPr>
              <a:t>в 1958 году 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основе </a:t>
            </a:r>
            <a:r>
              <a:rPr lang="ru-RU" b="1" dirty="0" smtClean="0">
                <a:solidFill>
                  <a:srgbClr val="002060"/>
                </a:solidFill>
              </a:rPr>
              <a:t>картинной галереи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Государственного </a:t>
            </a:r>
            <a:r>
              <a:rPr lang="ru-RU" b="1" dirty="0" smtClean="0">
                <a:solidFill>
                  <a:srgbClr val="002060"/>
                </a:solidFill>
              </a:rPr>
              <a:t>музея РТ</a:t>
            </a:r>
            <a:r>
              <a:rPr lang="ru-RU" b="1" dirty="0" smtClean="0">
                <a:solidFill>
                  <a:srgbClr val="002060"/>
                </a:solidFill>
              </a:rPr>
              <a:t>. Музейный </a:t>
            </a:r>
            <a:r>
              <a:rPr lang="ru-RU" b="1" dirty="0" smtClean="0">
                <a:solidFill>
                  <a:srgbClr val="002060"/>
                </a:solidFill>
              </a:rPr>
              <a:t>комплекс включает </a:t>
            </a:r>
            <a:r>
              <a:rPr lang="ru-RU" b="1" dirty="0" smtClean="0">
                <a:solidFill>
                  <a:srgbClr val="002060"/>
                </a:solidFill>
              </a:rPr>
              <a:t>три здания </a:t>
            </a:r>
            <a:r>
              <a:rPr lang="ru-RU" b="1" dirty="0" smtClean="0">
                <a:solidFill>
                  <a:srgbClr val="002060"/>
                </a:solidFill>
              </a:rPr>
              <a:t>и парк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Музейное собрание насчитывает более </a:t>
            </a:r>
            <a:r>
              <a:rPr lang="ru-RU" b="1" dirty="0" smtClean="0">
                <a:solidFill>
                  <a:srgbClr val="002060"/>
                </a:solidFill>
              </a:rPr>
              <a:t>21 тыс.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Произведений живописи</a:t>
            </a:r>
            <a:r>
              <a:rPr lang="ru-RU" b="1" dirty="0" smtClean="0">
                <a:solidFill>
                  <a:srgbClr val="002060"/>
                </a:solidFill>
              </a:rPr>
              <a:t>, графики,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скульптуры.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392488" cy="271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4348"/>
            <a:ext cx="4392488" cy="277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14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628800"/>
            <a:ext cx="40324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Музей 1000-летия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г</a:t>
            </a:r>
            <a:r>
              <a:rPr lang="ru-RU" sz="2400" b="1" dirty="0" smtClean="0">
                <a:solidFill>
                  <a:srgbClr val="FFFF00"/>
                </a:solidFill>
              </a:rPr>
              <a:t>. Казани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Этот новый музей </a:t>
            </a:r>
            <a:r>
              <a:rPr lang="ru-RU" b="1" dirty="0" smtClean="0">
                <a:solidFill>
                  <a:srgbClr val="002060"/>
                </a:solidFill>
              </a:rPr>
              <a:t>был открыт </a:t>
            </a:r>
            <a:r>
              <a:rPr lang="ru-RU" b="1" dirty="0" smtClean="0">
                <a:solidFill>
                  <a:srgbClr val="002060"/>
                </a:solidFill>
              </a:rPr>
              <a:t>в рамках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Празднования Миллениума </a:t>
            </a:r>
            <a:r>
              <a:rPr lang="ru-RU" b="1" dirty="0" smtClean="0">
                <a:solidFill>
                  <a:srgbClr val="002060"/>
                </a:solidFill>
              </a:rPr>
              <a:t>столицы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Республики Татарстан </a:t>
            </a:r>
            <a:r>
              <a:rPr lang="ru-RU" b="1" dirty="0" smtClean="0">
                <a:solidFill>
                  <a:srgbClr val="002060"/>
                </a:solidFill>
              </a:rPr>
              <a:t>в августе </a:t>
            </a:r>
            <a:r>
              <a:rPr lang="ru-RU" b="1" dirty="0" smtClean="0">
                <a:solidFill>
                  <a:srgbClr val="002060"/>
                </a:solidFill>
              </a:rPr>
              <a:t>2005 года. </a:t>
            </a:r>
            <a:r>
              <a:rPr lang="ru-RU" b="1" dirty="0" smtClean="0">
                <a:solidFill>
                  <a:srgbClr val="002060"/>
                </a:solidFill>
              </a:rPr>
              <a:t>Музей находится </a:t>
            </a:r>
            <a:r>
              <a:rPr lang="ru-RU" b="1" dirty="0" smtClean="0">
                <a:solidFill>
                  <a:srgbClr val="002060"/>
                </a:solidFill>
              </a:rPr>
              <a:t>в здании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Национального культурного </a:t>
            </a:r>
            <a:r>
              <a:rPr lang="ru-RU" b="1" dirty="0" smtClean="0">
                <a:solidFill>
                  <a:srgbClr val="002060"/>
                </a:solidFill>
              </a:rPr>
              <a:t>центра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"Казань" и создан </a:t>
            </a:r>
            <a:r>
              <a:rPr lang="ru-RU" b="1" dirty="0" smtClean="0">
                <a:solidFill>
                  <a:srgbClr val="002060"/>
                </a:solidFill>
              </a:rPr>
              <a:t>как структурное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подразделение </a:t>
            </a:r>
            <a:r>
              <a:rPr lang="ru-RU" b="1" dirty="0" smtClean="0">
                <a:solidFill>
                  <a:srgbClr val="002060"/>
                </a:solidFill>
              </a:rPr>
              <a:t>Музея национальной культуры НКЦ </a:t>
            </a:r>
            <a:r>
              <a:rPr lang="ru-RU" b="1" dirty="0" smtClean="0">
                <a:solidFill>
                  <a:srgbClr val="002060"/>
                </a:solidFill>
              </a:rPr>
              <a:t>Казань.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07336"/>
            <a:ext cx="3456384" cy="51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2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3200" y="594553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Музей Ислама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Первый </a:t>
            </a:r>
            <a:r>
              <a:rPr lang="ru-RU" b="1" dirty="0" smtClean="0">
                <a:solidFill>
                  <a:srgbClr val="002060"/>
                </a:solidFill>
              </a:rPr>
              <a:t>в России Музей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Ислама открылся </a:t>
            </a:r>
            <a:r>
              <a:rPr lang="ru-RU" b="1" dirty="0" smtClean="0">
                <a:solidFill>
                  <a:srgbClr val="002060"/>
                </a:solidFill>
              </a:rPr>
              <a:t>в феврале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2006 </a:t>
            </a:r>
            <a:r>
              <a:rPr lang="ru-RU" b="1" dirty="0" smtClean="0">
                <a:solidFill>
                  <a:srgbClr val="002060"/>
                </a:solidFill>
              </a:rPr>
              <a:t>года </a:t>
            </a:r>
            <a:r>
              <a:rPr lang="ru-RU" b="1" dirty="0" smtClean="0">
                <a:solidFill>
                  <a:srgbClr val="002060"/>
                </a:solidFill>
              </a:rPr>
              <a:t>и расположился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соборной мечети </a:t>
            </a:r>
            <a:r>
              <a:rPr lang="ru-RU" b="1" dirty="0" err="1" smtClean="0">
                <a:solidFill>
                  <a:srgbClr val="002060"/>
                </a:solidFill>
              </a:rPr>
              <a:t>Кул</a:t>
            </a:r>
            <a:r>
              <a:rPr lang="ru-RU" b="1" dirty="0" smtClean="0">
                <a:solidFill>
                  <a:srgbClr val="002060"/>
                </a:solidFill>
              </a:rPr>
              <a:t> Шариф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Экспозиция из более </a:t>
            </a:r>
            <a:r>
              <a:rPr lang="ru-RU" b="1" dirty="0" smtClean="0">
                <a:solidFill>
                  <a:srgbClr val="002060"/>
                </a:solidFill>
              </a:rPr>
              <a:t>чем 2 тыс.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экспонатов </a:t>
            </a:r>
            <a:r>
              <a:rPr lang="ru-RU" b="1" dirty="0" smtClean="0">
                <a:solidFill>
                  <a:srgbClr val="002060"/>
                </a:solidFill>
              </a:rPr>
              <a:t>размещена в </a:t>
            </a:r>
            <a:r>
              <a:rPr lang="ru-RU" b="1" dirty="0" smtClean="0">
                <a:solidFill>
                  <a:srgbClr val="002060"/>
                </a:solidFill>
              </a:rPr>
              <a:t>двух залах. </a:t>
            </a:r>
            <a:r>
              <a:rPr lang="ru-RU" b="1" dirty="0" smtClean="0">
                <a:solidFill>
                  <a:srgbClr val="002060"/>
                </a:solidFill>
              </a:rPr>
              <a:t>Самые древние </a:t>
            </a:r>
            <a:r>
              <a:rPr lang="ru-RU" b="1" dirty="0" smtClean="0">
                <a:solidFill>
                  <a:srgbClr val="002060"/>
                </a:solidFill>
              </a:rPr>
              <a:t>экспонаты –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Археологические памятники </a:t>
            </a:r>
            <a:r>
              <a:rPr lang="ru-RU" b="1" dirty="0" smtClean="0">
                <a:solidFill>
                  <a:srgbClr val="002060"/>
                </a:solidFill>
              </a:rPr>
              <a:t>Х-ХI веков,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обнаруженные </a:t>
            </a:r>
            <a:r>
              <a:rPr lang="ru-RU" b="1" dirty="0" smtClean="0">
                <a:solidFill>
                  <a:srgbClr val="002060"/>
                </a:solidFill>
              </a:rPr>
              <a:t>на территории </a:t>
            </a:r>
            <a:r>
              <a:rPr lang="ru-RU" b="1" dirty="0" smtClean="0">
                <a:solidFill>
                  <a:srgbClr val="002060"/>
                </a:solidFill>
              </a:rPr>
              <a:t>Волжской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Булгарии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6" y="158971"/>
            <a:ext cx="3473250" cy="19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3" y="2348880"/>
            <a:ext cx="3560555" cy="22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294"/>
            <a:ext cx="2232248" cy="168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3" y="4869160"/>
            <a:ext cx="351690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45224"/>
            <a:ext cx="3816424" cy="21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2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36724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Музей </a:t>
            </a:r>
            <a:r>
              <a:rPr lang="ru-RU" sz="2400" b="1" dirty="0" err="1" smtClean="0">
                <a:solidFill>
                  <a:srgbClr val="FFFF00"/>
                </a:solidFill>
              </a:rPr>
              <a:t>Каюма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Насыри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Музей великому татарскому ученому, просветителю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историку этнографу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языковеду </a:t>
            </a:r>
            <a:r>
              <a:rPr lang="ru-RU" b="1" dirty="0" err="1" smtClean="0">
                <a:solidFill>
                  <a:srgbClr val="002060"/>
                </a:solidFill>
              </a:rPr>
              <a:t>Каюму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Насыри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открылся в </a:t>
            </a:r>
            <a:r>
              <a:rPr lang="ru-RU" b="1" dirty="0" smtClean="0">
                <a:solidFill>
                  <a:srgbClr val="002060"/>
                </a:solidFill>
              </a:rPr>
              <a:t>2002 году 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располагается </a:t>
            </a:r>
            <a:r>
              <a:rPr lang="ru-RU" b="1" dirty="0" smtClean="0">
                <a:solidFill>
                  <a:srgbClr val="002060"/>
                </a:solidFill>
              </a:rPr>
              <a:t>на территории Старо Татарской </a:t>
            </a:r>
            <a:r>
              <a:rPr lang="ru-RU" b="1" dirty="0" smtClean="0">
                <a:solidFill>
                  <a:srgbClr val="002060"/>
                </a:solidFill>
              </a:rPr>
              <a:t>слободы в </a:t>
            </a:r>
            <a:r>
              <a:rPr lang="ru-RU" b="1" dirty="0" smtClean="0">
                <a:solidFill>
                  <a:srgbClr val="002060"/>
                </a:solidFill>
              </a:rPr>
              <a:t>2-х этажном доме, являющемся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памятником татарского деревянного </a:t>
            </a:r>
            <a:r>
              <a:rPr lang="ru-RU" b="1" dirty="0" smtClean="0">
                <a:solidFill>
                  <a:srgbClr val="002060"/>
                </a:solidFill>
              </a:rPr>
              <a:t>зодчества.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176464" cy="301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1764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29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83671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        Музей квартира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Мусы </a:t>
            </a:r>
            <a:r>
              <a:rPr lang="ru-RU" sz="2400" b="1" dirty="0" err="1" smtClean="0">
                <a:solidFill>
                  <a:srgbClr val="FFFF00"/>
                </a:solidFill>
              </a:rPr>
              <a:t>Джалиля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Музей-квартира татарского поэта </a:t>
            </a:r>
            <a:r>
              <a:rPr lang="ru-RU" b="1" dirty="0" smtClean="0">
                <a:solidFill>
                  <a:srgbClr val="002060"/>
                </a:solidFill>
              </a:rPr>
              <a:t>и героя </a:t>
            </a:r>
            <a:r>
              <a:rPr lang="ru-RU" b="1" dirty="0" smtClean="0">
                <a:solidFill>
                  <a:srgbClr val="002060"/>
                </a:solidFill>
              </a:rPr>
              <a:t>Великой Отечественной </a:t>
            </a:r>
            <a:r>
              <a:rPr lang="ru-RU" b="1" dirty="0" smtClean="0">
                <a:solidFill>
                  <a:srgbClr val="002060"/>
                </a:solidFill>
              </a:rPr>
              <a:t>войны Мусы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Джалиля</a:t>
            </a:r>
            <a:r>
              <a:rPr lang="ru-RU" b="1" dirty="0" smtClean="0">
                <a:solidFill>
                  <a:srgbClr val="002060"/>
                </a:solidFill>
              </a:rPr>
              <a:t> располагается </a:t>
            </a:r>
            <a:r>
              <a:rPr lang="ru-RU" b="1" dirty="0" smtClean="0">
                <a:solidFill>
                  <a:srgbClr val="002060"/>
                </a:solidFill>
              </a:rPr>
              <a:t>в доме</a:t>
            </a:r>
            <a:r>
              <a:rPr lang="ru-RU" b="1" dirty="0" smtClean="0">
                <a:solidFill>
                  <a:srgbClr val="002060"/>
                </a:solidFill>
              </a:rPr>
              <a:t>, где он жил с семьей </a:t>
            </a:r>
            <a:r>
              <a:rPr lang="ru-RU" b="1" dirty="0" smtClean="0">
                <a:solidFill>
                  <a:srgbClr val="002060"/>
                </a:solidFill>
              </a:rPr>
              <a:t>в 1940-1941 </a:t>
            </a:r>
            <a:r>
              <a:rPr lang="ru-RU" b="1" dirty="0" smtClean="0">
                <a:solidFill>
                  <a:srgbClr val="002060"/>
                </a:solidFill>
              </a:rPr>
              <a:t>годах и откуда </a:t>
            </a:r>
            <a:r>
              <a:rPr lang="ru-RU" b="1" dirty="0" smtClean="0">
                <a:solidFill>
                  <a:srgbClr val="002060"/>
                </a:solidFill>
              </a:rPr>
              <a:t>был призван </a:t>
            </a:r>
            <a:r>
              <a:rPr lang="ru-RU" b="1" dirty="0" smtClean="0">
                <a:solidFill>
                  <a:srgbClr val="002060"/>
                </a:solidFill>
              </a:rPr>
              <a:t>в армию.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Мемориальная </a:t>
            </a:r>
            <a:r>
              <a:rPr lang="ru-RU" b="1" dirty="0" smtClean="0">
                <a:solidFill>
                  <a:srgbClr val="002060"/>
                </a:solidFill>
              </a:rPr>
              <a:t>квартира восстановлена </a:t>
            </a:r>
            <a:r>
              <a:rPr lang="ru-RU" b="1" dirty="0" smtClean="0">
                <a:solidFill>
                  <a:srgbClr val="002060"/>
                </a:solidFill>
              </a:rPr>
              <a:t>со </a:t>
            </a:r>
            <a:r>
              <a:rPr lang="ru-RU" b="1" dirty="0" smtClean="0">
                <a:solidFill>
                  <a:srgbClr val="002060"/>
                </a:solidFill>
              </a:rPr>
              <a:t>слов жены </a:t>
            </a:r>
            <a:r>
              <a:rPr lang="ru-RU" b="1" dirty="0" smtClean="0">
                <a:solidFill>
                  <a:srgbClr val="002060"/>
                </a:solidFill>
              </a:rPr>
              <a:t>поэта и </a:t>
            </a:r>
            <a:r>
              <a:rPr lang="ru-RU" b="1" dirty="0" smtClean="0">
                <a:solidFill>
                  <a:srgbClr val="002060"/>
                </a:solidFill>
              </a:rPr>
              <a:t>его современников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бывавших здесь </a:t>
            </a:r>
            <a:r>
              <a:rPr lang="ru-RU" b="1" dirty="0" smtClean="0">
                <a:solidFill>
                  <a:srgbClr val="002060"/>
                </a:solidFill>
              </a:rPr>
              <a:t>– поэта </a:t>
            </a:r>
            <a:r>
              <a:rPr lang="ru-RU" b="1" dirty="0" err="1" smtClean="0">
                <a:solidFill>
                  <a:srgbClr val="002060"/>
                </a:solidFill>
              </a:rPr>
              <a:t>Сибгата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Хакима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композитора </a:t>
            </a:r>
            <a:r>
              <a:rPr lang="ru-RU" b="1" dirty="0" err="1" smtClean="0">
                <a:solidFill>
                  <a:srgbClr val="002060"/>
                </a:solidFill>
              </a:rPr>
              <a:t>Назиба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Жиганова</a:t>
            </a:r>
            <a:r>
              <a:rPr lang="ru-RU" b="1" dirty="0" smtClean="0">
                <a:solidFill>
                  <a:srgbClr val="002060"/>
                </a:solidFill>
              </a:rPr>
              <a:t>, писателя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Кашшафа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 фондах музея </a:t>
            </a:r>
            <a:r>
              <a:rPr lang="ru-RU" b="1" dirty="0" smtClean="0">
                <a:solidFill>
                  <a:srgbClr val="002060"/>
                </a:solidFill>
              </a:rPr>
              <a:t>более 2 тысяч единиц,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из них 396 находятся </a:t>
            </a:r>
            <a:r>
              <a:rPr lang="ru-RU" b="1" dirty="0" smtClean="0">
                <a:solidFill>
                  <a:srgbClr val="002060"/>
                </a:solidFill>
              </a:rPr>
              <a:t>в мемориальной экспозиции «Страницы </a:t>
            </a:r>
            <a:r>
              <a:rPr lang="ru-RU" b="1" dirty="0" smtClean="0">
                <a:solidFill>
                  <a:srgbClr val="002060"/>
                </a:solidFill>
              </a:rPr>
              <a:t>жизни 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творчества М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Джалиля</a:t>
            </a:r>
            <a:r>
              <a:rPr lang="ru-RU" b="1" dirty="0" smtClean="0">
                <a:solidFill>
                  <a:srgbClr val="002060"/>
                </a:solidFill>
              </a:rPr>
              <a:t> в Казани </a:t>
            </a:r>
            <a:r>
              <a:rPr lang="ru-RU" b="1" dirty="0" smtClean="0">
                <a:solidFill>
                  <a:srgbClr val="002060"/>
                </a:solidFill>
              </a:rPr>
              <a:t>(1939-41</a:t>
            </a:r>
            <a:r>
              <a:rPr lang="ru-RU" b="1" dirty="0" smtClean="0">
                <a:solidFill>
                  <a:srgbClr val="002060"/>
                </a:solidFill>
              </a:rPr>
              <a:t>)».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403244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40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704" y="1268760"/>
            <a:ext cx="45365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Литературный </a:t>
            </a:r>
            <a:r>
              <a:rPr lang="ru-RU" sz="2400" b="1" dirty="0" smtClean="0">
                <a:solidFill>
                  <a:srgbClr val="FFFF00"/>
                </a:solidFill>
              </a:rPr>
              <a:t>музей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</a:t>
            </a:r>
            <a:r>
              <a:rPr lang="ru-RU" sz="2400" b="1" dirty="0" err="1" smtClean="0">
                <a:solidFill>
                  <a:srgbClr val="FFFF00"/>
                </a:solidFill>
              </a:rPr>
              <a:t>Габдуллы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Тукая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Музей </a:t>
            </a:r>
            <a:r>
              <a:rPr lang="ru-RU" b="1" dirty="0" smtClean="0">
                <a:solidFill>
                  <a:srgbClr val="002060"/>
                </a:solidFill>
              </a:rPr>
              <a:t>расположен </a:t>
            </a:r>
            <a:r>
              <a:rPr lang="ru-RU" b="1" dirty="0" smtClean="0">
                <a:solidFill>
                  <a:srgbClr val="002060"/>
                </a:solidFill>
              </a:rPr>
              <a:t>на территории Старо Татарской </a:t>
            </a:r>
            <a:r>
              <a:rPr lang="ru-RU" b="1" dirty="0" smtClean="0">
                <a:solidFill>
                  <a:srgbClr val="002060"/>
                </a:solidFill>
              </a:rPr>
              <a:t>слободы </a:t>
            </a:r>
            <a:r>
              <a:rPr lang="ru-RU" b="1" dirty="0" smtClean="0">
                <a:solidFill>
                  <a:srgbClr val="002060"/>
                </a:solidFill>
              </a:rPr>
              <a:t>и занимает двухэтажный особняк </a:t>
            </a:r>
            <a:r>
              <a:rPr lang="ru-RU" b="1" dirty="0" smtClean="0">
                <a:solidFill>
                  <a:srgbClr val="002060"/>
                </a:solidFill>
              </a:rPr>
              <a:t>- бывший дом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Шамиля, </a:t>
            </a:r>
            <a:r>
              <a:rPr lang="ru-RU" b="1" dirty="0" smtClean="0">
                <a:solidFill>
                  <a:srgbClr val="002060"/>
                </a:solidFill>
              </a:rPr>
              <a:t>архитектурный памятник </a:t>
            </a:r>
            <a:r>
              <a:rPr lang="ru-RU" b="1" dirty="0" smtClean="0">
                <a:solidFill>
                  <a:srgbClr val="002060"/>
                </a:solidFill>
              </a:rPr>
              <a:t>рубежа ХIХ </a:t>
            </a:r>
            <a:r>
              <a:rPr lang="ru-RU" b="1" dirty="0" smtClean="0">
                <a:solidFill>
                  <a:srgbClr val="002060"/>
                </a:solidFill>
              </a:rPr>
              <a:t>- ХХ </a:t>
            </a:r>
            <a:r>
              <a:rPr lang="ru-RU" b="1" dirty="0" smtClean="0">
                <a:solidFill>
                  <a:srgbClr val="002060"/>
                </a:solidFill>
              </a:rPr>
              <a:t>вв.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Экспозиция </a:t>
            </a:r>
            <a:r>
              <a:rPr lang="ru-RU" b="1" dirty="0" smtClean="0">
                <a:solidFill>
                  <a:srgbClr val="002060"/>
                </a:solidFill>
              </a:rPr>
              <a:t>музея, реконструированная </a:t>
            </a:r>
            <a:r>
              <a:rPr lang="ru-RU" b="1" dirty="0" smtClean="0">
                <a:solidFill>
                  <a:srgbClr val="002060"/>
                </a:solidFill>
              </a:rPr>
              <a:t>в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1996 г., </a:t>
            </a:r>
            <a:r>
              <a:rPr lang="ru-RU" b="1" dirty="0" smtClean="0">
                <a:solidFill>
                  <a:srgbClr val="002060"/>
                </a:solidFill>
              </a:rPr>
              <a:t>представляет основные </a:t>
            </a:r>
            <a:r>
              <a:rPr lang="ru-RU" b="1" dirty="0" smtClean="0">
                <a:solidFill>
                  <a:srgbClr val="002060"/>
                </a:solidFill>
              </a:rPr>
              <a:t>периоды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жизни и </a:t>
            </a:r>
            <a:r>
              <a:rPr lang="ru-RU" b="1" dirty="0" smtClean="0">
                <a:solidFill>
                  <a:srgbClr val="002060"/>
                </a:solidFill>
              </a:rPr>
              <a:t>творчества великого </a:t>
            </a:r>
            <a:r>
              <a:rPr lang="ru-RU" b="1" dirty="0" smtClean="0">
                <a:solidFill>
                  <a:srgbClr val="002060"/>
                </a:solidFill>
              </a:rPr>
              <a:t>татарского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поэта.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40" y="3717032"/>
            <a:ext cx="39604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089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565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14</cp:revision>
  <dcterms:created xsi:type="dcterms:W3CDTF">2024-05-16T13:09:30Z</dcterms:created>
  <dcterms:modified xsi:type="dcterms:W3CDTF">2024-05-17T11:06:36Z</dcterms:modified>
</cp:coreProperties>
</file>