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4" r:id="rId4"/>
    <p:sldId id="273" r:id="rId5"/>
    <p:sldId id="261" r:id="rId6"/>
    <p:sldId id="264" r:id="rId7"/>
    <p:sldId id="266" r:id="rId8"/>
    <p:sldId id="268" r:id="rId9"/>
    <p:sldId id="270" r:id="rId10"/>
    <p:sldId id="271" r:id="rId11"/>
    <p:sldId id="272"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630"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p>
            <a:fld id="{5294671F-B6AC-439D-B68E-D292D369E366}" type="datetimeFigureOut">
              <a:rPr lang="ru-RU" smtClean="0"/>
              <a:t>20.09.2024</a:t>
            </a:fld>
            <a:endParaRPr lang="ru-RU"/>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2" name="Нижний колонтитул 11"/>
          <p:cNvSpPr>
            <a:spLocks noGrp="1"/>
          </p:cNvSpPr>
          <p:nvPr>
            <p:ph type="ftr" sz="quarter" idx="12"/>
          </p:nvPr>
        </p:nvSpPr>
        <p:spPr>
          <a:xfrm>
            <a:off x="1600200" y="6509004"/>
            <a:ext cx="3907464" cy="274320"/>
          </a:xfrm>
        </p:spPr>
        <p:txBody>
          <a:bodyPr vert="horz" rtlCol="0"/>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294671F-B6AC-439D-B68E-D292D369E366}" type="datetimeFigureOut">
              <a:rPr lang="ru-RU" smtClean="0"/>
              <a:t>20.09.2024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72C847-E21C-4CFB-9FEA-EAD24BD3F76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294671F-B6AC-439D-B68E-D292D369E366}" type="datetimeFigureOut">
              <a:rPr lang="ru-RU" smtClean="0"/>
              <a:t>20.09.2024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72C847-E21C-4CFB-9FEA-EAD24BD3F76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294671F-B6AC-439D-B68E-D292D369E366}" type="datetimeFigureOut">
              <a:rPr lang="ru-RU" smtClean="0"/>
              <a:t>20.09.2024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72C847-E21C-4CFB-9FEA-EAD24BD3F76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p>
            <a:fld id="{5294671F-B6AC-439D-B68E-D292D369E366}" type="datetimeFigureOut">
              <a:rPr lang="ru-RU" smtClean="0"/>
              <a:t>20.09.2024</a:t>
            </a:fld>
            <a:endParaRPr lang="ru-RU"/>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0" name="Нижний колонтитул 9"/>
          <p:cNvSpPr>
            <a:spLocks noGrp="1"/>
          </p:cNvSpPr>
          <p:nvPr>
            <p:ph type="ftr" sz="quarter" idx="12"/>
          </p:nvPr>
        </p:nvSpPr>
        <p:spPr>
          <a:xfrm>
            <a:off x="1600200" y="6513670"/>
            <a:ext cx="3907464" cy="274320"/>
          </a:xfrm>
        </p:spPr>
        <p:txBody>
          <a:bodyPr vert="horz" rtlCol="0"/>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294671F-B6AC-439D-B68E-D292D369E366}" type="datetimeFigureOut">
              <a:rPr lang="ru-RU" smtClean="0"/>
              <a:t>20.09.2024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641080" y="6514568"/>
            <a:ext cx="464288" cy="274320"/>
          </a:xfrm>
        </p:spPr>
        <p:txBody>
          <a:bodyPr/>
          <a:lstStyle/>
          <a:p>
            <a:fld id="{7A72C847-E21C-4CFB-9FEA-EAD24BD3F765}" type="slidenum">
              <a:rPr lang="ru-RU" smtClean="0"/>
              <a:t>‹#›</a:t>
            </a:fld>
            <a:endParaRPr lang="ru-RU"/>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294671F-B6AC-439D-B68E-D292D369E366}" type="datetimeFigureOut">
              <a:rPr lang="ru-RU" smtClean="0"/>
              <a:t>20.09.2024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a:xfrm>
            <a:off x="8641080" y="6514568"/>
            <a:ext cx="464288" cy="274320"/>
          </a:xfrm>
        </p:spPr>
        <p:txBody>
          <a:bodyPr/>
          <a:lstStyle/>
          <a:p>
            <a:fld id="{7A72C847-E21C-4CFB-9FEA-EAD24BD3F76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294671F-B6AC-439D-B68E-D292D369E366}" type="datetimeFigureOut">
              <a:rPr lang="ru-RU" smtClean="0"/>
              <a:t>20.09.2024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A72C847-E21C-4CFB-9FEA-EAD24BD3F765}" type="slidenum">
              <a:rPr lang="ru-RU" smtClean="0"/>
              <a:t>‹#›</a:t>
            </a:fld>
            <a:endParaRPr lang="ru-RU"/>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294671F-B6AC-439D-B68E-D292D369E366}" type="datetimeFigureOut">
              <a:rPr lang="ru-RU" smtClean="0"/>
              <a:t>20.09.2024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A72C847-E21C-4CFB-9FEA-EAD24BD3F76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p>
            <a:fld id="{5294671F-B6AC-439D-B68E-D292D369E366}" type="datetimeFigureOut">
              <a:rPr lang="ru-RU" smtClean="0"/>
              <a:t>20.09.2024</a:t>
            </a:fld>
            <a:endParaRPr lang="ru-RU"/>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1" name="Нижний колонтитул 10"/>
          <p:cNvSpPr>
            <a:spLocks noGrp="1"/>
          </p:cNvSpPr>
          <p:nvPr>
            <p:ph type="ftr" sz="quarter" idx="12"/>
          </p:nvPr>
        </p:nvSpPr>
        <p:spPr>
          <a:xfrm>
            <a:off x="1600200" y="6513670"/>
            <a:ext cx="3907464" cy="274320"/>
          </a:xfrm>
        </p:spPr>
        <p:txBody>
          <a:bodyPr vert="horz" rtlCol="0"/>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p>
            <a:fld id="{5294671F-B6AC-439D-B68E-D292D369E366}" type="datetimeFigureOut">
              <a:rPr lang="ru-RU" smtClean="0"/>
              <a:t>20.09.2024</a:t>
            </a:fld>
            <a:endParaRPr lang="ru-RU"/>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0" name="Нижний колонтитул 9"/>
          <p:cNvSpPr>
            <a:spLocks noGrp="1"/>
          </p:cNvSpPr>
          <p:nvPr>
            <p:ph type="ftr" sz="quarter" idx="12"/>
          </p:nvPr>
        </p:nvSpPr>
        <p:spPr>
          <a:xfrm>
            <a:off x="1600200" y="6509004"/>
            <a:ext cx="3907464" cy="274320"/>
          </a:xfrm>
        </p:spPr>
        <p:txBody>
          <a:bodyPr vert="horz"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294671F-B6AC-439D-B68E-D292D369E366}" type="datetimeFigureOut">
              <a:rPr lang="ru-RU" smtClean="0"/>
              <a:t>20.09.2024</a:t>
            </a:fld>
            <a:endParaRPr lang="ru-RU"/>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7A72C847-E21C-4CFB-9FEA-EAD24BD3F765}" type="slidenum">
              <a:rPr lang="ru-RU" smtClean="0"/>
              <a:t>‹#›</a:t>
            </a:fld>
            <a:endParaRPr lang="ru-RU"/>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TextBox 3"/>
          <p:cNvSpPr txBox="1"/>
          <p:nvPr/>
        </p:nvSpPr>
        <p:spPr>
          <a:xfrm>
            <a:off x="827584" y="692696"/>
            <a:ext cx="184731" cy="369332"/>
          </a:xfrm>
          <a:prstGeom prst="rect">
            <a:avLst/>
          </a:prstGeom>
          <a:noFill/>
        </p:spPr>
        <p:txBody>
          <a:bodyPr wrap="none" rtlCol="0">
            <a:spAutoFit/>
          </a:bodyPr>
          <a:lstStyle/>
          <a:p>
            <a:endParaRPr lang="ru-RU" dirty="0"/>
          </a:p>
        </p:txBody>
      </p:sp>
      <p:sp>
        <p:nvSpPr>
          <p:cNvPr id="5" name="TextBox 4"/>
          <p:cNvSpPr txBox="1"/>
          <p:nvPr/>
        </p:nvSpPr>
        <p:spPr>
          <a:xfrm>
            <a:off x="550613" y="3190548"/>
            <a:ext cx="8402813" cy="1015663"/>
          </a:xfrm>
          <a:prstGeom prst="rect">
            <a:avLst/>
          </a:prstGeom>
          <a:noFill/>
        </p:spPr>
        <p:txBody>
          <a:bodyPr wrap="none" rtlCol="0">
            <a:spAutoFit/>
          </a:bodyPr>
          <a:lstStyle/>
          <a:p>
            <a:r>
              <a:rPr lang="ru-RU"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КУЛИКОВСКАЯ БИТВА</a:t>
            </a:r>
            <a:endParaRPr lang="ru-RU"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TextBox 1"/>
          <p:cNvSpPr txBox="1"/>
          <p:nvPr/>
        </p:nvSpPr>
        <p:spPr>
          <a:xfrm>
            <a:off x="550613" y="461863"/>
            <a:ext cx="8269859" cy="830997"/>
          </a:xfrm>
          <a:prstGeom prst="rect">
            <a:avLst/>
          </a:prstGeom>
          <a:noFill/>
        </p:spPr>
        <p:txBody>
          <a:bodyPr wrap="square" rtlCol="0">
            <a:spAutoFit/>
          </a:bodyPr>
          <a:lstStyle/>
          <a:p>
            <a:pPr algn="ctr"/>
            <a:r>
              <a:rPr lang="ru-RU" sz="2400" b="1" dirty="0" smtClean="0">
                <a:solidFill>
                  <a:srgbClr val="002060"/>
                </a:solidFill>
                <a:latin typeface="+mj-lt"/>
              </a:rPr>
              <a:t>МБУ «ЦБС </a:t>
            </a:r>
            <a:r>
              <a:rPr lang="ru-RU" sz="2400" b="1" dirty="0" smtClean="0">
                <a:solidFill>
                  <a:srgbClr val="002060"/>
                </a:solidFill>
                <a:latin typeface="+mj-lt"/>
              </a:rPr>
              <a:t>Верхнеуслонского муниципального </a:t>
            </a:r>
            <a:r>
              <a:rPr lang="ru-RU" sz="2400" b="1" dirty="0" smtClean="0">
                <a:solidFill>
                  <a:srgbClr val="002060"/>
                </a:solidFill>
                <a:latin typeface="+mj-lt"/>
              </a:rPr>
              <a:t>района</a:t>
            </a:r>
            <a:r>
              <a:rPr lang="ru-RU" sz="2400" b="1" dirty="0" smtClean="0">
                <a:solidFill>
                  <a:srgbClr val="002060"/>
                </a:solidFill>
                <a:latin typeface="+mj-lt"/>
              </a:rPr>
              <a:t>»</a:t>
            </a:r>
            <a:endParaRPr lang="ru-RU" sz="2400" b="1" dirty="0" smtClean="0">
              <a:solidFill>
                <a:srgbClr val="002060"/>
              </a:solidFill>
              <a:latin typeface="+mj-lt"/>
            </a:endParaRPr>
          </a:p>
          <a:p>
            <a:pPr algn="ctr"/>
            <a:r>
              <a:rPr lang="ru-RU" sz="2400" b="1" dirty="0" smtClean="0">
                <a:solidFill>
                  <a:srgbClr val="002060"/>
                </a:solidFill>
                <a:latin typeface="+mj-lt"/>
              </a:rPr>
              <a:t>Майданская сельская </a:t>
            </a:r>
            <a:r>
              <a:rPr lang="ru-RU" sz="2400" b="1" dirty="0" smtClean="0">
                <a:solidFill>
                  <a:srgbClr val="002060"/>
                </a:solidFill>
                <a:latin typeface="+mj-lt"/>
              </a:rPr>
              <a:t>библиотека – филиал 12</a:t>
            </a:r>
            <a:endParaRPr lang="ru-RU" sz="2400" b="1" dirty="0" smtClean="0">
              <a:solidFill>
                <a:srgbClr val="002060"/>
              </a:solidFill>
              <a:latin typeface="+mj-lt"/>
            </a:endParaRPr>
          </a:p>
        </p:txBody>
      </p:sp>
      <p:sp>
        <p:nvSpPr>
          <p:cNvPr id="6" name="TextBox 5"/>
          <p:cNvSpPr txBox="1"/>
          <p:nvPr/>
        </p:nvSpPr>
        <p:spPr>
          <a:xfrm>
            <a:off x="4932040" y="1713220"/>
            <a:ext cx="3888432" cy="954107"/>
          </a:xfrm>
          <a:prstGeom prst="rect">
            <a:avLst/>
          </a:prstGeom>
          <a:noFill/>
        </p:spPr>
        <p:txBody>
          <a:bodyPr wrap="square" rtlCol="0">
            <a:spAutoFit/>
          </a:bodyPr>
          <a:lstStyle/>
          <a:p>
            <a:r>
              <a:rPr lang="ru-RU" sz="1400" b="1" i="1" dirty="0" smtClean="0"/>
              <a:t>21 сентября – День победы русских полков во главе с великим </a:t>
            </a:r>
            <a:r>
              <a:rPr lang="ru-RU" sz="1400" b="1" i="1" dirty="0" smtClean="0"/>
              <a:t>князем Дмитрием </a:t>
            </a:r>
            <a:r>
              <a:rPr lang="ru-RU" sz="1400" b="1" i="1" dirty="0" smtClean="0"/>
              <a:t>Донским над монголо – татарскими войсками в Куликовской </a:t>
            </a:r>
            <a:r>
              <a:rPr lang="ru-RU" sz="1400" b="1" i="1" dirty="0" smtClean="0"/>
              <a:t>битве  </a:t>
            </a:r>
            <a:r>
              <a:rPr lang="ru-RU" sz="1400" b="1" i="1" dirty="0" smtClean="0"/>
              <a:t>(1380 г).</a:t>
            </a:r>
            <a:endParaRPr lang="ru-RU" sz="1400" b="1" i="1" dirty="0"/>
          </a:p>
        </p:txBody>
      </p:sp>
      <p:sp>
        <p:nvSpPr>
          <p:cNvPr id="13" name="TextBox 12"/>
          <p:cNvSpPr txBox="1"/>
          <p:nvPr/>
        </p:nvSpPr>
        <p:spPr>
          <a:xfrm>
            <a:off x="767639" y="6080943"/>
            <a:ext cx="8269859" cy="461665"/>
          </a:xfrm>
          <a:prstGeom prst="rect">
            <a:avLst/>
          </a:prstGeom>
          <a:noFill/>
        </p:spPr>
        <p:txBody>
          <a:bodyPr wrap="square" rtlCol="0">
            <a:spAutoFit/>
          </a:bodyPr>
          <a:lstStyle/>
          <a:p>
            <a:pPr algn="ctr"/>
            <a:r>
              <a:rPr lang="ru-RU" sz="2400" b="1" dirty="0" smtClean="0">
                <a:solidFill>
                  <a:srgbClr val="002060"/>
                </a:solidFill>
                <a:latin typeface="+mj-lt"/>
              </a:rPr>
              <a:t>Майдан, 2024</a:t>
            </a:r>
            <a:endParaRPr lang="ru-RU" sz="2400" b="1" dirty="0" smtClean="0">
              <a:solidFill>
                <a:srgbClr val="002060"/>
              </a:solidFill>
              <a:latin typeface="+mj-lt"/>
            </a:endParaRPr>
          </a:p>
        </p:txBody>
      </p:sp>
    </p:spTree>
    <p:extLst>
      <p:ext uri="{BB962C8B-B14F-4D97-AF65-F5344CB8AC3E}">
        <p14:creationId xmlns:p14="http://schemas.microsoft.com/office/powerpoint/2010/main" val="190892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828091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5" y="4869160"/>
            <a:ext cx="8280920" cy="1323439"/>
          </a:xfrm>
          <a:prstGeom prst="rect">
            <a:avLst/>
          </a:prstGeom>
          <a:noFill/>
        </p:spPr>
        <p:txBody>
          <a:bodyPr wrap="square" rtlCol="0">
            <a:spAutoFit/>
          </a:bodyPr>
          <a:lstStyle/>
          <a:p>
            <a:r>
              <a:rPr lang="ru-RU" sz="2000" b="1" dirty="0" smtClean="0">
                <a:solidFill>
                  <a:srgbClr val="002060"/>
                </a:solidFill>
              </a:rPr>
              <a:t>Спустя 100 лет правнук Дмитрия Донского Иван III окончательно избавился от монголо-татарского ига. А внук Ивана III Иван Грозный завоевал 3 татарских княжества: Казанское, Астраханское и Сибирское.</a:t>
            </a:r>
            <a:endParaRPr lang="ru-RU" sz="2000" b="1" dirty="0">
              <a:solidFill>
                <a:srgbClr val="002060"/>
              </a:solidFill>
            </a:endParaRPr>
          </a:p>
        </p:txBody>
      </p:sp>
    </p:spTree>
    <p:extLst>
      <p:ext uri="{BB962C8B-B14F-4D97-AF65-F5344CB8AC3E}">
        <p14:creationId xmlns:p14="http://schemas.microsoft.com/office/powerpoint/2010/main" val="730646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260648"/>
            <a:ext cx="5115568" cy="1200329"/>
          </a:xfrm>
          <a:prstGeom prst="rect">
            <a:avLst/>
          </a:prstGeom>
          <a:noFill/>
        </p:spPr>
        <p:txBody>
          <a:bodyPr wrap="none" rtlCol="0">
            <a:spAutoFit/>
          </a:bodyPr>
          <a:lstStyle/>
          <a:p>
            <a:r>
              <a:rPr lang="ru-RU" sz="7200" b="1" dirty="0" smtClean="0">
                <a:solidFill>
                  <a:srgbClr val="002060"/>
                </a:solidFill>
              </a:rPr>
              <a:t>Источники</a:t>
            </a:r>
            <a:endParaRPr lang="ru-RU" sz="7200" b="1" dirty="0">
              <a:solidFill>
                <a:srgbClr val="002060"/>
              </a:solidFill>
            </a:endParaRPr>
          </a:p>
        </p:txBody>
      </p:sp>
      <p:sp>
        <p:nvSpPr>
          <p:cNvPr id="5" name="TextBox 4"/>
          <p:cNvSpPr txBox="1"/>
          <p:nvPr/>
        </p:nvSpPr>
        <p:spPr>
          <a:xfrm>
            <a:off x="827584" y="2060848"/>
            <a:ext cx="7938199" cy="2031325"/>
          </a:xfrm>
          <a:prstGeom prst="rect">
            <a:avLst/>
          </a:prstGeom>
          <a:noFill/>
        </p:spPr>
        <p:txBody>
          <a:bodyPr wrap="none" rtlCol="0">
            <a:spAutoFit/>
          </a:bodyPr>
          <a:lstStyle/>
          <a:p>
            <a:r>
              <a:rPr lang="en-US" dirty="0">
                <a:solidFill>
                  <a:schemeClr val="bg1"/>
                </a:solidFill>
              </a:rPr>
              <a:t>http://alchevskpravoslavniy.ru/kartiny/elena-dovedova-xudozhnik.html</a:t>
            </a:r>
          </a:p>
          <a:p>
            <a:r>
              <a:rPr lang="en-US" dirty="0">
                <a:solidFill>
                  <a:schemeClr val="bg1"/>
                </a:solidFill>
              </a:rPr>
              <a:t>http://www.lesovod.org.ua/node/12814</a:t>
            </a:r>
          </a:p>
          <a:p>
            <a:r>
              <a:rPr lang="en-US" dirty="0">
                <a:solidFill>
                  <a:schemeClr val="bg1"/>
                </a:solidFill>
              </a:rPr>
              <a:t>http://www.historyrussians.ru/glavnaya/Page-3.html</a:t>
            </a:r>
          </a:p>
          <a:p>
            <a:r>
              <a:rPr lang="en-US" dirty="0">
                <a:solidFill>
                  <a:schemeClr val="bg1"/>
                </a:solidFill>
              </a:rPr>
              <a:t>http://ruhistory.narod.ru/ru/moscow/history_of_Moscow/XIV.html</a:t>
            </a:r>
          </a:p>
          <a:p>
            <a:r>
              <a:rPr lang="en-US" dirty="0">
                <a:solidFill>
                  <a:schemeClr val="bg1"/>
                </a:solidFill>
              </a:rPr>
              <a:t>http://img-fotki.yandex.ru/get/5604/146620994.5f/0_7d6f3_40c52652_XL</a:t>
            </a:r>
          </a:p>
          <a:p>
            <a:r>
              <a:rPr lang="en-US" dirty="0">
                <a:solidFill>
                  <a:schemeClr val="bg1"/>
                </a:solidFill>
              </a:rPr>
              <a:t>http://mmekourdukova.livejournal.com/144724.html</a:t>
            </a:r>
          </a:p>
          <a:p>
            <a:r>
              <a:rPr lang="en-US" dirty="0">
                <a:solidFill>
                  <a:schemeClr val="bg1"/>
                </a:solidFill>
              </a:rPr>
              <a:t>http://samlib.ru/s/shalina_m_a/rus_jivopisnaya.shtml</a:t>
            </a:r>
          </a:p>
        </p:txBody>
      </p:sp>
    </p:spTree>
    <p:extLst>
      <p:ext uri="{BB962C8B-B14F-4D97-AF65-F5344CB8AC3E}">
        <p14:creationId xmlns:p14="http://schemas.microsoft.com/office/powerpoint/2010/main" val="2165138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042" y="558072"/>
            <a:ext cx="8496944" cy="1938992"/>
          </a:xfrm>
          <a:prstGeom prst="rect">
            <a:avLst/>
          </a:prstGeom>
          <a:noFill/>
        </p:spPr>
        <p:txBody>
          <a:bodyPr wrap="square" rtlCol="0">
            <a:spAutoFit/>
          </a:bodyPr>
          <a:lstStyle/>
          <a:p>
            <a:r>
              <a:rPr lang="ru-RU" sz="2400" b="1" dirty="0" smtClean="0">
                <a:solidFill>
                  <a:srgbClr val="002060"/>
                </a:solidFill>
              </a:rPr>
              <a:t>Куликовская </a:t>
            </a:r>
            <a:r>
              <a:rPr lang="ru-RU" sz="2400" b="1" dirty="0">
                <a:solidFill>
                  <a:srgbClr val="002060"/>
                </a:solidFill>
              </a:rPr>
              <a:t>битва – важнейшее событие в </a:t>
            </a:r>
            <a:r>
              <a:rPr lang="ru-RU" sz="2400" b="1" dirty="0" smtClean="0">
                <a:solidFill>
                  <a:srgbClr val="002060"/>
                </a:solidFill>
              </a:rPr>
              <a:t>истории средневековой </a:t>
            </a:r>
            <a:r>
              <a:rPr lang="ru-RU" sz="2400" b="1" dirty="0">
                <a:solidFill>
                  <a:srgbClr val="002060"/>
                </a:solidFill>
              </a:rPr>
              <a:t>Руси, во </a:t>
            </a:r>
            <a:r>
              <a:rPr lang="ru-RU" sz="2400" b="1" dirty="0" smtClean="0">
                <a:solidFill>
                  <a:srgbClr val="002060"/>
                </a:solidFill>
              </a:rPr>
              <a:t>многом определившее </a:t>
            </a:r>
            <a:r>
              <a:rPr lang="ru-RU" sz="2400" b="1" dirty="0">
                <a:solidFill>
                  <a:srgbClr val="002060"/>
                </a:solidFill>
              </a:rPr>
              <a:t>дальнейшую судьбу Российского государства. Битва на Куликовом поле </a:t>
            </a:r>
            <a:r>
              <a:rPr lang="ru-RU" sz="2400" b="1" dirty="0" smtClean="0">
                <a:solidFill>
                  <a:srgbClr val="002060"/>
                </a:solidFill>
              </a:rPr>
              <a:t>послужила началом </a:t>
            </a:r>
            <a:r>
              <a:rPr lang="ru-RU" sz="2400" b="1" dirty="0">
                <a:solidFill>
                  <a:srgbClr val="002060"/>
                </a:solidFill>
              </a:rPr>
              <a:t>освобождения Руси от ига Золотой </a:t>
            </a:r>
            <a:r>
              <a:rPr lang="ru-RU" sz="2400" b="1" dirty="0" smtClean="0">
                <a:solidFill>
                  <a:srgbClr val="002060"/>
                </a:solidFill>
              </a:rPr>
              <a:t>орды.</a:t>
            </a:r>
            <a:endParaRPr lang="ru-RU" sz="2400" b="1" dirty="0">
              <a:solidFill>
                <a:srgbClr val="00206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56" t="23012" r="5872" b="9798"/>
          <a:stretch/>
        </p:blipFill>
        <p:spPr bwMode="auto">
          <a:xfrm>
            <a:off x="1995443" y="3068960"/>
            <a:ext cx="5084748" cy="287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30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3172" y="409157"/>
            <a:ext cx="8028892" cy="1631216"/>
          </a:xfrm>
          <a:prstGeom prst="rect">
            <a:avLst/>
          </a:prstGeom>
          <a:noFill/>
        </p:spPr>
        <p:txBody>
          <a:bodyPr wrap="square" rtlCol="0">
            <a:spAutoFit/>
          </a:bodyPr>
          <a:lstStyle/>
          <a:p>
            <a:r>
              <a:rPr lang="ru-RU" sz="2000" b="1" dirty="0">
                <a:solidFill>
                  <a:srgbClr val="002060"/>
                </a:solidFill>
              </a:rPr>
              <a:t>Н</a:t>
            </a:r>
            <a:r>
              <a:rPr lang="ru-RU" sz="2000" b="1" dirty="0" smtClean="0">
                <a:solidFill>
                  <a:srgbClr val="002060"/>
                </a:solidFill>
              </a:rPr>
              <a:t>екогда </a:t>
            </a:r>
            <a:r>
              <a:rPr lang="ru-RU" sz="2000" b="1" dirty="0">
                <a:solidFill>
                  <a:srgbClr val="002060"/>
                </a:solidFill>
              </a:rPr>
              <a:t>могущественная Золотая Орда приходила в упадок. Видя её слабость, московский князь перестал считаться с волей хана и посылал ему всё меньше и меньше дани. </a:t>
            </a:r>
          </a:p>
          <a:p>
            <a:r>
              <a:rPr lang="ru-RU" sz="2000" b="1" dirty="0">
                <a:solidFill>
                  <a:srgbClr val="002060"/>
                </a:solidFill>
              </a:rPr>
              <a:t>Разгневанный правитель Орды Мамай решил проучить непокорного князя и снарядил против него  большое войско.</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040373"/>
            <a:ext cx="6336704" cy="397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18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7" y="404664"/>
            <a:ext cx="2792413"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47865" y="836712"/>
            <a:ext cx="5256584" cy="1631216"/>
          </a:xfrm>
          <a:prstGeom prst="rect">
            <a:avLst/>
          </a:prstGeom>
          <a:noFill/>
        </p:spPr>
        <p:txBody>
          <a:bodyPr wrap="square" rtlCol="0">
            <a:spAutoFit/>
          </a:bodyPr>
          <a:lstStyle/>
          <a:p>
            <a:r>
              <a:rPr lang="ru-RU" sz="2000" b="1" dirty="0">
                <a:solidFill>
                  <a:srgbClr val="002060"/>
                </a:solidFill>
              </a:rPr>
              <a:t>Князь Дмитрий Иванович хорошо понимал, что для успешной борьбы с монголо-татарами все русские княжества должны объединить свои силы.</a:t>
            </a:r>
          </a:p>
        </p:txBody>
      </p:sp>
      <p:sp>
        <p:nvSpPr>
          <p:cNvPr id="5" name="TextBox 4"/>
          <p:cNvSpPr txBox="1"/>
          <p:nvPr/>
        </p:nvSpPr>
        <p:spPr>
          <a:xfrm>
            <a:off x="382587" y="3933056"/>
            <a:ext cx="4837485" cy="2554545"/>
          </a:xfrm>
          <a:prstGeom prst="rect">
            <a:avLst/>
          </a:prstGeom>
          <a:noFill/>
        </p:spPr>
        <p:txBody>
          <a:bodyPr wrap="square" rtlCol="0">
            <a:spAutoFit/>
          </a:bodyPr>
          <a:lstStyle/>
          <a:p>
            <a:r>
              <a:rPr lang="ru-RU" sz="2000" b="1" dirty="0">
                <a:solidFill>
                  <a:srgbClr val="002060"/>
                </a:solidFill>
              </a:rPr>
              <a:t>Князь Дмитрий разослал по всей Русской земле скорых гонцов со своими грамотами. За 30 дней собралось такое войско, какое ещё никогда не собиралось на Руси. Тут были дружины почти всех русских князей, а также ополчения разных городов.</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786087"/>
            <a:ext cx="353129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66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259228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9852" y="548680"/>
            <a:ext cx="5506180" cy="1754326"/>
          </a:xfrm>
          <a:prstGeom prst="rect">
            <a:avLst/>
          </a:prstGeom>
          <a:noFill/>
        </p:spPr>
        <p:txBody>
          <a:bodyPr wrap="square" rtlCol="0">
            <a:spAutoFit/>
          </a:bodyPr>
          <a:lstStyle/>
          <a:p>
            <a:r>
              <a:rPr lang="ru-RU" b="1" dirty="0">
                <a:solidFill>
                  <a:srgbClr val="002060"/>
                </a:solidFill>
              </a:rPr>
              <a:t>На битву князя благословил Сергий Радонежский – основатель Троицкого монастыря под Москвой. </a:t>
            </a:r>
          </a:p>
          <a:p>
            <a:r>
              <a:rPr lang="ru-RU" b="1" dirty="0">
                <a:solidFill>
                  <a:srgbClr val="002060"/>
                </a:solidFill>
              </a:rPr>
              <a:t>Он дал Дмитрию двух монахов своего монастыря, прославленных на Руси воинов – </a:t>
            </a:r>
            <a:r>
              <a:rPr lang="ru-RU" b="1" dirty="0" err="1">
                <a:solidFill>
                  <a:srgbClr val="002060"/>
                </a:solidFill>
              </a:rPr>
              <a:t>Пересвета</a:t>
            </a:r>
            <a:r>
              <a:rPr lang="ru-RU" b="1" dirty="0">
                <a:solidFill>
                  <a:srgbClr val="002060"/>
                </a:solidFill>
              </a:rPr>
              <a:t> и </a:t>
            </a:r>
            <a:r>
              <a:rPr lang="ru-RU" b="1" dirty="0" err="1">
                <a:solidFill>
                  <a:srgbClr val="002060"/>
                </a:solidFill>
              </a:rPr>
              <a:t>Ослябю</a:t>
            </a:r>
            <a:r>
              <a:rPr lang="ru-RU" b="1" dirty="0">
                <a:solidFill>
                  <a:srgbClr val="002060"/>
                </a:solidFill>
              </a:rPr>
              <a: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852936"/>
            <a:ext cx="2949896"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142" y="3069874"/>
            <a:ext cx="5640002" cy="1477328"/>
          </a:xfrm>
          <a:prstGeom prst="rect">
            <a:avLst/>
          </a:prstGeom>
          <a:noFill/>
        </p:spPr>
        <p:txBody>
          <a:bodyPr wrap="square" rtlCol="0">
            <a:spAutoFit/>
          </a:bodyPr>
          <a:lstStyle/>
          <a:p>
            <a:r>
              <a:rPr lang="ru-RU" b="1" dirty="0">
                <a:solidFill>
                  <a:srgbClr val="002060"/>
                </a:solidFill>
              </a:rPr>
              <a:t>Князь Дмитрий стремительно повёл свою рать на юг – навстречу монгольскому правителю Мамаю. Сошлись войска на Куликовом поле, там, где река </a:t>
            </a:r>
            <a:r>
              <a:rPr lang="ru-RU" b="1" dirty="0" err="1">
                <a:solidFill>
                  <a:srgbClr val="002060"/>
                </a:solidFill>
              </a:rPr>
              <a:t>Непряда</a:t>
            </a:r>
            <a:r>
              <a:rPr lang="ru-RU" b="1" dirty="0">
                <a:solidFill>
                  <a:srgbClr val="002060"/>
                </a:solidFill>
              </a:rPr>
              <a:t> впадает в Дон. </a:t>
            </a:r>
            <a:endParaRPr lang="ru-RU" b="1" dirty="0" smtClean="0">
              <a:solidFill>
                <a:srgbClr val="002060"/>
              </a:solidFill>
            </a:endParaRPr>
          </a:p>
          <a:p>
            <a:r>
              <a:rPr lang="ru-RU" b="1" dirty="0" smtClean="0">
                <a:solidFill>
                  <a:srgbClr val="002060"/>
                </a:solidFill>
              </a:rPr>
              <a:t>21 </a:t>
            </a:r>
            <a:r>
              <a:rPr lang="ru-RU" b="1" dirty="0">
                <a:solidFill>
                  <a:srgbClr val="002060"/>
                </a:solidFill>
              </a:rPr>
              <a:t>сентября 1380 года разгорелась битва</a:t>
            </a:r>
            <a:r>
              <a:rPr lang="ru-RU" dirty="0"/>
              <a:t>.</a:t>
            </a:r>
          </a:p>
        </p:txBody>
      </p:sp>
      <p:sp>
        <p:nvSpPr>
          <p:cNvPr id="5" name="TextBox 4"/>
          <p:cNvSpPr txBox="1"/>
          <p:nvPr/>
        </p:nvSpPr>
        <p:spPr>
          <a:xfrm>
            <a:off x="230134" y="4797152"/>
            <a:ext cx="5378260" cy="923330"/>
          </a:xfrm>
          <a:prstGeom prst="rect">
            <a:avLst/>
          </a:prstGeom>
          <a:noFill/>
        </p:spPr>
        <p:txBody>
          <a:bodyPr wrap="square" rtlCol="0">
            <a:spAutoFit/>
          </a:bodyPr>
          <a:lstStyle/>
          <a:p>
            <a:r>
              <a:rPr lang="ru-RU" b="1" dirty="0">
                <a:solidFill>
                  <a:srgbClr val="002060"/>
                </a:solidFill>
              </a:rPr>
              <a:t>Русские войска вышли из Московского княжества и направились на Куликово поле.</a:t>
            </a:r>
          </a:p>
          <a:p>
            <a:endParaRPr lang="ru-RU" b="1" dirty="0">
              <a:solidFill>
                <a:srgbClr val="002060"/>
              </a:solidFill>
            </a:endParaRPr>
          </a:p>
        </p:txBody>
      </p:sp>
    </p:spTree>
    <p:extLst>
      <p:ext uri="{BB962C8B-B14F-4D97-AF65-F5344CB8AC3E}">
        <p14:creationId xmlns:p14="http://schemas.microsoft.com/office/powerpoint/2010/main" val="48634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24" y="338872"/>
            <a:ext cx="331236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79912" y="836712"/>
            <a:ext cx="5040560" cy="2031325"/>
          </a:xfrm>
          <a:prstGeom prst="rect">
            <a:avLst/>
          </a:prstGeom>
          <a:noFill/>
        </p:spPr>
        <p:txBody>
          <a:bodyPr wrap="square" rtlCol="0">
            <a:spAutoFit/>
          </a:bodyPr>
          <a:lstStyle/>
          <a:p>
            <a:r>
              <a:rPr lang="ru-RU" b="1" dirty="0" smtClean="0">
                <a:solidFill>
                  <a:srgbClr val="002060"/>
                </a:solidFill>
              </a:rPr>
              <a:t>Существует легенда, что сражение началось с поединка двух воинов-богатырей. Татарский воин </a:t>
            </a:r>
            <a:r>
              <a:rPr lang="ru-RU" b="1" dirty="0" err="1" smtClean="0">
                <a:solidFill>
                  <a:srgbClr val="002060"/>
                </a:solidFill>
              </a:rPr>
              <a:t>Челубей</a:t>
            </a:r>
            <a:r>
              <a:rPr lang="ru-RU" b="1" dirty="0" smtClean="0">
                <a:solidFill>
                  <a:srgbClr val="002060"/>
                </a:solidFill>
              </a:rPr>
              <a:t> и рус-</a:t>
            </a:r>
            <a:r>
              <a:rPr lang="ru-RU" b="1" dirty="0" err="1" smtClean="0">
                <a:solidFill>
                  <a:srgbClr val="002060"/>
                </a:solidFill>
              </a:rPr>
              <a:t>ский</a:t>
            </a:r>
            <a:r>
              <a:rPr lang="ru-RU" b="1" dirty="0" smtClean="0">
                <a:solidFill>
                  <a:srgbClr val="002060"/>
                </a:solidFill>
              </a:rPr>
              <a:t> ратник </a:t>
            </a:r>
            <a:r>
              <a:rPr lang="ru-RU" b="1" dirty="0" err="1" smtClean="0">
                <a:solidFill>
                  <a:srgbClr val="002060"/>
                </a:solidFill>
              </a:rPr>
              <a:t>Пересвет</a:t>
            </a:r>
            <a:r>
              <a:rPr lang="ru-RU" b="1" dirty="0" smtClean="0">
                <a:solidFill>
                  <a:srgbClr val="002060"/>
                </a:solidFill>
              </a:rPr>
              <a:t> с копьями наперевес помчались друг на друга и сшиблись на всём скаку. Кони их едва устояли, а оба воина насмерть поразили друг друга.</a:t>
            </a:r>
            <a:endParaRPr lang="ru-RU" b="1" dirty="0">
              <a:solidFill>
                <a:srgbClr val="00206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149081"/>
            <a:ext cx="3319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51921" y="4437112"/>
            <a:ext cx="4968551" cy="1754326"/>
          </a:xfrm>
          <a:prstGeom prst="rect">
            <a:avLst/>
          </a:prstGeom>
          <a:noFill/>
        </p:spPr>
        <p:txBody>
          <a:bodyPr wrap="square" rtlCol="0">
            <a:spAutoFit/>
          </a:bodyPr>
          <a:lstStyle/>
          <a:p>
            <a:r>
              <a:rPr lang="ru-RU" b="1" dirty="0" smtClean="0">
                <a:solidFill>
                  <a:srgbClr val="002060"/>
                </a:solidFill>
              </a:rPr>
              <a:t>И сразу же началась жестокая сеча. Князь Дмитрий сражался наравне со всеми. Звон оружия, стоны раненых, ржанье коней – всё слилось в один гул. Тучи пыли поднялись над полем брани и закрыли солнце.</a:t>
            </a:r>
            <a:endParaRPr lang="ru-RU" b="1" dirty="0">
              <a:solidFill>
                <a:srgbClr val="002060"/>
              </a:solidFill>
            </a:endParaRPr>
          </a:p>
        </p:txBody>
      </p:sp>
    </p:spTree>
    <p:extLst>
      <p:ext uri="{BB962C8B-B14F-4D97-AF65-F5344CB8AC3E}">
        <p14:creationId xmlns:p14="http://schemas.microsoft.com/office/powerpoint/2010/main" val="74779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2687652"/>
            <a:ext cx="4572000" cy="369332"/>
          </a:xfrm>
          <a:prstGeom prst="rect">
            <a:avLst/>
          </a:prstGeom>
        </p:spPr>
        <p:txBody>
          <a:bodyPr>
            <a:spAutoFit/>
          </a:bodyPr>
          <a:lstStyle/>
          <a:p>
            <a:endParaRPr lang="ru-RU" dirty="0"/>
          </a:p>
        </p:txBody>
      </p:sp>
      <p:sp>
        <p:nvSpPr>
          <p:cNvPr id="5" name="TextBox 4"/>
          <p:cNvSpPr txBox="1"/>
          <p:nvPr/>
        </p:nvSpPr>
        <p:spPr>
          <a:xfrm>
            <a:off x="3445655" y="764704"/>
            <a:ext cx="5230801" cy="1323439"/>
          </a:xfrm>
          <a:prstGeom prst="rect">
            <a:avLst/>
          </a:prstGeom>
          <a:noFill/>
        </p:spPr>
        <p:txBody>
          <a:bodyPr wrap="square" rtlCol="0">
            <a:spAutoFit/>
          </a:bodyPr>
          <a:lstStyle/>
          <a:p>
            <a:r>
              <a:rPr lang="ru-RU" sz="2000" b="1" dirty="0">
                <a:solidFill>
                  <a:srgbClr val="002060"/>
                </a:solidFill>
              </a:rPr>
              <a:t>В</a:t>
            </a:r>
            <a:r>
              <a:rPr lang="ru-RU" sz="2000" b="1" dirty="0" smtClean="0">
                <a:solidFill>
                  <a:srgbClr val="002060"/>
                </a:solidFill>
              </a:rPr>
              <a:t>незапно из леса вылетела и ударила по врагу русская конница, находившаяся в засаде. Растерялся неприятель и вскоре обратился в бегство.</a:t>
            </a:r>
            <a:endParaRPr lang="ru-RU" sz="2000" b="1" dirty="0">
              <a:solidFill>
                <a:srgbClr val="002060"/>
              </a:solidFill>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168" y="260649"/>
            <a:ext cx="301148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68" y="3573016"/>
            <a:ext cx="3011487"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3888" y="4509120"/>
            <a:ext cx="5112568" cy="1015663"/>
          </a:xfrm>
          <a:prstGeom prst="rect">
            <a:avLst/>
          </a:prstGeom>
          <a:noFill/>
        </p:spPr>
        <p:txBody>
          <a:bodyPr wrap="square" rtlCol="0">
            <a:spAutoFit/>
          </a:bodyPr>
          <a:lstStyle/>
          <a:p>
            <a:r>
              <a:rPr lang="ru-RU" sz="2000" b="1" dirty="0">
                <a:solidFill>
                  <a:srgbClr val="002060"/>
                </a:solidFill>
              </a:rPr>
              <a:t>Мамай стоял на высоком холме и в смятении наблюдал разгром своих полчищ.</a:t>
            </a:r>
          </a:p>
        </p:txBody>
      </p:sp>
    </p:spTree>
    <p:extLst>
      <p:ext uri="{BB962C8B-B14F-4D97-AF65-F5344CB8AC3E}">
        <p14:creationId xmlns:p14="http://schemas.microsoft.com/office/powerpoint/2010/main" val="746111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3105835"/>
            <a:ext cx="4572000" cy="369332"/>
          </a:xfrm>
          <a:prstGeom prst="rect">
            <a:avLst/>
          </a:prstGeom>
        </p:spPr>
        <p:txBody>
          <a:bodyPr>
            <a:spAutoFit/>
          </a:bodyPr>
          <a:lstStyle/>
          <a:p>
            <a:endParaRPr lang="ru-RU" dirty="0"/>
          </a:p>
        </p:txBody>
      </p:sp>
      <p:sp>
        <p:nvSpPr>
          <p:cNvPr id="5" name="TextBox 4"/>
          <p:cNvSpPr txBox="1"/>
          <p:nvPr/>
        </p:nvSpPr>
        <p:spPr>
          <a:xfrm>
            <a:off x="3563887" y="620688"/>
            <a:ext cx="5328593" cy="2246769"/>
          </a:xfrm>
          <a:prstGeom prst="rect">
            <a:avLst/>
          </a:prstGeom>
          <a:noFill/>
        </p:spPr>
        <p:txBody>
          <a:bodyPr wrap="square" rtlCol="0">
            <a:spAutoFit/>
          </a:bodyPr>
          <a:lstStyle/>
          <a:p>
            <a:r>
              <a:rPr lang="ru-RU" sz="2000" b="1" dirty="0" smtClean="0">
                <a:solidFill>
                  <a:srgbClr val="002060"/>
                </a:solidFill>
              </a:rPr>
              <a:t>С победой у русского народа появилась крепкая надежда освободиться от власти Орды. </a:t>
            </a:r>
          </a:p>
          <a:p>
            <a:r>
              <a:rPr lang="ru-RU" sz="2000" b="1" dirty="0" smtClean="0">
                <a:solidFill>
                  <a:srgbClr val="002060"/>
                </a:solidFill>
              </a:rPr>
              <a:t>Эту надежду люди связывали с именем Дмитрия Донского – так народ в память победы на Дону стал называть тридцатилетнего князя.</a:t>
            </a:r>
            <a:endParaRPr lang="ru-RU" sz="2000" b="1" dirty="0">
              <a:solidFill>
                <a:srgbClr val="002060"/>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240" y="338172"/>
            <a:ext cx="2915816" cy="330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290501"/>
            <a:ext cx="2851026" cy="30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4152850"/>
            <a:ext cx="5472608" cy="1631216"/>
          </a:xfrm>
          <a:prstGeom prst="rect">
            <a:avLst/>
          </a:prstGeom>
          <a:noFill/>
        </p:spPr>
        <p:txBody>
          <a:bodyPr wrap="square" rtlCol="0">
            <a:spAutoFit/>
          </a:bodyPr>
          <a:lstStyle/>
          <a:p>
            <a:r>
              <a:rPr lang="ru-RU" sz="2000" b="1" dirty="0">
                <a:solidFill>
                  <a:srgbClr val="002060"/>
                </a:solidFill>
              </a:rPr>
              <a:t>Но лишь 100 лет спустя после Мамаева побоища обрели русские земли полную независимость от Орды. Несмотря на поражение на Куликовом поле, враг был ещё силён  и многочислен.</a:t>
            </a:r>
          </a:p>
        </p:txBody>
      </p:sp>
    </p:spTree>
    <p:extLst>
      <p:ext uri="{BB962C8B-B14F-4D97-AF65-F5344CB8AC3E}">
        <p14:creationId xmlns:p14="http://schemas.microsoft.com/office/powerpoint/2010/main" val="66663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705678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4365104"/>
            <a:ext cx="8352928" cy="1938992"/>
          </a:xfrm>
          <a:prstGeom prst="rect">
            <a:avLst/>
          </a:prstGeom>
          <a:noFill/>
        </p:spPr>
        <p:txBody>
          <a:bodyPr wrap="square" rtlCol="0">
            <a:spAutoFit/>
          </a:bodyPr>
          <a:lstStyle/>
          <a:p>
            <a:r>
              <a:rPr lang="ru-RU" sz="2000" b="1" dirty="0" smtClean="0">
                <a:solidFill>
                  <a:srgbClr val="002060"/>
                </a:solidFill>
              </a:rPr>
              <a:t>Куликовская битва имеет великое значение в истории русского народа:</a:t>
            </a:r>
          </a:p>
          <a:p>
            <a:r>
              <a:rPr lang="ru-RU" sz="2000" b="1" dirty="0" smtClean="0">
                <a:solidFill>
                  <a:srgbClr val="002060"/>
                </a:solidFill>
              </a:rPr>
              <a:t>Русь впервые почувствовала свою силу, ободрилась и поняла, что окончательное свержение ига недалеко.</a:t>
            </a:r>
          </a:p>
          <a:p>
            <a:r>
              <a:rPr lang="ru-RU" sz="2000" b="1" dirty="0" smtClean="0">
                <a:solidFill>
                  <a:srgbClr val="002060"/>
                </a:solidFill>
              </a:rPr>
              <a:t>Русский народ наглядно убедился в том, что его главная сила должна заключаться в соединении его разрозненных частей.</a:t>
            </a:r>
            <a:endParaRPr lang="ru-RU" sz="2000" b="1" dirty="0">
              <a:solidFill>
                <a:srgbClr val="002060"/>
              </a:solidFill>
            </a:endParaRPr>
          </a:p>
        </p:txBody>
      </p:sp>
    </p:spTree>
    <p:extLst>
      <p:ext uri="{BB962C8B-B14F-4D97-AF65-F5344CB8AC3E}">
        <p14:creationId xmlns:p14="http://schemas.microsoft.com/office/powerpoint/2010/main" val="25949215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TM03090430[[fn=Окаймление]]</Template>
  <TotalTime>393</TotalTime>
  <Words>539</Words>
  <Application>Microsoft Office PowerPoint</Application>
  <PresentationFormat>Экран (4:3)</PresentationFormat>
  <Paragraphs>34</Paragraphs>
  <Slides>11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Cambria</vt:lpstr>
      <vt:lpstr>Rockwell</vt:lpstr>
      <vt:lpstr>Wingdings 2</vt:lpstr>
      <vt:lpstr>Литейная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Майдан</dc:creator>
  <cp:lastModifiedBy>Пользователь</cp:lastModifiedBy>
  <cp:revision>25</cp:revision>
  <dcterms:created xsi:type="dcterms:W3CDTF">2024-09-17T12:49:38Z</dcterms:created>
  <dcterms:modified xsi:type="dcterms:W3CDTF">2024-09-20T12:24:47Z</dcterms:modified>
</cp:coreProperties>
</file>