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4" r:id="rId7"/>
    <p:sldId id="266" r:id="rId8"/>
    <p:sldId id="268" r:id="rId9"/>
    <p:sldId id="270" r:id="rId10"/>
    <p:sldId id="271"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fld id="{5294671F-B6AC-439D-B68E-D292D369E366}" type="datetimeFigureOut">
              <a:rPr lang="ru-RU" smtClean="0"/>
              <a:t>18.09.2024</a:t>
            </a:fld>
            <a:endParaRPr lang="ru-RU"/>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294671F-B6AC-439D-B68E-D292D369E366}" type="datetimeFigureOut">
              <a:rPr lang="ru-RU" smtClean="0"/>
              <a:t>18.09.2024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A72C847-E21C-4CFB-9FEA-EAD24BD3F76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294671F-B6AC-439D-B68E-D292D369E366}" type="datetimeFigureOut">
              <a:rPr lang="ru-RU" smtClean="0"/>
              <a:t>18.09.2024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A72C847-E21C-4CFB-9FEA-EAD24BD3F76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294671F-B6AC-439D-B68E-D292D369E366}" type="datetimeFigureOut">
              <a:rPr lang="ru-RU" smtClean="0"/>
              <a:t>18.09.2024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A72C847-E21C-4CFB-9FEA-EAD24BD3F76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fld id="{5294671F-B6AC-439D-B68E-D292D369E366}" type="datetimeFigureOut">
              <a:rPr lang="ru-RU" smtClean="0"/>
              <a:t>18.09.2024</a:t>
            </a:fld>
            <a:endParaRPr lang="ru-RU"/>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294671F-B6AC-439D-B68E-D292D369E366}" type="datetimeFigureOut">
              <a:rPr lang="ru-RU" smtClean="0"/>
              <a:t>18.09.2024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a:xfrm>
            <a:off x="8641080" y="6514568"/>
            <a:ext cx="464288" cy="274320"/>
          </a:xfrm>
        </p:spPr>
        <p:txBody>
          <a:bodyPr/>
          <a:lstStyle>
            <a:extLst/>
          </a:lstStyle>
          <a:p>
            <a:fld id="{7A72C847-E21C-4CFB-9FEA-EAD24BD3F765}" type="slidenum">
              <a:rPr lang="ru-RU" smtClean="0"/>
              <a:t>‹#›</a:t>
            </a:fld>
            <a:endParaRPr lang="ru-RU"/>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294671F-B6AC-439D-B68E-D292D369E366}" type="datetimeFigureOut">
              <a:rPr lang="ru-RU" smtClean="0"/>
              <a:t>18.09.2024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a:xfrm>
            <a:off x="8641080" y="6514568"/>
            <a:ext cx="464288" cy="274320"/>
          </a:xfrm>
        </p:spPr>
        <p:txBody>
          <a:bodyPr/>
          <a:lstStyle>
            <a:extLst/>
          </a:lstStyle>
          <a:p>
            <a:fld id="{7A72C847-E21C-4CFB-9FEA-EAD24BD3F765}"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294671F-B6AC-439D-B68E-D292D369E366}" type="datetimeFigureOut">
              <a:rPr lang="ru-RU" smtClean="0"/>
              <a:t>18.09.2024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A72C847-E21C-4CFB-9FEA-EAD24BD3F765}" type="slidenum">
              <a:rPr lang="ru-RU" smtClean="0"/>
              <a:t>‹#›</a:t>
            </a:fld>
            <a:endParaRPr lang="ru-RU"/>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5294671F-B6AC-439D-B68E-D292D369E366}" type="datetimeFigureOut">
              <a:rPr lang="ru-RU" smtClean="0"/>
              <a:t>18.09.2024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A72C847-E21C-4CFB-9FEA-EAD24BD3F76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fld id="{5294671F-B6AC-439D-B68E-D292D369E366}" type="datetimeFigureOut">
              <a:rPr lang="ru-RU" smtClean="0"/>
              <a:t>18.09.2024</a:t>
            </a:fld>
            <a:endParaRPr lang="ru-RU"/>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fld id="{5294671F-B6AC-439D-B68E-D292D369E366}" type="datetimeFigureOut">
              <a:rPr lang="ru-RU" smtClean="0"/>
              <a:t>18.09.2024</a:t>
            </a:fld>
            <a:endParaRPr lang="ru-RU"/>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72C847-E21C-4CFB-9FEA-EAD24BD3F765}" type="slidenum">
              <a:rPr lang="ru-RU" smtClean="0"/>
              <a:t>‹#›</a:t>
            </a:fld>
            <a:endParaRPr lang="ru-RU"/>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294671F-B6AC-439D-B68E-D292D369E366}" type="datetimeFigureOut">
              <a:rPr lang="ru-RU" smtClean="0"/>
              <a:t>18.09.2024</a:t>
            </a:fld>
            <a:endParaRPr lang="ru-RU"/>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7A72C847-E21C-4CFB-9FEA-EAD24BD3F765}" type="slidenum">
              <a:rPr lang="ru-RU" smtClean="0"/>
              <a:t>‹#›</a:t>
            </a:fld>
            <a:endParaRPr lang="ru-RU"/>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692696"/>
            <a:ext cx="184731" cy="369332"/>
          </a:xfrm>
          <a:prstGeom prst="rect">
            <a:avLst/>
          </a:prstGeom>
          <a:noFill/>
        </p:spPr>
        <p:txBody>
          <a:bodyPr wrap="none" rtlCol="0">
            <a:spAutoFit/>
          </a:bodyPr>
          <a:lstStyle/>
          <a:p>
            <a:endParaRPr lang="ru-RU" dirty="0"/>
          </a:p>
        </p:txBody>
      </p:sp>
      <p:sp>
        <p:nvSpPr>
          <p:cNvPr id="5" name="TextBox 4"/>
          <p:cNvSpPr txBox="1"/>
          <p:nvPr/>
        </p:nvSpPr>
        <p:spPr>
          <a:xfrm>
            <a:off x="395536" y="699203"/>
            <a:ext cx="8402813" cy="1015663"/>
          </a:xfrm>
          <a:prstGeom prst="rect">
            <a:avLst/>
          </a:prstGeom>
          <a:noFill/>
        </p:spPr>
        <p:txBody>
          <a:bodyPr wrap="none" rtlCol="0">
            <a:spAutoFit/>
          </a:bodyPr>
          <a:lstStyle/>
          <a:p>
            <a:r>
              <a:rPr lang="ru-RU"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КУЛИКОВСКАЯ БИТВА</a:t>
            </a:r>
            <a:endParaRPr lang="ru-RU"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3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18975" r="9423" b="14616"/>
          <a:stretch/>
        </p:blipFill>
        <p:spPr bwMode="auto">
          <a:xfrm>
            <a:off x="1907704" y="3140968"/>
            <a:ext cx="525658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92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7"/>
            <a:ext cx="828091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5" y="4869160"/>
            <a:ext cx="8280920" cy="1323439"/>
          </a:xfrm>
          <a:prstGeom prst="rect">
            <a:avLst/>
          </a:prstGeom>
          <a:noFill/>
        </p:spPr>
        <p:txBody>
          <a:bodyPr wrap="square" rtlCol="0">
            <a:spAutoFit/>
          </a:bodyPr>
          <a:lstStyle/>
          <a:p>
            <a:r>
              <a:rPr lang="ru-RU" sz="2000" b="1" dirty="0" smtClean="0">
                <a:solidFill>
                  <a:srgbClr val="002060"/>
                </a:solidFill>
              </a:rPr>
              <a:t>Спустя 100 лет правнук Дмитрия Донского Иван III окончательно избавился от монголо-татарского ига. А внук Ивана III Иван Грозный завоевал 3 татарских княжества: Казанское, Астраханское и Сибирское.</a:t>
            </a:r>
            <a:endParaRPr lang="ru-RU" sz="2000" b="1" dirty="0">
              <a:solidFill>
                <a:srgbClr val="002060"/>
              </a:solidFill>
            </a:endParaRPr>
          </a:p>
        </p:txBody>
      </p:sp>
    </p:spTree>
    <p:extLst>
      <p:ext uri="{BB962C8B-B14F-4D97-AF65-F5344CB8AC3E}">
        <p14:creationId xmlns:p14="http://schemas.microsoft.com/office/powerpoint/2010/main" val="73064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042" y="494423"/>
            <a:ext cx="8496944" cy="1323439"/>
          </a:xfrm>
          <a:prstGeom prst="rect">
            <a:avLst/>
          </a:prstGeom>
          <a:noFill/>
        </p:spPr>
        <p:txBody>
          <a:bodyPr wrap="square" rtlCol="0">
            <a:spAutoFit/>
          </a:bodyPr>
          <a:lstStyle/>
          <a:p>
            <a:r>
              <a:rPr lang="ru-RU" sz="2000" b="1" dirty="0" smtClean="0">
                <a:solidFill>
                  <a:srgbClr val="002060"/>
                </a:solidFill>
              </a:rPr>
              <a:t>Прошло более 100 лет после нашествия Батыя. В </a:t>
            </a:r>
            <a:r>
              <a:rPr lang="ru-RU" sz="2000" b="1" dirty="0" smtClean="0">
                <a:solidFill>
                  <a:srgbClr val="002060"/>
                </a:solidFill>
              </a:rPr>
              <a:t>Москве </a:t>
            </a:r>
            <a:r>
              <a:rPr lang="ru-RU" sz="2000" b="1" dirty="0" smtClean="0">
                <a:solidFill>
                  <a:srgbClr val="002060"/>
                </a:solidFill>
              </a:rPr>
              <a:t>княжил внук Ивана </a:t>
            </a:r>
            <a:r>
              <a:rPr lang="ru-RU" sz="2000" b="1" dirty="0" err="1" smtClean="0">
                <a:solidFill>
                  <a:srgbClr val="002060"/>
                </a:solidFill>
              </a:rPr>
              <a:t>Калиты</a:t>
            </a:r>
            <a:r>
              <a:rPr lang="ru-RU" sz="2000" b="1" dirty="0" smtClean="0">
                <a:solidFill>
                  <a:srgbClr val="002060"/>
                </a:solidFill>
              </a:rPr>
              <a:t> – Дмитрий Иванович. При нём Московское княжество ещё больше </a:t>
            </a:r>
            <a:r>
              <a:rPr lang="ru-RU" sz="2000" b="1" dirty="0" smtClean="0">
                <a:solidFill>
                  <a:srgbClr val="002060"/>
                </a:solidFill>
              </a:rPr>
              <a:t>укрепилось </a:t>
            </a:r>
            <a:r>
              <a:rPr lang="ru-RU" sz="2000" b="1" dirty="0" smtClean="0">
                <a:solidFill>
                  <a:srgbClr val="002060"/>
                </a:solidFill>
              </a:rPr>
              <a:t>и возвысилось над другими. Он возвёл надёжный Кремль из белого камня вместо дубового.</a:t>
            </a:r>
            <a:endParaRPr lang="ru-RU" sz="2000" b="1" dirty="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83" y="1821017"/>
            <a:ext cx="7535863"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30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9" y="332656"/>
            <a:ext cx="2286288" cy="239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5" y="332656"/>
            <a:ext cx="6192687" cy="2862322"/>
          </a:xfrm>
          <a:prstGeom prst="rect">
            <a:avLst/>
          </a:prstGeom>
          <a:noFill/>
        </p:spPr>
        <p:txBody>
          <a:bodyPr wrap="square" rtlCol="0">
            <a:spAutoFit/>
          </a:bodyPr>
          <a:lstStyle/>
          <a:p>
            <a:r>
              <a:rPr lang="ru-RU" sz="2000" b="1" dirty="0" smtClean="0">
                <a:solidFill>
                  <a:srgbClr val="002060"/>
                </a:solidFill>
              </a:rPr>
              <a:t>Толщина стен была 2-3 метра. И когда очередной враг напал на Москву, то Кремль блестяще выдержал осаду. Более 100 лет служили надёжной защитой Москве белокаменные стены и башни Кремля. К середине XV века стены сильно обветшали и в некоторых местах были заделаны брёвнами. Вот тогда и был возведён тот Кремль, который мы знаем.</a:t>
            </a:r>
            <a:endParaRPr lang="ru-RU" sz="2000" b="1" dirty="0">
              <a:solidFill>
                <a:srgbClr val="002060"/>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33" y="3068960"/>
            <a:ext cx="3455987"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877986" y="3789040"/>
            <a:ext cx="4942485" cy="2308324"/>
          </a:xfrm>
          <a:prstGeom prst="rect">
            <a:avLst/>
          </a:prstGeom>
        </p:spPr>
        <p:txBody>
          <a:bodyPr wrap="square">
            <a:spAutoFit/>
          </a:bodyPr>
          <a:lstStyle/>
          <a:p>
            <a:r>
              <a:rPr lang="ru-RU" b="1" dirty="0">
                <a:solidFill>
                  <a:srgbClr val="002060"/>
                </a:solidFill>
              </a:rPr>
              <a:t>Между тем, некогда могущественная Золотая Орда приходила в упадок. Видя её слабость, московский князь перестал считаться с волей хана и посылал ему всё меньше и меньше дани. </a:t>
            </a:r>
          </a:p>
          <a:p>
            <a:r>
              <a:rPr lang="ru-RU" b="1" dirty="0">
                <a:solidFill>
                  <a:srgbClr val="002060"/>
                </a:solidFill>
              </a:rPr>
              <a:t>Разгневанный правитель Орды Мамай решил проучить непокорного князя и снарядил против него  большое войско.</a:t>
            </a:r>
          </a:p>
        </p:txBody>
      </p:sp>
    </p:spTree>
    <p:extLst>
      <p:ext uri="{BB962C8B-B14F-4D97-AF65-F5344CB8AC3E}">
        <p14:creationId xmlns:p14="http://schemas.microsoft.com/office/powerpoint/2010/main" val="3752186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739" y="260648"/>
            <a:ext cx="2793126" cy="320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63888" y="764704"/>
            <a:ext cx="5400600" cy="1323439"/>
          </a:xfrm>
          <a:prstGeom prst="rect">
            <a:avLst/>
          </a:prstGeom>
          <a:noFill/>
        </p:spPr>
        <p:txBody>
          <a:bodyPr wrap="square" rtlCol="0">
            <a:spAutoFit/>
          </a:bodyPr>
          <a:lstStyle/>
          <a:p>
            <a:r>
              <a:rPr lang="ru-RU" sz="2000" b="1" dirty="0" smtClean="0">
                <a:solidFill>
                  <a:srgbClr val="002060"/>
                </a:solidFill>
              </a:rPr>
              <a:t>Князь Дмитрий Иванович хорошо понимал, что для успешной борьбы с монголо-татарами все русские княжества должны объединить свои силы.</a:t>
            </a:r>
            <a:endParaRPr lang="ru-RU" sz="2000" b="1" dirty="0">
              <a:solidFill>
                <a:srgbClr val="002060"/>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564904"/>
            <a:ext cx="324224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1" y="3789040"/>
            <a:ext cx="5256584" cy="2246769"/>
          </a:xfrm>
          <a:prstGeom prst="rect">
            <a:avLst/>
          </a:prstGeom>
          <a:noFill/>
        </p:spPr>
        <p:txBody>
          <a:bodyPr wrap="square" rtlCol="0">
            <a:spAutoFit/>
          </a:bodyPr>
          <a:lstStyle/>
          <a:p>
            <a:r>
              <a:rPr lang="ru-RU" sz="2000" b="1" dirty="0">
                <a:solidFill>
                  <a:srgbClr val="002060"/>
                </a:solidFill>
              </a:rPr>
              <a:t>Князь Дмитрий разослал по всей Русской земле скорых гонцов со своими грамотами. За 30 дней собралось такое войско, какое ещё никогда не собиралось на Руси. Тут были дружины почти всех русских князей, а также ополчения разных городов.</a:t>
            </a:r>
          </a:p>
        </p:txBody>
      </p:sp>
    </p:spTree>
    <p:extLst>
      <p:ext uri="{BB962C8B-B14F-4D97-AF65-F5344CB8AC3E}">
        <p14:creationId xmlns:p14="http://schemas.microsoft.com/office/powerpoint/2010/main" val="261177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259228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9852" y="548680"/>
            <a:ext cx="5506180" cy="1754326"/>
          </a:xfrm>
          <a:prstGeom prst="rect">
            <a:avLst/>
          </a:prstGeom>
          <a:noFill/>
        </p:spPr>
        <p:txBody>
          <a:bodyPr wrap="square" rtlCol="0">
            <a:spAutoFit/>
          </a:bodyPr>
          <a:lstStyle/>
          <a:p>
            <a:r>
              <a:rPr lang="ru-RU" b="1" dirty="0">
                <a:solidFill>
                  <a:srgbClr val="002060"/>
                </a:solidFill>
              </a:rPr>
              <a:t>На битву князя благословил Сергий Радонежский – основатель Троицкого монастыря под Москвой. </a:t>
            </a:r>
          </a:p>
          <a:p>
            <a:r>
              <a:rPr lang="ru-RU" b="1" dirty="0">
                <a:solidFill>
                  <a:srgbClr val="002060"/>
                </a:solidFill>
              </a:rPr>
              <a:t>Он дал Дмитрию двух монахов своего монастыря, прославленных на Руси воинов – </a:t>
            </a:r>
            <a:r>
              <a:rPr lang="ru-RU" b="1" dirty="0" err="1">
                <a:solidFill>
                  <a:srgbClr val="002060"/>
                </a:solidFill>
              </a:rPr>
              <a:t>Пересвета</a:t>
            </a:r>
            <a:r>
              <a:rPr lang="ru-RU" b="1" dirty="0">
                <a:solidFill>
                  <a:srgbClr val="002060"/>
                </a:solidFill>
              </a:rPr>
              <a:t> и </a:t>
            </a:r>
            <a:r>
              <a:rPr lang="ru-RU" b="1" dirty="0" err="1">
                <a:solidFill>
                  <a:srgbClr val="002060"/>
                </a:solidFill>
              </a:rPr>
              <a:t>Ослябю</a:t>
            </a:r>
            <a:r>
              <a:rPr lang="ru-RU" b="1" dirty="0">
                <a:solidFill>
                  <a:srgbClr val="002060"/>
                </a:solidFill>
              </a:rPr>
              <a: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852936"/>
            <a:ext cx="2949896"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142" y="3069874"/>
            <a:ext cx="5640002" cy="1477328"/>
          </a:xfrm>
          <a:prstGeom prst="rect">
            <a:avLst/>
          </a:prstGeom>
          <a:noFill/>
        </p:spPr>
        <p:txBody>
          <a:bodyPr wrap="square" rtlCol="0">
            <a:spAutoFit/>
          </a:bodyPr>
          <a:lstStyle/>
          <a:p>
            <a:r>
              <a:rPr lang="ru-RU" b="1" dirty="0">
                <a:solidFill>
                  <a:srgbClr val="002060"/>
                </a:solidFill>
              </a:rPr>
              <a:t>Князь Дмитрий стремительно повёл свою рать на юг – навстречу монгольскому правителю Мамаю. Сошлись войска на Куликовом поле, там, где река </a:t>
            </a:r>
            <a:r>
              <a:rPr lang="ru-RU" b="1" dirty="0" err="1">
                <a:solidFill>
                  <a:srgbClr val="002060"/>
                </a:solidFill>
              </a:rPr>
              <a:t>Непряда</a:t>
            </a:r>
            <a:r>
              <a:rPr lang="ru-RU" b="1" dirty="0">
                <a:solidFill>
                  <a:srgbClr val="002060"/>
                </a:solidFill>
              </a:rPr>
              <a:t> впадает в Дон. </a:t>
            </a:r>
            <a:endParaRPr lang="ru-RU" b="1" dirty="0" smtClean="0">
              <a:solidFill>
                <a:srgbClr val="002060"/>
              </a:solidFill>
            </a:endParaRPr>
          </a:p>
          <a:p>
            <a:r>
              <a:rPr lang="ru-RU" b="1" dirty="0" smtClean="0">
                <a:solidFill>
                  <a:srgbClr val="002060"/>
                </a:solidFill>
              </a:rPr>
              <a:t>21 </a:t>
            </a:r>
            <a:r>
              <a:rPr lang="ru-RU" b="1" dirty="0">
                <a:solidFill>
                  <a:srgbClr val="002060"/>
                </a:solidFill>
              </a:rPr>
              <a:t>сентября 1380 года разгорелась битва</a:t>
            </a:r>
            <a:r>
              <a:rPr lang="ru-RU" dirty="0"/>
              <a:t>.</a:t>
            </a:r>
          </a:p>
        </p:txBody>
      </p:sp>
      <p:sp>
        <p:nvSpPr>
          <p:cNvPr id="5" name="TextBox 4"/>
          <p:cNvSpPr txBox="1"/>
          <p:nvPr/>
        </p:nvSpPr>
        <p:spPr>
          <a:xfrm>
            <a:off x="230134" y="4797152"/>
            <a:ext cx="5378260" cy="923330"/>
          </a:xfrm>
          <a:prstGeom prst="rect">
            <a:avLst/>
          </a:prstGeom>
          <a:noFill/>
        </p:spPr>
        <p:txBody>
          <a:bodyPr wrap="square" rtlCol="0">
            <a:spAutoFit/>
          </a:bodyPr>
          <a:lstStyle/>
          <a:p>
            <a:r>
              <a:rPr lang="ru-RU" b="1" dirty="0">
                <a:solidFill>
                  <a:srgbClr val="002060"/>
                </a:solidFill>
              </a:rPr>
              <a:t>Русские войска вышли из Московского княжества и направились на Куликово поле.</a:t>
            </a:r>
          </a:p>
          <a:p>
            <a:endParaRPr lang="ru-RU" b="1" dirty="0">
              <a:solidFill>
                <a:srgbClr val="002060"/>
              </a:solidFill>
            </a:endParaRPr>
          </a:p>
        </p:txBody>
      </p:sp>
    </p:spTree>
    <p:extLst>
      <p:ext uri="{BB962C8B-B14F-4D97-AF65-F5344CB8AC3E}">
        <p14:creationId xmlns:p14="http://schemas.microsoft.com/office/powerpoint/2010/main" val="48634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24" y="338872"/>
            <a:ext cx="331236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79912" y="836712"/>
            <a:ext cx="5040560" cy="2031325"/>
          </a:xfrm>
          <a:prstGeom prst="rect">
            <a:avLst/>
          </a:prstGeom>
          <a:noFill/>
        </p:spPr>
        <p:txBody>
          <a:bodyPr wrap="square" rtlCol="0">
            <a:spAutoFit/>
          </a:bodyPr>
          <a:lstStyle/>
          <a:p>
            <a:r>
              <a:rPr lang="ru-RU" b="1" dirty="0" smtClean="0">
                <a:solidFill>
                  <a:srgbClr val="002060"/>
                </a:solidFill>
              </a:rPr>
              <a:t>Существует легенда, что сражение началось с поединка двух воинов-богатырей. Татарский воин </a:t>
            </a:r>
            <a:r>
              <a:rPr lang="ru-RU" b="1" dirty="0" err="1" smtClean="0">
                <a:solidFill>
                  <a:srgbClr val="002060"/>
                </a:solidFill>
              </a:rPr>
              <a:t>Челубей</a:t>
            </a:r>
            <a:r>
              <a:rPr lang="ru-RU" b="1" dirty="0" smtClean="0">
                <a:solidFill>
                  <a:srgbClr val="002060"/>
                </a:solidFill>
              </a:rPr>
              <a:t> и рус-</a:t>
            </a:r>
            <a:r>
              <a:rPr lang="ru-RU" b="1" dirty="0" err="1" smtClean="0">
                <a:solidFill>
                  <a:srgbClr val="002060"/>
                </a:solidFill>
              </a:rPr>
              <a:t>ский</a:t>
            </a:r>
            <a:r>
              <a:rPr lang="ru-RU" b="1" dirty="0" smtClean="0">
                <a:solidFill>
                  <a:srgbClr val="002060"/>
                </a:solidFill>
              </a:rPr>
              <a:t> ратник </a:t>
            </a:r>
            <a:r>
              <a:rPr lang="ru-RU" b="1" dirty="0" err="1" smtClean="0">
                <a:solidFill>
                  <a:srgbClr val="002060"/>
                </a:solidFill>
              </a:rPr>
              <a:t>Пересвет</a:t>
            </a:r>
            <a:r>
              <a:rPr lang="ru-RU" b="1" dirty="0" smtClean="0">
                <a:solidFill>
                  <a:srgbClr val="002060"/>
                </a:solidFill>
              </a:rPr>
              <a:t> с копьями наперевес помчались друг на друга и сшиблись на всём скаку. Кони их едва устояли, а оба воина насмерть поразили друг друга.</a:t>
            </a:r>
            <a:endParaRPr lang="ru-RU" b="1" dirty="0">
              <a:solidFill>
                <a:srgbClr val="002060"/>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149081"/>
            <a:ext cx="3319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51921" y="4437112"/>
            <a:ext cx="4968551" cy="1754326"/>
          </a:xfrm>
          <a:prstGeom prst="rect">
            <a:avLst/>
          </a:prstGeom>
          <a:noFill/>
        </p:spPr>
        <p:txBody>
          <a:bodyPr wrap="square" rtlCol="0">
            <a:spAutoFit/>
          </a:bodyPr>
          <a:lstStyle/>
          <a:p>
            <a:r>
              <a:rPr lang="ru-RU" b="1" dirty="0" smtClean="0">
                <a:solidFill>
                  <a:srgbClr val="002060"/>
                </a:solidFill>
              </a:rPr>
              <a:t>И сразу же началась жестокая сеча. Князь Дмитрий сражался наравне со всеми. Звон оружия, стоны раненых, ржанье коней – всё слилось в один гул. Тучи пыли поднялись над полем брани и закрыли солнце.</a:t>
            </a:r>
            <a:endParaRPr lang="ru-RU" b="1" dirty="0">
              <a:solidFill>
                <a:srgbClr val="002060"/>
              </a:solidFill>
            </a:endParaRPr>
          </a:p>
        </p:txBody>
      </p:sp>
    </p:spTree>
    <p:extLst>
      <p:ext uri="{BB962C8B-B14F-4D97-AF65-F5344CB8AC3E}">
        <p14:creationId xmlns:p14="http://schemas.microsoft.com/office/powerpoint/2010/main" val="74779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0" y="2687652"/>
            <a:ext cx="4572000" cy="369332"/>
          </a:xfrm>
          <a:prstGeom prst="rect">
            <a:avLst/>
          </a:prstGeom>
        </p:spPr>
        <p:txBody>
          <a:bodyPr>
            <a:spAutoFit/>
          </a:bodyPr>
          <a:lstStyle/>
          <a:p>
            <a:endParaRPr lang="ru-RU" dirty="0"/>
          </a:p>
        </p:txBody>
      </p:sp>
      <p:sp>
        <p:nvSpPr>
          <p:cNvPr id="5" name="TextBox 4"/>
          <p:cNvSpPr txBox="1"/>
          <p:nvPr/>
        </p:nvSpPr>
        <p:spPr>
          <a:xfrm>
            <a:off x="3445655" y="764704"/>
            <a:ext cx="5230801" cy="1323439"/>
          </a:xfrm>
          <a:prstGeom prst="rect">
            <a:avLst/>
          </a:prstGeom>
          <a:noFill/>
        </p:spPr>
        <p:txBody>
          <a:bodyPr wrap="square" rtlCol="0">
            <a:spAutoFit/>
          </a:bodyPr>
          <a:lstStyle/>
          <a:p>
            <a:r>
              <a:rPr lang="ru-RU" sz="2000" b="1" dirty="0">
                <a:solidFill>
                  <a:srgbClr val="002060"/>
                </a:solidFill>
              </a:rPr>
              <a:t>В</a:t>
            </a:r>
            <a:r>
              <a:rPr lang="ru-RU" sz="2000" b="1" dirty="0" smtClean="0">
                <a:solidFill>
                  <a:srgbClr val="002060"/>
                </a:solidFill>
              </a:rPr>
              <a:t>незапно </a:t>
            </a:r>
            <a:r>
              <a:rPr lang="ru-RU" sz="2000" b="1" dirty="0" smtClean="0">
                <a:solidFill>
                  <a:srgbClr val="002060"/>
                </a:solidFill>
              </a:rPr>
              <a:t>из леса вылетела и ударила по врагу русская конница, находившаяся в засаде. Растерялся неприятель и вскоре обратился в бегство.</a:t>
            </a:r>
            <a:endParaRPr lang="ru-RU" sz="2000" b="1" dirty="0">
              <a:solidFill>
                <a:srgbClr val="002060"/>
              </a:solidFill>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168" y="260649"/>
            <a:ext cx="301148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68" y="3573016"/>
            <a:ext cx="3011487"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3888" y="4509120"/>
            <a:ext cx="5112568" cy="1015663"/>
          </a:xfrm>
          <a:prstGeom prst="rect">
            <a:avLst/>
          </a:prstGeom>
          <a:noFill/>
        </p:spPr>
        <p:txBody>
          <a:bodyPr wrap="square" rtlCol="0">
            <a:spAutoFit/>
          </a:bodyPr>
          <a:lstStyle/>
          <a:p>
            <a:r>
              <a:rPr lang="ru-RU" sz="2000" b="1" dirty="0">
                <a:solidFill>
                  <a:srgbClr val="002060"/>
                </a:solidFill>
              </a:rPr>
              <a:t>Мамай стоял на высоком холме и в смятении наблюдал разгром своих полчищ.</a:t>
            </a:r>
          </a:p>
        </p:txBody>
      </p:sp>
    </p:spTree>
    <p:extLst>
      <p:ext uri="{BB962C8B-B14F-4D97-AF65-F5344CB8AC3E}">
        <p14:creationId xmlns:p14="http://schemas.microsoft.com/office/powerpoint/2010/main" val="746111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0" y="3105835"/>
            <a:ext cx="4572000" cy="369332"/>
          </a:xfrm>
          <a:prstGeom prst="rect">
            <a:avLst/>
          </a:prstGeom>
        </p:spPr>
        <p:txBody>
          <a:bodyPr>
            <a:spAutoFit/>
          </a:bodyPr>
          <a:lstStyle/>
          <a:p>
            <a:endParaRPr lang="ru-RU" dirty="0"/>
          </a:p>
        </p:txBody>
      </p:sp>
      <p:sp>
        <p:nvSpPr>
          <p:cNvPr id="5" name="TextBox 4"/>
          <p:cNvSpPr txBox="1"/>
          <p:nvPr/>
        </p:nvSpPr>
        <p:spPr>
          <a:xfrm>
            <a:off x="3563887" y="620688"/>
            <a:ext cx="5328593" cy="2246769"/>
          </a:xfrm>
          <a:prstGeom prst="rect">
            <a:avLst/>
          </a:prstGeom>
          <a:noFill/>
        </p:spPr>
        <p:txBody>
          <a:bodyPr wrap="square" rtlCol="0">
            <a:spAutoFit/>
          </a:bodyPr>
          <a:lstStyle/>
          <a:p>
            <a:r>
              <a:rPr lang="ru-RU" sz="2000" b="1" dirty="0" smtClean="0">
                <a:solidFill>
                  <a:srgbClr val="002060"/>
                </a:solidFill>
              </a:rPr>
              <a:t>С победой у русского </a:t>
            </a:r>
            <a:r>
              <a:rPr lang="ru-RU" sz="2000" b="1" dirty="0" smtClean="0">
                <a:solidFill>
                  <a:srgbClr val="002060"/>
                </a:solidFill>
              </a:rPr>
              <a:t>народа </a:t>
            </a:r>
            <a:r>
              <a:rPr lang="ru-RU" sz="2000" b="1" dirty="0" smtClean="0">
                <a:solidFill>
                  <a:srgbClr val="002060"/>
                </a:solidFill>
              </a:rPr>
              <a:t>появилась крепкая надежда освободиться от власти Орды. </a:t>
            </a:r>
          </a:p>
          <a:p>
            <a:r>
              <a:rPr lang="ru-RU" sz="2000" b="1" dirty="0" smtClean="0">
                <a:solidFill>
                  <a:srgbClr val="002060"/>
                </a:solidFill>
              </a:rPr>
              <a:t>Эту </a:t>
            </a:r>
            <a:r>
              <a:rPr lang="ru-RU" sz="2000" b="1" dirty="0" smtClean="0">
                <a:solidFill>
                  <a:srgbClr val="002060"/>
                </a:solidFill>
              </a:rPr>
              <a:t>надежду люди связывали с именем Дмитрия Донского – так народ в память победы на Дону стал называть тридцатилетнего князя.</a:t>
            </a:r>
            <a:endParaRPr lang="ru-RU" sz="2000" b="1" dirty="0">
              <a:solidFill>
                <a:srgbClr val="002060"/>
              </a:solidFill>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240" y="338172"/>
            <a:ext cx="2915816" cy="330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290501"/>
            <a:ext cx="2851026" cy="309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4152850"/>
            <a:ext cx="5472608" cy="1631216"/>
          </a:xfrm>
          <a:prstGeom prst="rect">
            <a:avLst/>
          </a:prstGeom>
          <a:noFill/>
        </p:spPr>
        <p:txBody>
          <a:bodyPr wrap="square" rtlCol="0">
            <a:spAutoFit/>
          </a:bodyPr>
          <a:lstStyle/>
          <a:p>
            <a:r>
              <a:rPr lang="ru-RU" sz="2000" b="1" dirty="0">
                <a:solidFill>
                  <a:srgbClr val="002060"/>
                </a:solidFill>
              </a:rPr>
              <a:t>Но лишь 100 лет спустя после Мамаева побоища обрели русские земли полную независимость от Орды. Несмотря на поражение на Куликовом поле, враг был ещё силён  и многочислен.</a:t>
            </a:r>
          </a:p>
        </p:txBody>
      </p:sp>
    </p:spTree>
    <p:extLst>
      <p:ext uri="{BB962C8B-B14F-4D97-AF65-F5344CB8AC3E}">
        <p14:creationId xmlns:p14="http://schemas.microsoft.com/office/powerpoint/2010/main" val="66663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4664"/>
            <a:ext cx="705678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4365104"/>
            <a:ext cx="8352928" cy="1938992"/>
          </a:xfrm>
          <a:prstGeom prst="rect">
            <a:avLst/>
          </a:prstGeom>
          <a:noFill/>
        </p:spPr>
        <p:txBody>
          <a:bodyPr wrap="square" rtlCol="0">
            <a:spAutoFit/>
          </a:bodyPr>
          <a:lstStyle/>
          <a:p>
            <a:r>
              <a:rPr lang="ru-RU" sz="2000" b="1" dirty="0" smtClean="0">
                <a:solidFill>
                  <a:srgbClr val="002060"/>
                </a:solidFill>
              </a:rPr>
              <a:t>Куликовская битва имеет великое значение в истории русского народа:</a:t>
            </a:r>
          </a:p>
          <a:p>
            <a:r>
              <a:rPr lang="ru-RU" sz="2000" b="1" dirty="0" smtClean="0">
                <a:solidFill>
                  <a:srgbClr val="002060"/>
                </a:solidFill>
              </a:rPr>
              <a:t>Русь впервые </a:t>
            </a:r>
            <a:r>
              <a:rPr lang="ru-RU" sz="2000" b="1" dirty="0" smtClean="0">
                <a:solidFill>
                  <a:srgbClr val="002060"/>
                </a:solidFill>
              </a:rPr>
              <a:t>почувствовала </a:t>
            </a:r>
            <a:r>
              <a:rPr lang="ru-RU" sz="2000" b="1" dirty="0" smtClean="0">
                <a:solidFill>
                  <a:srgbClr val="002060"/>
                </a:solidFill>
              </a:rPr>
              <a:t>свою силу, </a:t>
            </a:r>
            <a:r>
              <a:rPr lang="ru-RU" sz="2000" b="1" dirty="0" smtClean="0">
                <a:solidFill>
                  <a:srgbClr val="002060"/>
                </a:solidFill>
              </a:rPr>
              <a:t>ободрилась </a:t>
            </a:r>
            <a:r>
              <a:rPr lang="ru-RU" sz="2000" b="1" dirty="0" smtClean="0">
                <a:solidFill>
                  <a:srgbClr val="002060"/>
                </a:solidFill>
              </a:rPr>
              <a:t>и поняла, что </a:t>
            </a:r>
            <a:r>
              <a:rPr lang="ru-RU" sz="2000" b="1" dirty="0" smtClean="0">
                <a:solidFill>
                  <a:srgbClr val="002060"/>
                </a:solidFill>
              </a:rPr>
              <a:t>окончательное </a:t>
            </a:r>
            <a:r>
              <a:rPr lang="ru-RU" sz="2000" b="1" dirty="0" smtClean="0">
                <a:solidFill>
                  <a:srgbClr val="002060"/>
                </a:solidFill>
              </a:rPr>
              <a:t>свержение ига недалеко.</a:t>
            </a:r>
          </a:p>
          <a:p>
            <a:r>
              <a:rPr lang="ru-RU" sz="2000" b="1" dirty="0" smtClean="0">
                <a:solidFill>
                  <a:srgbClr val="002060"/>
                </a:solidFill>
              </a:rPr>
              <a:t>Русский народ наглядно убедился в том, что его главная сила должна заключаться в </a:t>
            </a:r>
            <a:r>
              <a:rPr lang="ru-RU" sz="2000" b="1" dirty="0" smtClean="0">
                <a:solidFill>
                  <a:srgbClr val="002060"/>
                </a:solidFill>
              </a:rPr>
              <a:t>соединении </a:t>
            </a:r>
            <a:r>
              <a:rPr lang="ru-RU" sz="2000" b="1" dirty="0" smtClean="0">
                <a:solidFill>
                  <a:srgbClr val="002060"/>
                </a:solidFill>
              </a:rPr>
              <a:t>его разрозненных частей.</a:t>
            </a:r>
            <a:endParaRPr lang="ru-RU" sz="2000" b="1" dirty="0">
              <a:solidFill>
                <a:srgbClr val="002060"/>
              </a:solidFill>
            </a:endParaRPr>
          </a:p>
        </p:txBody>
      </p:sp>
    </p:spTree>
    <p:extLst>
      <p:ext uri="{BB962C8B-B14F-4D97-AF65-F5344CB8AC3E}">
        <p14:creationId xmlns:p14="http://schemas.microsoft.com/office/powerpoint/2010/main" val="25949215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168</TotalTime>
  <Words>547</Words>
  <Application>Microsoft Office PowerPoint</Application>
  <PresentationFormat>Экран (4:3)</PresentationFormat>
  <Paragraphs>23</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Литейная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Майдан</dc:creator>
  <cp:lastModifiedBy>Майдан</cp:lastModifiedBy>
  <cp:revision>13</cp:revision>
  <dcterms:created xsi:type="dcterms:W3CDTF">2024-09-17T12:49:38Z</dcterms:created>
  <dcterms:modified xsi:type="dcterms:W3CDTF">2024-09-18T13:39:15Z</dcterms:modified>
</cp:coreProperties>
</file>