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62" r:id="rId4"/>
    <p:sldId id="263" r:id="rId5"/>
    <p:sldId id="257" r:id="rId6"/>
    <p:sldId id="258" r:id="rId7"/>
    <p:sldId id="259" r:id="rId8"/>
    <p:sldId id="260" r:id="rId9"/>
    <p:sldId id="264" r:id="rId10"/>
    <p:sldId id="261" r:id="rId11"/>
    <p:sldId id="265" r:id="rId12"/>
    <p:sldId id="266" r:id="rId13"/>
    <p:sldId id="271" r:id="rId14"/>
    <p:sldId id="267" r:id="rId15"/>
    <p:sldId id="268" r:id="rId16"/>
    <p:sldId id="269" r:id="rId17"/>
    <p:sldId id="270" r:id="rId18"/>
    <p:sldId id="272" r:id="rId19"/>
    <p:sldId id="273" r:id="rId20"/>
    <p:sldId id="276" r:id="rId21"/>
    <p:sldId id="277" r:id="rId22"/>
    <p:sldId id="275" r:id="rId23"/>
    <p:sldId id="278" r:id="rId24"/>
    <p:sldId id="279" r:id="rId25"/>
    <p:sldId id="280" r:id="rId26"/>
    <p:sldId id="288" r:id="rId27"/>
    <p:sldId id="289" r:id="rId28"/>
    <p:sldId id="281" r:id="rId29"/>
    <p:sldId id="293" r:id="rId30"/>
    <p:sldId id="294" r:id="rId31"/>
    <p:sldId id="283" r:id="rId32"/>
    <p:sldId id="284" r:id="rId33"/>
    <p:sldId id="285" r:id="rId34"/>
    <p:sldId id="286" r:id="rId35"/>
    <p:sldId id="291" r:id="rId36"/>
    <p:sldId id="28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Содержание дорог</c:v>
                </c:pt>
                <c:pt idx="1">
                  <c:v>Уличное освещение</c:v>
                </c:pt>
                <c:pt idx="2">
                  <c:v>Водокачка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1337700</c:v>
                </c:pt>
                <c:pt idx="1">
                  <c:v>441700</c:v>
                </c:pt>
                <c:pt idx="2">
                  <c:v>390000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Содержание дорог</c:v>
                </c:pt>
                <c:pt idx="1">
                  <c:v>Уличное освещение</c:v>
                </c:pt>
                <c:pt idx="2">
                  <c:v>Водокачка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1016000</c:v>
                </c:pt>
                <c:pt idx="1">
                  <c:v>648000</c:v>
                </c:pt>
                <c:pt idx="2">
                  <c:v>322000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Содержание дорог</c:v>
                </c:pt>
                <c:pt idx="1">
                  <c:v>Уличное освещение</c:v>
                </c:pt>
                <c:pt idx="2">
                  <c:v>Водокачка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2178400</c:v>
                </c:pt>
                <c:pt idx="1">
                  <c:v>751100</c:v>
                </c:pt>
                <c:pt idx="2">
                  <c:v>420000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416768"/>
        <c:axId val="168418304"/>
        <c:axId val="139704960"/>
      </c:bar3DChart>
      <c:catAx>
        <c:axId val="168416768"/>
        <c:scaling>
          <c:orientation val="minMax"/>
        </c:scaling>
        <c:delete val="0"/>
        <c:axPos val="b"/>
        <c:majorTickMark val="out"/>
        <c:minorTickMark val="none"/>
        <c:tickLblPos val="nextTo"/>
        <c:crossAx val="168418304"/>
        <c:crosses val="autoZero"/>
        <c:auto val="1"/>
        <c:lblAlgn val="ctr"/>
        <c:lblOffset val="100"/>
        <c:noMultiLvlLbl val="0"/>
      </c:catAx>
      <c:valAx>
        <c:axId val="168418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416768"/>
        <c:crosses val="autoZero"/>
        <c:crossBetween val="between"/>
      </c:valAx>
      <c:serAx>
        <c:axId val="139704960"/>
        <c:scaling>
          <c:orientation val="minMax"/>
        </c:scaling>
        <c:delete val="0"/>
        <c:axPos val="b"/>
        <c:majorTickMark val="out"/>
        <c:minorTickMark val="none"/>
        <c:tickLblPos val="nextTo"/>
        <c:crossAx val="16841830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89512276413732E-2"/>
          <c:y val="4.1947915754191052E-2"/>
          <c:w val="0.76985495763628597"/>
          <c:h val="0.853358213272202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тыс.руб.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420</c:v>
                </c:pt>
                <c:pt idx="1">
                  <c:v>347</c:v>
                </c:pt>
                <c:pt idx="2">
                  <c:v>226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208000"/>
        <c:axId val="184232192"/>
      </c:lineChart>
      <c:catAx>
        <c:axId val="184208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232192"/>
        <c:crosses val="autoZero"/>
        <c:auto val="1"/>
        <c:lblAlgn val="ctr"/>
        <c:lblOffset val="100"/>
        <c:noMultiLvlLbl val="0"/>
      </c:catAx>
      <c:valAx>
        <c:axId val="184232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208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4.wdp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1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512167"/>
          </a:xfrm>
        </p:spPr>
        <p:txBody>
          <a:bodyPr/>
          <a:lstStyle/>
          <a:p>
            <a:r>
              <a:rPr lang="ru-RU" dirty="0" smtClean="0"/>
              <a:t>отчет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brightnessContrast bright="44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0"/>
            <a:ext cx="6552728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0"/>
            <a:ext cx="8496944" cy="2708920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Отчет </a:t>
            </a:r>
            <a:r>
              <a:rPr lang="ru-RU" b="1" i="1" dirty="0">
                <a:solidFill>
                  <a:schemeClr val="tx1"/>
                </a:solidFill>
              </a:rPr>
              <a:t>Главы  </a:t>
            </a:r>
            <a:r>
              <a:rPr lang="ru-RU" b="1" i="1" dirty="0" err="1">
                <a:solidFill>
                  <a:schemeClr val="tx1"/>
                </a:solidFill>
              </a:rPr>
              <a:t>Введенско</a:t>
            </a:r>
            <a:r>
              <a:rPr lang="ru-RU" b="1" i="1" dirty="0">
                <a:solidFill>
                  <a:schemeClr val="tx1"/>
                </a:solidFill>
              </a:rPr>
              <a:t>-Слободского сельского поселения о деятельности  Исполнительного комитета </a:t>
            </a:r>
            <a:endParaRPr lang="ru-RU" b="1" i="1" dirty="0" smtClean="0">
              <a:solidFill>
                <a:schemeClr val="tx1"/>
              </a:solidFill>
            </a:endParaRPr>
          </a:p>
          <a:p>
            <a:r>
              <a:rPr lang="ru-RU" b="1" i="1" dirty="0" err="1" smtClean="0">
                <a:solidFill>
                  <a:schemeClr val="tx1"/>
                </a:solidFill>
              </a:rPr>
              <a:t>Введенско</a:t>
            </a:r>
            <a:r>
              <a:rPr lang="ru-RU" b="1" i="1" dirty="0" smtClean="0">
                <a:solidFill>
                  <a:schemeClr val="tx1"/>
                </a:solidFill>
              </a:rPr>
              <a:t>-Слободского </a:t>
            </a:r>
            <a:r>
              <a:rPr lang="ru-RU" b="1" i="1" dirty="0">
                <a:solidFill>
                  <a:schemeClr val="tx1"/>
                </a:solidFill>
              </a:rPr>
              <a:t>поселения </a:t>
            </a:r>
            <a:endParaRPr lang="ru-RU" b="1" i="1" dirty="0" smtClean="0">
              <a:solidFill>
                <a:schemeClr val="tx1"/>
              </a:solidFill>
            </a:endParaRPr>
          </a:p>
          <a:p>
            <a:r>
              <a:rPr lang="ru-RU" b="1" i="1" dirty="0" smtClean="0">
                <a:solidFill>
                  <a:schemeClr val="tx1"/>
                </a:solidFill>
              </a:rPr>
              <a:t>за </a:t>
            </a:r>
            <a:r>
              <a:rPr lang="ru-RU" b="1" i="1" dirty="0">
                <a:solidFill>
                  <a:schemeClr val="tx1"/>
                </a:solidFill>
              </a:rPr>
              <a:t>2017 год и задачах на 2018 год</a:t>
            </a:r>
          </a:p>
        </p:txBody>
      </p:sp>
    </p:spTree>
    <p:extLst>
      <p:ext uri="{BB962C8B-B14F-4D97-AF65-F5344CB8AC3E}">
        <p14:creationId xmlns:p14="http://schemas.microsoft.com/office/powerpoint/2010/main" val="38143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8" y="305361"/>
            <a:ext cx="71375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atin typeface="+mj-lt"/>
                <a:ea typeface="Calibri" pitchFamily="34" charset="0"/>
                <a:cs typeface="Times New Roman" pitchFamily="18" charset="0"/>
              </a:rPr>
              <a:t>Суммы, потраченные на ликвидацию свалок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83028665"/>
              </p:ext>
            </p:extLst>
          </p:nvPr>
        </p:nvGraphicFramePr>
        <p:xfrm>
          <a:off x="1475656" y="1397000"/>
          <a:ext cx="6840760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160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3909">
            <a:off x="1305446" y="416491"/>
            <a:ext cx="6512183" cy="5967815"/>
          </a:xfrm>
          <a:prstGeom prst="rect">
            <a:avLst/>
          </a:prstGeom>
          <a:effectLst>
            <a:glow rad="685800">
              <a:schemeClr val="accent3">
                <a:satMod val="175000"/>
                <a:alpha val="40000"/>
              </a:schemeClr>
            </a:glow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8106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9511" y="370111"/>
            <a:ext cx="89543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atin typeface="+mj-lt"/>
                <a:cs typeface="Times New Roman" pitchFamily="18" charset="0"/>
              </a:rPr>
              <a:t>Обсуждение проекта водопровода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5"/>
            <a:ext cx="741682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1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9511" y="370111"/>
            <a:ext cx="89543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atin typeface="+mj-lt"/>
                <a:cs typeface="Times New Roman" pitchFamily="18" charset="0"/>
              </a:rPr>
              <a:t>Схема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7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8" y="551582"/>
            <a:ext cx="71375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atin typeface="+mj-lt"/>
                <a:ea typeface="Calibri" pitchFamily="34" charset="0"/>
                <a:cs typeface="Times New Roman" pitchFamily="18" charset="0"/>
              </a:rPr>
              <a:t>Должники по оплате за воду и ТБО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1700808"/>
            <a:ext cx="7488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Нурмухаметова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Наталья – 17313 руб.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Седова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Франгиза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– 11718 руб.</a:t>
            </a:r>
          </a:p>
          <a:p>
            <a:pPr>
              <a:lnSpc>
                <a:spcPct val="150000"/>
              </a:lnSpc>
            </a:pP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Фаляхова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Роза – 8525 руб.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Григорьев Геннадий – 6831 руб.</a:t>
            </a:r>
          </a:p>
          <a:p>
            <a:pPr>
              <a:lnSpc>
                <a:spcPct val="150000"/>
              </a:lnSpc>
            </a:pP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Чибирев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А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натолий – 6988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</a:rPr>
              <a:t>руб</a:t>
            </a:r>
            <a:endParaRPr lang="ru-RU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Новиков Олег – 5107 руб.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8" y="305361"/>
            <a:ext cx="71375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Аварийный ремонт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8" y="1475442"/>
            <a:ext cx="4438111" cy="530120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07" y="980728"/>
            <a:ext cx="4521466" cy="537321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5228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8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8" y="305361"/>
            <a:ext cx="71375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Аварийный ремонт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4" y="843970"/>
            <a:ext cx="4732133" cy="566124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8860" y="1835995"/>
            <a:ext cx="4137444" cy="3867070"/>
          </a:xfrm>
          <a:prstGeom prst="rect">
            <a:avLst/>
          </a:prstGeom>
          <a:effectLst>
            <a:softEdge rad="190500"/>
          </a:effectLst>
          <a:scene3d>
            <a:camera prst="orthographicFront">
              <a:rot lat="21299999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726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8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8" y="305361"/>
            <a:ext cx="71375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Аварийный ремонт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692696"/>
            <a:ext cx="5380062" cy="6048672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7012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23528" y="735958"/>
            <a:ext cx="259228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Дом образцового порядка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1089"/>
            <a:ext cx="5143500" cy="652534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514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56"/>
            <a:ext cx="4932040" cy="5775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71" y="1052736"/>
            <a:ext cx="51435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vedenka\AppData\Local\Temp\IMG_20180208_125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904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6014"/>
            <a:ext cx="4083918" cy="525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68760"/>
            <a:ext cx="485546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3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154127" cy="7317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6413" y="680273"/>
            <a:ext cx="6455117" cy="508518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03700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7464" y="971600"/>
            <a:ext cx="6183560" cy="4473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20008"/>
            <a:ext cx="419435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332656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 smtClean="0"/>
              <a:t>Грейдирование</a:t>
            </a:r>
            <a:r>
              <a:rPr lang="ru-RU" sz="3600" b="1" i="1" dirty="0" smtClean="0"/>
              <a:t> дорог</a:t>
            </a:r>
            <a:endParaRPr lang="ru-RU" sz="36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978986"/>
            <a:ext cx="5143500" cy="57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332656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Восточная Звезда</a:t>
            </a:r>
            <a:endParaRPr lang="ru-RU" sz="3600" b="1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1100454"/>
            <a:ext cx="6696744" cy="575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doc.tatar.ru/file/5a7bf4a7031f21.63512927.jpg?DNSID=7a20cb23e0829450e35cebf3b1f65f17"/>
          <p:cNvSpPr>
            <a:spLocks noChangeAspect="1" noChangeArrowheads="1"/>
          </p:cNvSpPr>
          <p:nvPr/>
        </p:nvSpPr>
        <p:spPr bwMode="auto">
          <a:xfrm>
            <a:off x="155575" y="-4846638"/>
            <a:ext cx="7143750" cy="101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24128" y="1700808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Дорога до ремонтных работ</a:t>
            </a:r>
            <a:endParaRPr lang="ru-RU" sz="3200" dirty="0"/>
          </a:p>
        </p:txBody>
      </p:sp>
      <p:sp>
        <p:nvSpPr>
          <p:cNvPr id="6" name="Стрелка влево 5"/>
          <p:cNvSpPr/>
          <p:nvPr/>
        </p:nvSpPr>
        <p:spPr>
          <a:xfrm>
            <a:off x="4427984" y="1916832"/>
            <a:ext cx="1152128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77063" y="4077072"/>
            <a:ext cx="4243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Выполнено:</a:t>
            </a:r>
          </a:p>
          <a:p>
            <a:pPr marL="285750" indent="-285750">
              <a:buFontTx/>
              <a:buChar char="-"/>
            </a:pPr>
            <a:r>
              <a:rPr lang="ru-RU" sz="3200" dirty="0" err="1" smtClean="0"/>
              <a:t>Грейдирование</a:t>
            </a:r>
            <a:endParaRPr lang="ru-RU" sz="3200" dirty="0" smtClean="0"/>
          </a:p>
          <a:p>
            <a:pPr marL="285750" indent="-285750">
              <a:buFontTx/>
              <a:buChar char="-"/>
            </a:pPr>
            <a:r>
              <a:rPr lang="ru-RU" sz="3200" dirty="0" err="1" smtClean="0"/>
              <a:t>Щебенение</a:t>
            </a:r>
            <a:endParaRPr lang="ru-RU" sz="3200" dirty="0" smtClean="0"/>
          </a:p>
          <a:p>
            <a:pPr marL="285750" indent="-285750">
              <a:buFontTx/>
              <a:buChar char="-"/>
            </a:pPr>
            <a:r>
              <a:rPr lang="ru-RU" sz="3200" dirty="0" smtClean="0"/>
              <a:t>Укладка бетонного покрытия</a:t>
            </a:r>
            <a:endParaRPr lang="ru-RU" sz="3200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123728" y="5949280"/>
            <a:ext cx="72008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5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4896543" cy="685800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2518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332656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Елизаветино</a:t>
            </a:r>
            <a:endParaRPr lang="ru-RU" sz="36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4114800" cy="525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26" y="1097247"/>
            <a:ext cx="4582030" cy="4347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558924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весенне-осенний период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03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332656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Елизаветино</a:t>
            </a:r>
            <a:endParaRPr lang="ru-RU" sz="36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659982" cy="5472608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36712"/>
            <a:ext cx="4783460" cy="5661248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4781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" y="0"/>
            <a:ext cx="9184010" cy="6910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332656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 smtClean="0"/>
              <a:t>Щебенение</a:t>
            </a:r>
            <a:r>
              <a:rPr lang="ru-RU" sz="3600" b="1" i="1" dirty="0" smtClean="0"/>
              <a:t> </a:t>
            </a:r>
          </a:p>
          <a:p>
            <a:pPr algn="ctr"/>
            <a:r>
              <a:rPr lang="ru-RU" sz="3600" b="1" i="1" dirty="0" err="1" smtClean="0"/>
              <a:t>п.Петропавловская</a:t>
            </a:r>
            <a:r>
              <a:rPr lang="ru-RU" sz="3600" b="1" i="1" dirty="0" smtClean="0"/>
              <a:t> Слобода</a:t>
            </a:r>
            <a:endParaRPr lang="ru-RU" sz="36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8515">
            <a:off x="-81564" y="2398433"/>
            <a:ext cx="4649109" cy="3597636"/>
          </a:xfrm>
          <a:prstGeom prst="rect">
            <a:avLst/>
          </a:prstGeom>
          <a:effectLst>
            <a:glow rad="431800">
              <a:schemeClr val="accent1"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7424">
            <a:off x="4469914" y="2416517"/>
            <a:ext cx="4644643" cy="3384376"/>
          </a:xfrm>
          <a:prstGeom prst="rect">
            <a:avLst/>
          </a:prstGeom>
          <a:effectLst>
            <a:glow rad="4572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030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" y="0"/>
            <a:ext cx="9184010" cy="6910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33265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 smtClean="0"/>
              <a:t>Щебенение</a:t>
            </a:r>
            <a:r>
              <a:rPr lang="ru-RU" sz="3600" b="1" i="1" dirty="0" smtClean="0"/>
              <a:t> </a:t>
            </a:r>
            <a:r>
              <a:rPr lang="ru-RU" sz="3600" b="1" i="1" dirty="0" smtClean="0"/>
              <a:t>дорог </a:t>
            </a:r>
            <a:r>
              <a:rPr lang="ru-RU" sz="3600" b="1" i="1" dirty="0" err="1" smtClean="0"/>
              <a:t>с.Введенская</a:t>
            </a:r>
            <a:r>
              <a:rPr lang="ru-RU" sz="3600" b="1" i="1" dirty="0" smtClean="0"/>
              <a:t> Слобода</a:t>
            </a:r>
            <a:endParaRPr lang="ru-RU" sz="3600" b="1" i="1" dirty="0" smtClean="0"/>
          </a:p>
        </p:txBody>
      </p:sp>
      <p:pic>
        <p:nvPicPr>
          <p:cNvPr id="2050" name="Picture 2" descr="C:\Users\Vvedenka\AppData\Local\Temp\IMG_20171020_141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932820"/>
            <a:ext cx="3857625" cy="592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6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1" y="-30478"/>
            <a:ext cx="9144000" cy="68884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9" y="50973"/>
            <a:ext cx="67687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atin typeface="+mj-lt"/>
                <a:ea typeface="Calibri" pitchFamily="34" charset="0"/>
                <a:cs typeface="Times New Roman" pitchFamily="18" charset="0"/>
              </a:rPr>
              <a:t>Задолженность по налогам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886694"/>
              </p:ext>
            </p:extLst>
          </p:nvPr>
        </p:nvGraphicFramePr>
        <p:xfrm>
          <a:off x="323528" y="1338466"/>
          <a:ext cx="4464496" cy="4150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9735"/>
                <a:gridCol w="2114761"/>
              </a:tblGrid>
              <a:tr h="4390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Налог на имущество физических</a:t>
                      </a:r>
                      <a:r>
                        <a:rPr lang="ru-RU" sz="2400" baseline="0" dirty="0" smtClean="0">
                          <a:solidFill>
                            <a:srgbClr val="FFFF00"/>
                          </a:solidFill>
                        </a:rPr>
                        <a:t> лиц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6852">
                <a:tc>
                  <a:txBody>
                    <a:bodyPr/>
                    <a:lstStyle/>
                    <a:p>
                      <a:r>
                        <a:rPr lang="ru-RU" dirty="0" smtClean="0"/>
                        <a:t>Остапов Е.К.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23146,53</a:t>
                      </a:r>
                      <a:endParaRPr lang="ru-RU" dirty="0"/>
                    </a:p>
                  </a:txBody>
                  <a:tcPr/>
                </a:tc>
              </a:tr>
              <a:tr h="376852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Земляницкая</a:t>
                      </a:r>
                      <a:r>
                        <a:rPr lang="ru-RU" dirty="0" smtClean="0"/>
                        <a:t> Т.С.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20757,42</a:t>
                      </a:r>
                      <a:endParaRPr lang="ru-RU" dirty="0"/>
                    </a:p>
                  </a:txBody>
                  <a:tcPr/>
                </a:tc>
              </a:tr>
              <a:tr h="376852">
                <a:tc>
                  <a:txBody>
                    <a:bodyPr/>
                    <a:lstStyle/>
                    <a:p>
                      <a:r>
                        <a:rPr lang="ru-RU" dirty="0" smtClean="0"/>
                        <a:t>Сенников М.А.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18401,32</a:t>
                      </a:r>
                      <a:endParaRPr lang="ru-RU" dirty="0"/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r>
                        <a:rPr lang="ru-RU" dirty="0" smtClean="0"/>
                        <a:t>Лисов П.А.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15957,39</a:t>
                      </a:r>
                      <a:endParaRPr lang="ru-RU" dirty="0"/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r>
                        <a:rPr lang="ru-RU" dirty="0" smtClean="0"/>
                        <a:t>Абдуллина Г.Г.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11956,01</a:t>
                      </a:r>
                      <a:endParaRPr lang="ru-RU" dirty="0"/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r>
                        <a:rPr lang="ru-RU" dirty="0" smtClean="0"/>
                        <a:t>Насыров Р.М.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10152,06</a:t>
                      </a:r>
                      <a:endParaRPr lang="ru-RU" dirty="0"/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r>
                        <a:rPr lang="ru-RU" dirty="0" smtClean="0"/>
                        <a:t>Хайруллин Р.Г.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7328,4</a:t>
                      </a:r>
                      <a:endParaRPr lang="ru-RU" dirty="0"/>
                    </a:p>
                  </a:txBody>
                  <a:tcPr/>
                </a:tc>
              </a:tr>
              <a:tr h="368274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Прокопьев О.В.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6939,0</a:t>
                      </a:r>
                      <a:endParaRPr lang="ru-RU" dirty="0"/>
                    </a:p>
                  </a:txBody>
                  <a:tcPr/>
                </a:tc>
              </a:tr>
              <a:tr h="358292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Абдрахманов</a:t>
                      </a:r>
                      <a:r>
                        <a:rPr lang="ru-RU" baseline="0" dirty="0" smtClean="0"/>
                        <a:t> А.А.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6929,26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8297"/>
              </p:ext>
            </p:extLst>
          </p:nvPr>
        </p:nvGraphicFramePr>
        <p:xfrm>
          <a:off x="4554125" y="635748"/>
          <a:ext cx="4262544" cy="2011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272"/>
                <a:gridCol w="2131272"/>
              </a:tblGrid>
              <a:tr h="39604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Земельный налог с физических лиц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ru-RU" dirty="0" smtClean="0"/>
                        <a:t>Валеев А.А.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8588,12</a:t>
                      </a:r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Попроцкая</a:t>
                      </a:r>
                      <a:r>
                        <a:rPr lang="ru-RU" dirty="0" smtClean="0"/>
                        <a:t> Т.П.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7316,22</a:t>
                      </a:r>
                      <a:endParaRPr lang="ru-RU" dirty="0"/>
                    </a:p>
                  </a:txBody>
                  <a:tcPr/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Яшанькина</a:t>
                      </a:r>
                      <a:r>
                        <a:rPr lang="ru-RU" dirty="0" smtClean="0"/>
                        <a:t> М.И.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5050,17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01129"/>
              </p:ext>
            </p:extLst>
          </p:nvPr>
        </p:nvGraphicFramePr>
        <p:xfrm>
          <a:off x="4557929" y="4653136"/>
          <a:ext cx="417889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5"/>
                <a:gridCol w="1874639"/>
              </a:tblGrid>
              <a:tr h="55013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Налог на имущество юр. лиц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1368">
                <a:tc>
                  <a:txBody>
                    <a:bodyPr/>
                    <a:lstStyle/>
                    <a:p>
                      <a:r>
                        <a:rPr lang="ru-RU" dirty="0" smtClean="0"/>
                        <a:t>АО «Судоходная компания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Татфлот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4159,89</a:t>
                      </a:r>
                      <a:endParaRPr lang="ru-RU" dirty="0"/>
                    </a:p>
                  </a:txBody>
                  <a:tcPr/>
                </a:tc>
              </a:tr>
              <a:tr h="278888">
                <a:tc>
                  <a:txBody>
                    <a:bodyPr/>
                    <a:lstStyle/>
                    <a:p>
                      <a:r>
                        <a:rPr lang="ru-RU" dirty="0" smtClean="0"/>
                        <a:t>ГСОК «Казань»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1627,7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060978"/>
              </p:ext>
            </p:extLst>
          </p:nvPr>
        </p:nvGraphicFramePr>
        <p:xfrm>
          <a:off x="4587304" y="3006244"/>
          <a:ext cx="430517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588"/>
                <a:gridCol w="2152588"/>
              </a:tblGrid>
              <a:tr h="34683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НДФЛ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6837">
                <a:tc>
                  <a:txBody>
                    <a:bodyPr/>
                    <a:lstStyle/>
                    <a:p>
                      <a:r>
                        <a:rPr lang="ru-RU" dirty="0" smtClean="0"/>
                        <a:t>ООО «Парус»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22354,74</a:t>
                      </a:r>
                      <a:endParaRPr lang="ru-RU" dirty="0"/>
                    </a:p>
                  </a:txBody>
                  <a:tcPr/>
                </a:tc>
              </a:tr>
              <a:tr h="346837">
                <a:tc>
                  <a:txBody>
                    <a:bodyPr/>
                    <a:lstStyle/>
                    <a:p>
                      <a:r>
                        <a:rPr lang="ru-RU" dirty="0" smtClean="0"/>
                        <a:t>ЗАО «Вертикаль»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5477,87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20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" y="0"/>
            <a:ext cx="9184010" cy="6910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33265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Приезд службы газа</a:t>
            </a:r>
            <a:endParaRPr lang="ru-RU" sz="3600" b="1" i="1" dirty="0" smtClean="0"/>
          </a:p>
        </p:txBody>
      </p:sp>
      <p:pic>
        <p:nvPicPr>
          <p:cNvPr id="3074" name="Picture 2" descr="C:\Users\Vvedenka\AppData\Local\Temp\IMG_20161015_092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836713"/>
            <a:ext cx="4089052" cy="607425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1070" y="1552228"/>
            <a:ext cx="6516216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472" y="1444216"/>
            <a:ext cx="6516216" cy="3861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3910" y="5157192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u="sng" dirty="0" smtClean="0">
                <a:solidFill>
                  <a:srgbClr val="002060"/>
                </a:solidFill>
              </a:rPr>
              <a:t>Установка и замена</a:t>
            </a:r>
          </a:p>
          <a:p>
            <a:pPr algn="ctr"/>
            <a:r>
              <a:rPr lang="ru-RU" sz="4000" b="1" i="1" u="sng" dirty="0" smtClean="0">
                <a:solidFill>
                  <a:srgbClr val="002060"/>
                </a:solidFill>
              </a:rPr>
              <a:t> ламп освещения</a:t>
            </a:r>
            <a:endParaRPr lang="ru-RU" sz="4000" b="1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5896" y="332656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/>
              <a:t>Поздравление Чеховой </a:t>
            </a:r>
            <a:r>
              <a:rPr lang="ru-RU" sz="3600" b="1" i="1" dirty="0" smtClean="0"/>
              <a:t>Маргариты Алексеевны - исполнилось </a:t>
            </a:r>
            <a:r>
              <a:rPr lang="ru-RU" sz="3600" b="1" i="1" dirty="0"/>
              <a:t>90 лет.</a:t>
            </a:r>
          </a:p>
        </p:txBody>
      </p:sp>
      <p:pic>
        <p:nvPicPr>
          <p:cNvPr id="3074" name="Picture 2" descr="http://verhniy-uslon.tatarstan.ru/file/Image/IMG_20171026_1547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9798"/>
            <a:ext cx="3168352" cy="407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erhniy-uslon.tatarstan.ru/file/Image/IMG-20170202-WA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316835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797152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Хадеева О.М. – принимает дом для переезда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77417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Поздравление семьи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Шагеевых</a:t>
            </a:r>
            <a:r>
              <a:rPr lang="ru-RU" sz="3600" b="1" i="1" dirty="0" smtClean="0">
                <a:solidFill>
                  <a:srgbClr val="C00000"/>
                </a:solidFill>
              </a:rPr>
              <a:t> с юбилеем свадьбы – 50 лет совместной жизни!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5" y="1412776"/>
            <a:ext cx="6696744" cy="4848200"/>
          </a:xfrm>
          <a:prstGeom prst="rect">
            <a:avLst/>
          </a:prstGeom>
          <a:effectLst>
            <a:glow rad="10541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67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695" y="949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00B050"/>
                </a:solidFill>
              </a:rPr>
              <a:t>Культурная жизнь села</a:t>
            </a:r>
            <a:endParaRPr lang="ru-RU" sz="3600" b="1" i="1" u="sng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0" y="1124744"/>
            <a:ext cx="4873848" cy="3384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112" y="1556792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9 мая - чествование ветеранов и тружеников тыла </a:t>
            </a:r>
            <a:endParaRPr lang="ru-RU" sz="2800" b="1" dirty="0"/>
          </a:p>
        </p:txBody>
      </p:sp>
      <p:sp>
        <p:nvSpPr>
          <p:cNvPr id="6" name="Стрелка влево 5"/>
          <p:cNvSpPr/>
          <p:nvPr/>
        </p:nvSpPr>
        <p:spPr>
          <a:xfrm>
            <a:off x="5004048" y="2132856"/>
            <a:ext cx="43204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716016" cy="3537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053489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Поздравление </a:t>
            </a:r>
          </a:p>
          <a:p>
            <a:pPr algn="ctr"/>
            <a:r>
              <a:rPr lang="ru-RU" sz="2800" b="1" dirty="0" smtClean="0"/>
              <a:t>для мам</a:t>
            </a:r>
            <a:endParaRPr lang="ru-RU" sz="2800" b="1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3707904" y="5589240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9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695" y="949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ДЕНЬ СЕЛА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5004048" y="2132856"/>
            <a:ext cx="43204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48719"/>
            <a:ext cx="3024336" cy="4005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87497"/>
            <a:ext cx="4176464" cy="31227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87826"/>
            <a:ext cx="403244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8"/>
            <a:ext cx="9154127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Перспективы и задачи на 2018 год</a:t>
            </a:r>
            <a:endParaRPr lang="ru-RU" sz="36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646332"/>
            <a:ext cx="91440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        Работа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строительству водопровода хозяйственно-питьевого.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	Расширение детского сада в связи с образованием дополнительных групп.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	По программе «Дороги в селах» запланировано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строитель-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асфальтированного дорожного покрытия от СДК до школы, проходящего мимо контейнерной площадки.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	Дорога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д.Елизаветино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протяженностью 1 км.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соединя-ющую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 части дороги.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	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Щебенение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ул.Лесная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протяженностью 3,5 км,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ул.Луговая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 программе 50/50 – 2 км, ул. Молодежная – 350 м к дому молодого специалиста.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6.	Ограждение кладбища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д.Савино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с.Введенская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Слобода.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7.	Ремонт и перенос контейнерных площадок.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8.	Обустройство дорожного покрытия 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Детский Санаторий 3 км.</a:t>
            </a:r>
          </a:p>
        </p:txBody>
      </p:sp>
    </p:spTree>
    <p:extLst>
      <p:ext uri="{BB962C8B-B14F-4D97-AF65-F5344CB8AC3E}">
        <p14:creationId xmlns:p14="http://schemas.microsoft.com/office/powerpoint/2010/main" val="12635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8" y="305361"/>
            <a:ext cx="71375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atin typeface="+mj-lt"/>
                <a:ea typeface="Calibri" pitchFamily="34" charset="0"/>
                <a:cs typeface="Times New Roman" pitchFamily="18" charset="0"/>
              </a:rPr>
              <a:t>Динамика основных расходов за 2015-2017 гг.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09470749"/>
              </p:ext>
            </p:extLst>
          </p:nvPr>
        </p:nvGraphicFramePr>
        <p:xfrm>
          <a:off x="1043608" y="1397000"/>
          <a:ext cx="7137598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46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0"/>
            <a:ext cx="8496944" cy="119675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Референдум</a:t>
            </a:r>
          </a:p>
          <a:p>
            <a:r>
              <a:rPr lang="ru-RU" b="1" i="1" dirty="0" smtClean="0">
                <a:solidFill>
                  <a:schemeClr val="tx1"/>
                </a:solidFill>
              </a:rPr>
              <a:t>19.11.2017 года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Users\Vvedenka\Documents\Новости\новости\новости ноябрь\референдум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5760640" cy="5616624"/>
          </a:xfrm>
          <a:prstGeom prst="rect">
            <a:avLst/>
          </a:prstGeom>
          <a:noFill/>
          <a:effectLst>
            <a:glow rad="952500">
              <a:schemeClr val="accent1">
                <a:alpha val="29000"/>
              </a:schemeClr>
            </a:glow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1916832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«ДА» </a:t>
            </a:r>
            <a:endParaRPr lang="ru-RU" sz="2800" b="1" dirty="0" smtClean="0"/>
          </a:p>
          <a:p>
            <a:r>
              <a:rPr lang="ru-RU" sz="2800" b="1" dirty="0"/>
              <a:t>90, 81%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23" y="1904329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08305" y="2055331"/>
            <a:ext cx="13681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«НЕТ</a:t>
            </a:r>
            <a:r>
              <a:rPr lang="ru-RU" sz="2800" b="1" dirty="0" smtClean="0"/>
              <a:t>»</a:t>
            </a:r>
          </a:p>
          <a:p>
            <a:pPr algn="ctr"/>
            <a:r>
              <a:rPr lang="ru-RU" sz="2800" b="1" dirty="0"/>
              <a:t>9,19% </a:t>
            </a:r>
            <a:endParaRPr lang="ru-RU" sz="2800" b="1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661248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/>
              <a:t>Вопрос выносимый на референдум </a:t>
            </a:r>
          </a:p>
          <a:p>
            <a:pPr algn="ctr"/>
            <a:r>
              <a:rPr lang="ru-RU" sz="2600" b="1" i="1" dirty="0" smtClean="0"/>
              <a:t>«Благоустройство </a:t>
            </a:r>
            <a:r>
              <a:rPr lang="ru-RU" sz="2600" b="1" i="1" dirty="0"/>
              <a:t>кладбищ, расположенных </a:t>
            </a:r>
            <a:endParaRPr lang="ru-RU" sz="2600" b="1" i="1" dirty="0" smtClean="0"/>
          </a:p>
          <a:p>
            <a:pPr algn="ctr"/>
            <a:r>
              <a:rPr lang="ru-RU" sz="2600" b="1" i="1" dirty="0" smtClean="0"/>
              <a:t>в </a:t>
            </a:r>
            <a:r>
              <a:rPr lang="ru-RU" sz="2600" b="1" i="1" dirty="0" err="1" smtClean="0"/>
              <a:t>с.Введенская</a:t>
            </a:r>
            <a:r>
              <a:rPr lang="ru-RU" sz="2600" b="1" i="1" dirty="0" smtClean="0"/>
              <a:t> </a:t>
            </a:r>
            <a:r>
              <a:rPr lang="ru-RU" sz="2600" b="1" i="1" dirty="0"/>
              <a:t>Слобода и  </a:t>
            </a:r>
            <a:r>
              <a:rPr lang="ru-RU" sz="2600" b="1" i="1" dirty="0" err="1" smtClean="0"/>
              <a:t>д.Савино</a:t>
            </a:r>
            <a:r>
              <a:rPr lang="ru-RU" sz="2600" b="1" i="1" dirty="0" smtClean="0"/>
              <a:t>» принят</a:t>
            </a:r>
            <a:endParaRPr lang="ru-RU" sz="2600" b="1" i="1" dirty="0"/>
          </a:p>
        </p:txBody>
      </p:sp>
    </p:spTree>
    <p:extLst>
      <p:ext uri="{BB962C8B-B14F-4D97-AF65-F5344CB8AC3E}">
        <p14:creationId xmlns:p14="http://schemas.microsoft.com/office/powerpoint/2010/main" val="12412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554810"/>
              </p:ext>
            </p:extLst>
          </p:nvPr>
        </p:nvGraphicFramePr>
        <p:xfrm>
          <a:off x="899592" y="2708920"/>
          <a:ext cx="7578452" cy="259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/>
                <a:gridCol w="2088232"/>
                <a:gridCol w="1720742"/>
                <a:gridCol w="1537230"/>
              </a:tblGrid>
              <a:tr h="1728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Наименование сельского поселения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Планируемая сумма (собственные средства)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Собранная сумма 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smtClean="0">
                          <a:effectLst/>
                        </a:rPr>
                        <a:t>07.02.2018 </a:t>
                      </a:r>
                      <a:r>
                        <a:rPr lang="ru-RU" sz="2400" dirty="0">
                          <a:effectLst/>
                        </a:rPr>
                        <a:t>года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%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Введенско-Слободское СП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112800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20 000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17,7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187624" y="1025629"/>
            <a:ext cx="699358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Информация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 сборе средств самообложения граждан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8" y="59140"/>
            <a:ext cx="713759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Ремонт и строительство контейнерных площадок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098" name="Picture 2" descr="C:\Users\Vvedenka\Documents\Новости\контейнеры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7402"/>
            <a:ext cx="3651870" cy="4711878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vedenka\Documents\Новости\новости\новости ноябрь\контейнерн.площадка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54" y="1916832"/>
            <a:ext cx="3857625" cy="4608512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04384"/>
            <a:ext cx="1298575" cy="7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8" y="59140"/>
            <a:ext cx="713759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Ремонт и строительство контейнерных площадок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122" name="Picture 2" descr="C:\Users\Vvedenka\Documents\Новости\новости\новости ноябрь\контейнеры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176464" cy="4968552"/>
          </a:xfrm>
          <a:prstGeom prst="rect">
            <a:avLst/>
          </a:prstGeom>
          <a:noFill/>
          <a:effectLst>
            <a:glow>
              <a:schemeClr val="accent1">
                <a:alpha val="99000"/>
              </a:schemeClr>
            </a:glow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vedenka\Documents\Новости\новости\новости октябрь\цементирование мусорн площ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11" y="1340768"/>
            <a:ext cx="3867894" cy="4752528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-30478"/>
            <a:ext cx="9144000" cy="6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3608" y="59140"/>
            <a:ext cx="713759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Ремонт и строительство контейнерных площадок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79" y="1628800"/>
            <a:ext cx="4162249" cy="5184576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2" y="1052736"/>
            <a:ext cx="4443958" cy="576064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302006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348</Words>
  <Application>Microsoft Office PowerPoint</Application>
  <PresentationFormat>Экран (4:3)</PresentationFormat>
  <Paragraphs>112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отчет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Е.Ю. Алсуфьева</dc:creator>
  <cp:lastModifiedBy>Vvedenka</cp:lastModifiedBy>
  <cp:revision>40</cp:revision>
  <dcterms:created xsi:type="dcterms:W3CDTF">2018-02-04T21:42:10Z</dcterms:created>
  <dcterms:modified xsi:type="dcterms:W3CDTF">2018-02-08T12:27:38Z</dcterms:modified>
</cp:coreProperties>
</file>